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63" r:id="rId3"/>
    <p:sldId id="328" r:id="rId5"/>
    <p:sldId id="362" r:id="rId6"/>
    <p:sldId id="330" r:id="rId7"/>
    <p:sldId id="356" r:id="rId8"/>
    <p:sldId id="363" r:id="rId9"/>
    <p:sldId id="355" r:id="rId10"/>
    <p:sldId id="364" r:id="rId11"/>
    <p:sldId id="357" r:id="rId12"/>
    <p:sldId id="358" r:id="rId13"/>
    <p:sldId id="359" r:id="rId14"/>
    <p:sldId id="360" r:id="rId15"/>
    <p:sldId id="361" r:id="rId16"/>
    <p:sldId id="264" r:id="rId17"/>
    <p:sldId id="407" r:id="rId18"/>
    <p:sldId id="408" r:id="rId19"/>
    <p:sldId id="410" r:id="rId20"/>
    <p:sldId id="411" r:id="rId21"/>
    <p:sldId id="412" r:id="rId22"/>
    <p:sldId id="413" r:id="rId23"/>
    <p:sldId id="414" r:id="rId24"/>
    <p:sldId id="415" r:id="rId25"/>
    <p:sldId id="416" r:id="rId26"/>
    <p:sldId id="418" r:id="rId27"/>
    <p:sldId id="419" r:id="rId28"/>
    <p:sldId id="290" r:id="rId29"/>
    <p:sldId id="259" r:id="rId30"/>
  </p:sldIdLst>
  <p:sldSz cx="9144000" cy="5143500" type="screen16x9"/>
  <p:notesSz cx="6858000" cy="9144000"/>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55C"/>
    <a:srgbClr val="FC9141"/>
    <a:srgbClr val="FFCF59"/>
    <a:srgbClr val="439BB3"/>
    <a:srgbClr val="ED7D31"/>
    <a:srgbClr val="AED151"/>
    <a:srgbClr val="FEFEFE"/>
    <a:srgbClr val="01BCF1"/>
    <a:srgbClr val="54823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9"/>
    <p:restoredTop sz="94674"/>
  </p:normalViewPr>
  <p:slideViewPr>
    <p:cSldViewPr snapToGrid="0" snapToObjects="1">
      <p:cViewPr>
        <p:scale>
          <a:sx n="94" d="100"/>
          <a:sy n="94" d="100"/>
        </p:scale>
        <p:origin x="1208" y="1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4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接下来我们看一下后勤重点管理</a:t>
            </a:r>
            <a:r>
              <a:rPr lang="zh-CN" altLang="en-US"/>
              <a:t>工作。</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lnSpc>
                <a:spcPct val="120000"/>
              </a:lnSpc>
            </a:pPr>
            <a:endParaRPr lang="zh-CN" altLang="en-US" b="1" spc="300">
              <a:solidFill>
                <a:srgbClr val="000000">
                  <a:lumMod val="50000"/>
                  <a:lumOff val="50000"/>
                </a:srgbClr>
              </a:solidFill>
              <a:latin typeface="微软雅黑" panose="020B0503020204020204" pitchFamily="34" charset="-122"/>
              <a:ea typeface="微软雅黑" panose="020B0503020204020204" pitchFamily="34" charset="-122"/>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pic>
        <p:nvPicPr>
          <p:cNvPr id="7" name="图片 6" descr="Yojo PPT模版 new"/>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pic>
        <p:nvPicPr>
          <p:cNvPr id="8" name="图片 7" descr="2"/>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pic>
        <p:nvPicPr>
          <p:cNvPr id="7" name="图片 6" descr="Yojo PPT模版 new_06"/>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09EFDE42-FA5A-994A-8E45-569D20135CFA}"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AC6D6CF-8AE5-0D4E-9F05-552ACC435287}"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9EFDE42-FA5A-994A-8E45-569D20135CFA}" type="datetimeFigureOut">
              <a:rPr kumimoji="1" lang="zh-CN" altLang="en-US" smtClean="0"/>
            </a:fld>
            <a:endParaRPr kumimoji="1"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C6D6CF-8AE5-0D4E-9F05-552ACC43528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0.png"/><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9.xml"/><Relationship Id="rId2" Type="http://schemas.openxmlformats.org/officeDocument/2006/relationships/image" Target="../media/image14.jpeg"/><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6.xml"/><Relationship Id="rId2" Type="http://schemas.openxmlformats.org/officeDocument/2006/relationships/image" Target="../media/image15.png"/><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tags" Target="../tags/tag2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tags" Target="../tags/tag30.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tags" Target="../tags/tag34.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1" Type="http://schemas.openxmlformats.org/officeDocument/2006/relationships/notesSlide" Target="../notesSlides/notesSlide7.xml"/><Relationship Id="rId10" Type="http://schemas.openxmlformats.org/officeDocument/2006/relationships/slideLayout" Target="../slideLayouts/slideLayout3.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image" Target="../media/image7.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文本框 11"/>
          <p:cNvSpPr txBox="1"/>
          <p:nvPr/>
        </p:nvSpPr>
        <p:spPr>
          <a:xfrm>
            <a:off x="1042035" y="1871345"/>
            <a:ext cx="7873365" cy="829945"/>
          </a:xfrm>
          <a:prstGeom prst="rect">
            <a:avLst/>
          </a:prstGeom>
          <a:noFill/>
        </p:spPr>
        <p:txBody>
          <a:bodyPr wrap="square" rtlCol="0">
            <a:spAutoFit/>
          </a:bodyPr>
          <a:lstStyle/>
          <a:p>
            <a:r>
              <a:rPr kumimoji="1" lang="zh-CN" altLang="en-US" sz="4800" b="1" i="1" spc="300" dirty="0">
                <a:solidFill>
                  <a:schemeClr val="bg1"/>
                </a:solidFill>
                <a:latin typeface="微软雅黑" panose="020B0503020204020204" pitchFamily="34" charset="-122"/>
                <a:ea typeface="微软雅黑" panose="020B0503020204020204" pitchFamily="34" charset="-122"/>
              </a:rPr>
              <a:t>观察记录书写方法与</a:t>
            </a:r>
            <a:r>
              <a:rPr kumimoji="1" lang="zh-CN" altLang="en-US" sz="4800" b="1" i="1" spc="300" dirty="0">
                <a:solidFill>
                  <a:schemeClr val="bg1"/>
                </a:solidFill>
                <a:latin typeface="微软雅黑" panose="020B0503020204020204" pitchFamily="34" charset="-122"/>
                <a:ea typeface="微软雅黑" panose="020B0503020204020204" pitchFamily="34" charset="-122"/>
              </a:rPr>
              <a:t>技巧</a:t>
            </a:r>
            <a:endParaRPr kumimoji="1" lang="zh-CN" altLang="en-US" sz="4800" b="1" i="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395980" y="3185795"/>
            <a:ext cx="2042795" cy="398780"/>
          </a:xfrm>
          <a:prstGeom prst="rect">
            <a:avLst/>
          </a:prstGeom>
          <a:noFill/>
        </p:spPr>
        <p:txBody>
          <a:bodyPr wrap="square" rtlCol="0">
            <a:spAutoFit/>
          </a:bodyPr>
          <a:lstStyle/>
          <a:p>
            <a:pPr algn="ctr"/>
            <a:r>
              <a:rPr kumimoji="1" lang="zh-CN" sz="2000" b="1" i="1" dirty="0">
                <a:solidFill>
                  <a:schemeClr val="bg1"/>
                </a:solidFill>
                <a:latin typeface="微软雅黑" panose="020B0503020204020204" pitchFamily="34" charset="-122"/>
                <a:ea typeface="微软雅黑" panose="020B0503020204020204" pitchFamily="34" charset="-122"/>
              </a:rPr>
              <a:t>红缨研培部</a:t>
            </a:r>
            <a:endParaRPr kumimoji="1" lang="zh-CN" sz="2000" b="1" i="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custDataLst>
              <p:tags r:id="rId1"/>
            </p:custDataLst>
          </p:nvPr>
        </p:nvSpPr>
        <p:spPr>
          <a:xfrm>
            <a:off x="231775" y="80010"/>
            <a:ext cx="6172200" cy="571500"/>
          </a:xfrm>
        </p:spPr>
        <p:txBody>
          <a:bodyPr vert="horz" wrap="square" lIns="68580" tIns="34290" rIns="68580" bIns="34290" anchor="ctr"/>
          <a:p>
            <a:pPr algn="l"/>
            <a:r>
              <a:rPr lang="en-US" altLang="zh-CN" sz="3000" dirty="0">
                <a:solidFill>
                  <a:srgbClr val="00B0F0"/>
                </a:solidFill>
                <a:ea typeface="微软雅黑" panose="020B0503020204020204" pitchFamily="34" charset="-122"/>
              </a:rPr>
              <a:t>   </a:t>
            </a:r>
            <a:r>
              <a:rPr lang="zh-CN" altLang="en-US" sz="3000" dirty="0">
                <a:solidFill>
                  <a:srgbClr val="00B0F0"/>
                </a:solidFill>
                <a:ea typeface="微软雅黑" panose="020B0503020204020204" pitchFamily="34" charset="-122"/>
              </a:rPr>
              <a:t>观察步骤</a:t>
            </a:r>
            <a:endParaRPr lang="zh-CN" altLang="en-US" sz="3000" dirty="0">
              <a:solidFill>
                <a:srgbClr val="00B0F0"/>
              </a:solidFill>
              <a:ea typeface="微软雅黑" panose="020B0503020204020204" pitchFamily="34" charset="-122"/>
            </a:endParaRPr>
          </a:p>
        </p:txBody>
      </p:sp>
      <p:sp>
        <p:nvSpPr>
          <p:cNvPr id="17411" name="Rectangle 3"/>
          <p:cNvSpPr>
            <a:spLocks noGrp="1"/>
          </p:cNvSpPr>
          <p:nvPr>
            <p:ph idx="1"/>
            <p:custDataLst>
              <p:tags r:id="rId2"/>
            </p:custDataLst>
          </p:nvPr>
        </p:nvSpPr>
        <p:spPr>
          <a:xfrm>
            <a:off x="658495" y="1030605"/>
            <a:ext cx="7764780" cy="1950085"/>
          </a:xfrm>
          <a:ln w="28575">
            <a:solidFill>
              <a:schemeClr val="hlink">
                <a:alpha val="100000"/>
              </a:schemeClr>
            </a:solidFill>
            <a:prstDash val="dashDot"/>
            <a:miter lim="800000"/>
          </a:ln>
        </p:spPr>
        <p:txBody>
          <a:bodyPr vert="horz" wrap="square" lIns="68580" tIns="34290" rIns="68580" bIns="34290" anchor="t">
            <a:normAutofit/>
          </a:bodyPr>
          <a:p>
            <a:pPr>
              <a:lnSpc>
                <a:spcPct val="80000"/>
              </a:lnSpc>
              <a:buNone/>
            </a:pPr>
            <a:endParaRPr lang="zh-CN" altLang="en-US" dirty="0">
              <a:latin typeface="华文中宋" panose="02010600040101010101" pitchFamily="2" charset="-122"/>
              <a:ea typeface="华文中宋" panose="02010600040101010101" pitchFamily="2" charset="-122"/>
            </a:endParaRPr>
          </a:p>
          <a:p>
            <a:pPr>
              <a:lnSpc>
                <a:spcPct val="80000"/>
              </a:lnSpc>
              <a:buNone/>
            </a:pPr>
            <a:r>
              <a:rPr lang="zh-CN" altLang="en-US" sz="1600" b="1" dirty="0">
                <a:solidFill>
                  <a:schemeClr val="accent1"/>
                </a:solidFill>
                <a:latin typeface="微软雅黑" charset="0"/>
                <a:ea typeface="微软雅黑" charset="0"/>
                <a:cs typeface="微软雅黑" charset="0"/>
              </a:rPr>
              <a:t>1.现场观察:</a:t>
            </a:r>
            <a:endParaRPr lang="zh-CN" altLang="en-US" sz="1600" b="1" dirty="0">
              <a:solidFill>
                <a:schemeClr val="accent1"/>
              </a:solidFill>
              <a:latin typeface="微软雅黑" charset="0"/>
              <a:ea typeface="微软雅黑" charset="0"/>
              <a:cs typeface="微软雅黑" charset="0"/>
            </a:endParaRPr>
          </a:p>
          <a:p>
            <a:pPr>
              <a:lnSpc>
                <a:spcPct val="80000"/>
              </a:lnSpc>
              <a:buNone/>
            </a:pPr>
            <a:r>
              <a:rPr lang="zh-CN" altLang="en-US" sz="1600" dirty="0">
                <a:solidFill>
                  <a:schemeClr val="tx1"/>
                </a:solidFill>
                <a:latin typeface="微软雅黑" charset="0"/>
                <a:ea typeface="微软雅黑" charset="0"/>
                <a:cs typeface="微软雅黑" charset="0"/>
              </a:rPr>
              <a:t>   现场观察应有明确的目的，大致的观察角度、线索和重点对象。不能今天观察这个幼儿，明天又换一个，什么撞到眼里就观察什么。幼儿都有自己的个性特点，有的性格内向，还有的活泼好动，所以要先确定观察的对象，再采用个体观察或全体（小组）的观察，也可以连续几天的观察。在确定重点观察对象时，可考虑每种类型的幼儿各取一个代表。</a:t>
            </a:r>
            <a:endParaRPr lang="zh-CN" altLang="en-US" sz="1600" dirty="0">
              <a:solidFill>
                <a:schemeClr val="tx1"/>
              </a:solidFill>
              <a:latin typeface="微软雅黑" charset="0"/>
              <a:ea typeface="微软雅黑" charset="0"/>
              <a:cs typeface="微软雅黑" charset="0"/>
            </a:endParaRPr>
          </a:p>
          <a:p>
            <a:pPr>
              <a:lnSpc>
                <a:spcPct val="80000"/>
              </a:lnSpc>
              <a:buNone/>
            </a:pPr>
            <a:endParaRPr lang="zh-CN" altLang="en-US" sz="1600" dirty="0">
              <a:solidFill>
                <a:schemeClr val="tx1"/>
              </a:solidFill>
              <a:latin typeface="微软雅黑" charset="0"/>
              <a:ea typeface="微软雅黑" charset="0"/>
              <a:cs typeface="微软雅黑" charset="0"/>
            </a:endParaRPr>
          </a:p>
        </p:txBody>
      </p:sp>
      <p:pic>
        <p:nvPicPr>
          <p:cNvPr id="2" name="图片 1"/>
          <p:cNvPicPr>
            <a:picLocks noChangeAspect="1"/>
          </p:cNvPicPr>
          <p:nvPr/>
        </p:nvPicPr>
        <p:blipFill>
          <a:blip r:embed="rId3"/>
          <a:stretch>
            <a:fillRect/>
          </a:stretch>
        </p:blipFill>
        <p:spPr>
          <a:xfrm>
            <a:off x="2016760" y="2980690"/>
            <a:ext cx="5287010" cy="21145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idx="1"/>
            <p:custDataLst>
              <p:tags r:id="rId1"/>
            </p:custDataLst>
          </p:nvPr>
        </p:nvSpPr>
        <p:spPr>
          <a:xfrm>
            <a:off x="488950" y="731520"/>
            <a:ext cx="5424805" cy="4297680"/>
          </a:xfrm>
          <a:ln w="28575">
            <a:solidFill>
              <a:schemeClr val="hlink">
                <a:alpha val="100000"/>
              </a:schemeClr>
            </a:solidFill>
            <a:prstDash val="dashDot"/>
            <a:miter lim="800000"/>
          </a:ln>
        </p:spPr>
        <p:txBody>
          <a:bodyPr vert="horz" wrap="square" lIns="68580" tIns="34290" rIns="68580" bIns="34290" anchor="t">
            <a:normAutofit fontScale="25000"/>
          </a:bodyPr>
          <a:p>
            <a:pPr>
              <a:buNone/>
            </a:pPr>
            <a:endParaRPr lang="zh-CN" altLang="en-US" sz="1800" dirty="0">
              <a:latin typeface="华文中宋" panose="02010600040101010101" pitchFamily="2" charset="-122"/>
              <a:ea typeface="华文中宋" panose="02010600040101010101" pitchFamily="2" charset="-122"/>
            </a:endParaRPr>
          </a:p>
          <a:p>
            <a:pPr marL="0" lvl="0" indent="0" eaLnBrk="1" hangingPunct="1">
              <a:spcBef>
                <a:spcPct val="0"/>
              </a:spcBef>
              <a:buNone/>
            </a:pPr>
            <a:r>
              <a:rPr lang="zh-CN" altLang="en-US" sz="6400" b="1" dirty="0">
                <a:solidFill>
                  <a:schemeClr val="accent1"/>
                </a:solidFill>
                <a:latin typeface="微软雅黑" charset="0"/>
                <a:ea typeface="微软雅黑" charset="0"/>
                <a:cs typeface="微软雅黑" charset="0"/>
              </a:rPr>
              <a:t>2.详实、客观地记录观察结果</a:t>
            </a:r>
            <a:endParaRPr lang="zh-CN" altLang="en-US" sz="6400" b="1" dirty="0">
              <a:solidFill>
                <a:schemeClr val="accent1"/>
              </a:solidFill>
              <a:latin typeface="微软雅黑" charset="0"/>
              <a:ea typeface="微软雅黑" charset="0"/>
              <a:cs typeface="微软雅黑" charset="0"/>
            </a:endParaRPr>
          </a:p>
          <a:p>
            <a:pPr lvl="0" fontAlgn="auto">
              <a:lnSpc>
                <a:spcPct val="150000"/>
              </a:lnSpc>
              <a:spcBef>
                <a:spcPct val="0"/>
              </a:spcBef>
              <a:buNone/>
            </a:pPr>
            <a:endParaRPr lang="zh-CN" altLang="en-US" sz="6400" b="1" dirty="0">
              <a:solidFill>
                <a:schemeClr val="accent1"/>
              </a:solidFill>
              <a:latin typeface="微软雅黑" charset="0"/>
              <a:ea typeface="微软雅黑" charset="0"/>
              <a:cs typeface="微软雅黑" charset="0"/>
            </a:endParaRPr>
          </a:p>
          <a:p>
            <a:pPr lvl="0" fontAlgn="auto">
              <a:lnSpc>
                <a:spcPct val="150000"/>
              </a:lnSpc>
              <a:spcBef>
                <a:spcPct val="0"/>
              </a:spcBef>
              <a:buNone/>
            </a:pPr>
            <a:r>
              <a:rPr lang="zh-CN" altLang="en-US" sz="5335" b="1" dirty="0">
                <a:solidFill>
                  <a:schemeClr val="accent1"/>
                </a:solidFill>
                <a:latin typeface="微软雅黑" charset="0"/>
                <a:ea typeface="微软雅黑" charset="0"/>
                <a:cs typeface="微软雅黑" charset="0"/>
              </a:rPr>
              <a:t> </a:t>
            </a:r>
            <a:r>
              <a:rPr lang="en-US" altLang="zh-CN" sz="5335" b="1" dirty="0">
                <a:solidFill>
                  <a:schemeClr val="accent1"/>
                </a:solidFill>
                <a:latin typeface="微软雅黑" charset="0"/>
                <a:ea typeface="微软雅黑" charset="0"/>
                <a:cs typeface="微软雅黑" charset="0"/>
              </a:rPr>
              <a:t> </a:t>
            </a:r>
            <a:r>
              <a:rPr lang="zh-CN" altLang="en-US" sz="5335" dirty="0">
                <a:solidFill>
                  <a:schemeClr val="tx1"/>
                </a:solidFill>
                <a:latin typeface="微软雅黑" charset="0"/>
                <a:ea typeface="微软雅黑" charset="0"/>
                <a:cs typeface="微软雅黑" charset="0"/>
              </a:rPr>
              <a:t>记录观察结果，可以采用记叙和描述的方式（即对幼儿的行为表现进行记叙和描述）。观察记录的范围可以是幼儿一日生活各方面内容。</a:t>
            </a:r>
            <a:r>
              <a:rPr lang="zh-CN" altLang="en-US" sz="5335" dirty="0">
                <a:solidFill>
                  <a:schemeClr val="tx1"/>
                </a:solidFill>
                <a:latin typeface="微软雅黑" charset="0"/>
                <a:ea typeface="微软雅黑" charset="0"/>
                <a:cs typeface="微软雅黑" charset="0"/>
                <a:sym typeface="+mn-ea"/>
              </a:rPr>
              <a:t>   如：幼儿自理能力、交往能力、游戏状态及水平、情绪、语言、动作、行为发展等。其一般要素如下：</a:t>
            </a:r>
            <a:endParaRPr lang="zh-CN" altLang="en-US" sz="5335" dirty="0">
              <a:solidFill>
                <a:schemeClr val="tx1"/>
              </a:solidFill>
              <a:latin typeface="微软雅黑" charset="0"/>
              <a:ea typeface="微软雅黑" charset="0"/>
              <a:cs typeface="微软雅黑" charset="0"/>
              <a:sym typeface="+mn-ea"/>
            </a:endParaRPr>
          </a:p>
          <a:p>
            <a:pPr marL="0" lvl="0" indent="0" eaLnBrk="1" hangingPunct="1">
              <a:spcBef>
                <a:spcPct val="0"/>
              </a:spcBef>
              <a:buNone/>
            </a:pPr>
            <a:endParaRPr lang="zh-CN" altLang="en-US" sz="5335" dirty="0">
              <a:solidFill>
                <a:schemeClr val="tx1"/>
              </a:solidFill>
              <a:latin typeface="微软雅黑" charset="0"/>
              <a:ea typeface="微软雅黑" charset="0"/>
              <a:cs typeface="微软雅黑" charset="0"/>
            </a:endParaRPr>
          </a:p>
          <a:p>
            <a:pPr marL="285750" lvl="0" indent="-285750" algn="l" fontAlgn="auto">
              <a:lnSpc>
                <a:spcPct val="150000"/>
              </a:lnSpc>
              <a:spcBef>
                <a:spcPct val="0"/>
              </a:spcBef>
              <a:buFont typeface="Wingdings" panose="05000000000000000000" charset="0"/>
              <a:buChar char=""/>
            </a:pPr>
            <a:r>
              <a:rPr lang="zh-CN" altLang="en-US" sz="5335" dirty="0">
                <a:solidFill>
                  <a:schemeClr val="tx1"/>
                </a:solidFill>
                <a:latin typeface="微软雅黑" charset="0"/>
                <a:ea typeface="微软雅黑" charset="0"/>
                <a:cs typeface="微软雅黑" charset="0"/>
                <a:sym typeface="+mn-ea"/>
              </a:rPr>
              <a:t>记录幼儿做某种事情的时间、地点。 </a:t>
            </a:r>
            <a:endParaRPr lang="zh-CN" altLang="en-US" sz="5335" dirty="0">
              <a:solidFill>
                <a:schemeClr val="tx1"/>
              </a:solidFill>
              <a:latin typeface="微软雅黑" charset="0"/>
              <a:ea typeface="微软雅黑" charset="0"/>
              <a:cs typeface="微软雅黑" charset="0"/>
            </a:endParaRPr>
          </a:p>
          <a:p>
            <a:pPr marL="285750" lvl="0" indent="-285750" algn="l" fontAlgn="auto">
              <a:lnSpc>
                <a:spcPct val="150000"/>
              </a:lnSpc>
              <a:spcBef>
                <a:spcPct val="0"/>
              </a:spcBef>
              <a:buFont typeface="Wingdings" panose="05000000000000000000" charset="0"/>
              <a:buChar char=""/>
            </a:pPr>
            <a:r>
              <a:rPr lang="zh-CN" altLang="en-US" sz="5335" dirty="0">
                <a:solidFill>
                  <a:schemeClr val="tx1"/>
                </a:solidFill>
                <a:latin typeface="微软雅黑" charset="0"/>
                <a:ea typeface="微软雅黑" charset="0"/>
                <a:cs typeface="微软雅黑" charset="0"/>
                <a:sym typeface="+mn-ea"/>
              </a:rPr>
              <a:t>记叙幼儿行为发生的背景：幼儿在什么情况下出现该行为。</a:t>
            </a:r>
            <a:endParaRPr lang="zh-CN" altLang="en-US" sz="5335" dirty="0">
              <a:solidFill>
                <a:schemeClr val="tx1"/>
              </a:solidFill>
              <a:latin typeface="微软雅黑" charset="0"/>
              <a:ea typeface="微软雅黑" charset="0"/>
              <a:cs typeface="微软雅黑" charset="0"/>
              <a:sym typeface="+mn-ea"/>
            </a:endParaRPr>
          </a:p>
          <a:p>
            <a:pPr marL="285750" lvl="0" indent="-285750" algn="l" fontAlgn="auto">
              <a:lnSpc>
                <a:spcPct val="150000"/>
              </a:lnSpc>
              <a:spcBef>
                <a:spcPct val="0"/>
              </a:spcBef>
              <a:buFont typeface="Wingdings" panose="05000000000000000000" charset="0"/>
              <a:buChar char=""/>
            </a:pPr>
            <a:r>
              <a:rPr lang="zh-CN" altLang="en-US" sz="5335" dirty="0">
                <a:solidFill>
                  <a:schemeClr val="tx1"/>
                </a:solidFill>
                <a:latin typeface="微软雅黑" charset="0"/>
                <a:ea typeface="微软雅黑" charset="0"/>
                <a:cs typeface="微软雅黑" charset="0"/>
                <a:sym typeface="+mn-ea"/>
              </a:rPr>
              <a:t> 记叙幼儿做某种事情的方法行为方式，特别是幼儿行为方式的变化和新行为。</a:t>
            </a:r>
            <a:endParaRPr lang="zh-CN" altLang="en-US" sz="5335" dirty="0">
              <a:solidFill>
                <a:schemeClr val="tx1"/>
              </a:solidFill>
              <a:latin typeface="微软雅黑" charset="0"/>
              <a:ea typeface="微软雅黑" charset="0"/>
              <a:cs typeface="微软雅黑" charset="0"/>
              <a:sym typeface="+mn-ea"/>
            </a:endParaRPr>
          </a:p>
          <a:p>
            <a:pPr marL="285750" lvl="0" indent="-285750" algn="l" fontAlgn="auto">
              <a:lnSpc>
                <a:spcPct val="150000"/>
              </a:lnSpc>
              <a:spcBef>
                <a:spcPct val="0"/>
              </a:spcBef>
              <a:buFont typeface="Wingdings" panose="05000000000000000000" charset="0"/>
              <a:buChar char=""/>
            </a:pPr>
            <a:r>
              <a:rPr lang="zh-CN" altLang="en-US" sz="5335" dirty="0">
                <a:solidFill>
                  <a:schemeClr val="tx1"/>
                </a:solidFill>
                <a:latin typeface="微软雅黑" charset="0"/>
                <a:ea typeface="微软雅黑" charset="0"/>
                <a:cs typeface="微软雅黑" charset="0"/>
                <a:sym typeface="+mn-ea"/>
              </a:rPr>
              <a:t>描述幼儿对自己的行为的感觉：表情、心情、神态。</a:t>
            </a:r>
            <a:endParaRPr lang="zh-CN" altLang="en-US" sz="5335" dirty="0">
              <a:solidFill>
                <a:schemeClr val="tx1"/>
              </a:solidFill>
              <a:latin typeface="微软雅黑" charset="0"/>
              <a:ea typeface="微软雅黑" charset="0"/>
              <a:cs typeface="微软雅黑" charset="0"/>
            </a:endParaRPr>
          </a:p>
          <a:p>
            <a:pPr marL="285750" lvl="0" indent="-285750" algn="l" fontAlgn="auto">
              <a:lnSpc>
                <a:spcPct val="150000"/>
              </a:lnSpc>
              <a:spcBef>
                <a:spcPct val="0"/>
              </a:spcBef>
              <a:buFont typeface="Wingdings" panose="05000000000000000000" charset="0"/>
              <a:buChar char=""/>
            </a:pPr>
            <a:r>
              <a:rPr lang="zh-CN" altLang="en-US" sz="5335" dirty="0">
                <a:solidFill>
                  <a:schemeClr val="tx1"/>
                </a:solidFill>
                <a:latin typeface="微软雅黑" charset="0"/>
                <a:ea typeface="微软雅黑" charset="0"/>
                <a:cs typeface="微软雅黑" charset="0"/>
                <a:sym typeface="+mn-ea"/>
              </a:rPr>
              <a:t>记录幼儿行动时所说的话。</a:t>
            </a:r>
            <a:endParaRPr lang="zh-CN" altLang="en-US" sz="5335" dirty="0">
              <a:solidFill>
                <a:schemeClr val="tx1"/>
              </a:solidFill>
              <a:latin typeface="微软雅黑" charset="0"/>
              <a:ea typeface="微软雅黑" charset="0"/>
              <a:cs typeface="微软雅黑" charset="0"/>
            </a:endParaRPr>
          </a:p>
          <a:p>
            <a:pPr marL="285750" indent="-285750" algn="l" fontAlgn="auto">
              <a:lnSpc>
                <a:spcPct val="150000"/>
              </a:lnSpc>
              <a:buFont typeface="Wingdings" panose="05000000000000000000" charset="0"/>
              <a:buChar char=""/>
            </a:pPr>
            <a:endParaRPr lang="zh-CN" altLang="en-US" sz="5335" dirty="0">
              <a:solidFill>
                <a:schemeClr val="tx1"/>
              </a:solidFill>
              <a:latin typeface="微软雅黑" charset="0"/>
              <a:ea typeface="微软雅黑" charset="0"/>
              <a:cs typeface="微软雅黑" charset="0"/>
            </a:endParaRPr>
          </a:p>
        </p:txBody>
      </p:sp>
      <p:pic>
        <p:nvPicPr>
          <p:cNvPr id="2" name="图片 1"/>
          <p:cNvPicPr>
            <a:picLocks noChangeAspect="1"/>
          </p:cNvPicPr>
          <p:nvPr/>
        </p:nvPicPr>
        <p:blipFill>
          <a:blip r:embed="rId2"/>
          <a:stretch>
            <a:fillRect/>
          </a:stretch>
        </p:blipFill>
        <p:spPr>
          <a:xfrm>
            <a:off x="5928995" y="1830705"/>
            <a:ext cx="2886710" cy="18637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1" name="Text Box 5"/>
          <p:cNvSpPr txBox="1"/>
          <p:nvPr>
            <p:custDataLst>
              <p:tags r:id="rId1"/>
            </p:custDataLst>
          </p:nvPr>
        </p:nvSpPr>
        <p:spPr>
          <a:xfrm>
            <a:off x="303530" y="629285"/>
            <a:ext cx="8544560" cy="4514215"/>
          </a:xfrm>
          <a:prstGeom prst="rect">
            <a:avLst/>
          </a:prstGeom>
          <a:noFill/>
          <a:ln w="28575" cap="flat" cmpd="sng">
            <a:solidFill>
              <a:schemeClr val="hlink"/>
            </a:solidFill>
            <a:prstDash val="dashDot"/>
            <a:miter/>
            <a:headEnd type="none" w="med" len="med"/>
            <a:tailEnd type="none" w="med" len="med"/>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600" b="1" dirty="0">
              <a:solidFill>
                <a:schemeClr val="accent1"/>
              </a:solidFill>
              <a:latin typeface="华文中宋" panose="02010600040101010101" pitchFamily="2" charset="-122"/>
              <a:ea typeface="华文中宋" panose="02010600040101010101" pitchFamily="2" charset="-122"/>
            </a:endParaRPr>
          </a:p>
          <a:p>
            <a:pPr marL="0" lvl="0" indent="0" eaLnBrk="1" hangingPunct="1">
              <a:spcBef>
                <a:spcPct val="0"/>
              </a:spcBef>
              <a:buNone/>
            </a:pPr>
            <a:r>
              <a:rPr lang="zh-CN" altLang="en-US" sz="1600" b="1" dirty="0">
                <a:solidFill>
                  <a:schemeClr val="accent1"/>
                </a:solidFill>
                <a:latin typeface="华文中宋" panose="02010600040101010101" pitchFamily="2" charset="-122"/>
                <a:ea typeface="华文中宋" panose="02010600040101010101" pitchFamily="2" charset="-122"/>
              </a:rPr>
              <a:t>3</a:t>
            </a:r>
            <a:r>
              <a:rPr lang="zh-CN" altLang="en-US" sz="1600" b="1" dirty="0">
                <a:solidFill>
                  <a:schemeClr val="accent1"/>
                </a:solidFill>
                <a:latin typeface="微软雅黑" charset="0"/>
                <a:ea typeface="微软雅黑" charset="0"/>
                <a:cs typeface="微软雅黑" charset="0"/>
              </a:rPr>
              <a:t>.分析利用观察资料（</a:t>
            </a:r>
            <a:r>
              <a:rPr lang="zh-CN" altLang="en-US" sz="1600" dirty="0">
                <a:latin typeface="微软雅黑" charset="0"/>
                <a:ea typeface="微软雅黑" charset="0"/>
                <a:cs typeface="微软雅黑" charset="0"/>
              </a:rPr>
              <a:t>对现象及其背后的原因进行分析，结合幼儿年龄特点及幼儿发展目标）。</a:t>
            </a:r>
            <a:endParaRPr lang="zh-CN" altLang="en-US" sz="1600" dirty="0">
              <a:latin typeface="微软雅黑" charset="0"/>
              <a:ea typeface="微软雅黑" charset="0"/>
              <a:cs typeface="微软雅黑" charset="0"/>
            </a:endParaRPr>
          </a:p>
          <a:p>
            <a:pPr marL="0" lvl="0" indent="0" eaLnBrk="1" hangingPunct="1">
              <a:spcBef>
                <a:spcPct val="0"/>
              </a:spcBef>
              <a:buNone/>
            </a:pPr>
            <a:r>
              <a:rPr lang="zh-CN" altLang="en-US" sz="1600" b="1" dirty="0">
                <a:solidFill>
                  <a:srgbClr val="FF0000"/>
                </a:solidFill>
                <a:latin typeface="微软雅黑" charset="0"/>
                <a:ea typeface="微软雅黑" charset="0"/>
                <a:cs typeface="微软雅黑" charset="0"/>
                <a:sym typeface="+mn-ea"/>
              </a:rPr>
              <a:t>（1）分析过程 </a:t>
            </a:r>
            <a:endParaRPr lang="zh-CN" altLang="en-US" sz="1600" b="1" dirty="0">
              <a:solidFill>
                <a:srgbClr val="FF0000"/>
              </a:solidFill>
              <a:latin typeface="微软雅黑" charset="0"/>
              <a:ea typeface="微软雅黑" charset="0"/>
              <a:cs typeface="微软雅黑" charset="0"/>
            </a:endParaRPr>
          </a:p>
          <a:p>
            <a:pPr marL="0" lvl="0" indent="0" eaLnBrk="1" hangingPunct="1">
              <a:spcBef>
                <a:spcPct val="0"/>
              </a:spcBef>
              <a:buNone/>
            </a:pPr>
            <a:r>
              <a:rPr lang="zh-CN" altLang="en-US" sz="1600" dirty="0">
                <a:latin typeface="微软雅黑" charset="0"/>
                <a:ea typeface="微软雅黑" charset="0"/>
                <a:cs typeface="微软雅黑" charset="0"/>
                <a:sym typeface="+mn-ea"/>
              </a:rPr>
              <a:t> </a:t>
            </a: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幼儿行为概述</a:t>
            </a:r>
            <a:r>
              <a:rPr lang="zh-CN" altLang="en-US" sz="1600" dirty="0">
                <a:solidFill>
                  <a:schemeClr val="tx1"/>
                </a:solidFill>
                <a:latin typeface="微软雅黑" charset="0"/>
                <a:ea typeface="微软雅黑" charset="0"/>
                <a:cs typeface="微软雅黑" charset="0"/>
                <a:sym typeface="+mn-ea"/>
              </a:rPr>
              <a:t>（幼儿表现是什么？）</a:t>
            </a:r>
            <a:endParaRPr lang="zh-CN" altLang="en-US" sz="1600" dirty="0">
              <a:solidFill>
                <a:schemeClr val="tx1"/>
              </a:solidFill>
              <a:latin typeface="微软雅黑" charset="0"/>
              <a:ea typeface="微软雅黑" charset="0"/>
              <a:cs typeface="微软雅黑" charset="0"/>
            </a:endParaRPr>
          </a:p>
          <a:p>
            <a:pPr marL="0" lvl="0" indent="0" eaLnBrk="1" hangingPunct="1">
              <a:spcBef>
                <a:spcPct val="0"/>
              </a:spcBef>
              <a:buNone/>
            </a:pPr>
            <a:r>
              <a:rPr lang="zh-CN" altLang="en-US" sz="1600" dirty="0">
                <a:latin typeface="微软雅黑" charset="0"/>
                <a:ea typeface="微软雅黑" charset="0"/>
                <a:cs typeface="微软雅黑" charset="0"/>
                <a:sym typeface="+mn-ea"/>
              </a:rPr>
              <a:t> </a:t>
            </a: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了解幼儿行为的原因</a:t>
            </a:r>
            <a:r>
              <a:rPr lang="zh-CN" altLang="en-US" sz="1600" dirty="0">
                <a:solidFill>
                  <a:schemeClr val="accent1"/>
                </a:solidFill>
                <a:latin typeface="微软雅黑" charset="0"/>
                <a:ea typeface="微软雅黑" charset="0"/>
                <a:cs typeface="微软雅黑" charset="0"/>
                <a:sym typeface="+mn-ea"/>
              </a:rPr>
              <a:t>（</a:t>
            </a:r>
            <a:r>
              <a:rPr lang="zh-CN" altLang="en-US" sz="1600" dirty="0">
                <a:solidFill>
                  <a:schemeClr val="tx1"/>
                </a:solidFill>
                <a:latin typeface="微软雅黑" charset="0"/>
                <a:ea typeface="微软雅黑" charset="0"/>
                <a:cs typeface="微软雅黑" charset="0"/>
                <a:sym typeface="+mn-ea"/>
              </a:rPr>
              <a:t>幼儿表现的原因是什么？）</a:t>
            </a:r>
            <a:endParaRPr lang="zh-CN" altLang="en-US" sz="1600" dirty="0">
              <a:solidFill>
                <a:schemeClr val="tx1"/>
              </a:solidFill>
              <a:latin typeface="微软雅黑" charset="0"/>
              <a:ea typeface="微软雅黑" charset="0"/>
              <a:cs typeface="微软雅黑" charset="0"/>
            </a:endParaRPr>
          </a:p>
          <a:p>
            <a:pPr marL="0" lvl="0" indent="0" eaLnBrk="1" hangingPunct="1">
              <a:spcBef>
                <a:spcPct val="0"/>
              </a:spcBef>
              <a:buNone/>
            </a:pPr>
            <a:r>
              <a:rPr lang="zh-CN" altLang="en-US" sz="1600" dirty="0">
                <a:latin typeface="微软雅黑" charset="0"/>
                <a:ea typeface="微软雅黑" charset="0"/>
                <a:cs typeface="微软雅黑" charset="0"/>
                <a:sym typeface="+mn-ea"/>
              </a:rPr>
              <a:t> </a:t>
            </a: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幼儿行为分析</a:t>
            </a:r>
            <a:r>
              <a:rPr lang="zh-CN" altLang="en-US" sz="1600" dirty="0">
                <a:solidFill>
                  <a:schemeClr val="tx1"/>
                </a:solidFill>
                <a:latin typeface="微软雅黑" charset="0"/>
                <a:ea typeface="微软雅黑" charset="0"/>
                <a:cs typeface="微软雅黑" charset="0"/>
                <a:sym typeface="+mn-ea"/>
              </a:rPr>
              <a:t>（幼儿表现说明了什么？）</a:t>
            </a:r>
            <a:endParaRPr lang="zh-CN" altLang="en-US" sz="1600" dirty="0">
              <a:solidFill>
                <a:schemeClr val="tx1"/>
              </a:solidFill>
              <a:latin typeface="微软雅黑" charset="0"/>
              <a:ea typeface="微软雅黑" charset="0"/>
              <a:cs typeface="微软雅黑" charset="0"/>
              <a:sym typeface="+mn-ea"/>
            </a:endParaRPr>
          </a:p>
          <a:p>
            <a:pPr>
              <a:lnSpc>
                <a:spcPct val="80000"/>
              </a:lnSpc>
              <a:buNone/>
            </a:pPr>
            <a:r>
              <a:rPr lang="zh-CN" altLang="en-US" sz="1600" dirty="0">
                <a:solidFill>
                  <a:srgbClr val="FF0000"/>
                </a:solidFill>
                <a:latin typeface="微软雅黑" charset="0"/>
                <a:ea typeface="微软雅黑" charset="0"/>
                <a:cs typeface="微软雅黑" charset="0"/>
                <a:sym typeface="+mn-ea"/>
              </a:rPr>
              <a:t>（</a:t>
            </a:r>
            <a:r>
              <a:rPr lang="zh-CN" altLang="en-US" sz="1600" b="1" dirty="0">
                <a:solidFill>
                  <a:srgbClr val="FF0000"/>
                </a:solidFill>
                <a:latin typeface="微软雅黑" charset="0"/>
                <a:ea typeface="微软雅黑" charset="0"/>
                <a:cs typeface="微软雅黑" charset="0"/>
                <a:sym typeface="+mn-ea"/>
              </a:rPr>
              <a:t>2）分析理论</a:t>
            </a:r>
            <a:endParaRPr lang="zh-CN" altLang="en-US" sz="1600" b="1" dirty="0">
              <a:solidFill>
                <a:srgbClr val="FF0000"/>
              </a:solidFill>
              <a:latin typeface="微软雅黑" charset="0"/>
              <a:ea typeface="微软雅黑" charset="0"/>
              <a:cs typeface="微软雅黑" charset="0"/>
            </a:endParaRPr>
          </a:p>
          <a:p>
            <a:pPr>
              <a:lnSpc>
                <a:spcPct val="80000"/>
              </a:lnSpc>
              <a:buNone/>
            </a:pP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幼儿发展规律</a:t>
            </a:r>
            <a:endParaRPr lang="zh-CN" altLang="en-US" sz="1600" dirty="0">
              <a:latin typeface="微软雅黑" charset="0"/>
              <a:ea typeface="微软雅黑" charset="0"/>
              <a:cs typeface="微软雅黑" charset="0"/>
            </a:endParaRPr>
          </a:p>
          <a:p>
            <a:pPr>
              <a:lnSpc>
                <a:spcPct val="80000"/>
              </a:lnSpc>
              <a:buNone/>
            </a:pP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幼儿个体差异</a:t>
            </a:r>
            <a:endParaRPr lang="zh-CN" altLang="en-US" sz="1600" dirty="0">
              <a:latin typeface="微软雅黑" charset="0"/>
              <a:ea typeface="微软雅黑" charset="0"/>
              <a:cs typeface="微软雅黑" charset="0"/>
            </a:endParaRPr>
          </a:p>
          <a:p>
            <a:pPr>
              <a:lnSpc>
                <a:spcPct val="80000"/>
              </a:lnSpc>
              <a:buNone/>
            </a:pP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事件发生的背景</a:t>
            </a:r>
            <a:endParaRPr lang="zh-CN" altLang="en-US" sz="1600" dirty="0">
              <a:latin typeface="微软雅黑" charset="0"/>
              <a:ea typeface="微软雅黑" charset="0"/>
              <a:cs typeface="微软雅黑" charset="0"/>
              <a:sym typeface="+mn-ea"/>
            </a:endParaRPr>
          </a:p>
          <a:p>
            <a:pPr>
              <a:buNone/>
            </a:pPr>
            <a:r>
              <a:rPr lang="zh-CN" altLang="en-US" sz="1600" dirty="0">
                <a:solidFill>
                  <a:srgbClr val="FF0000"/>
                </a:solidFill>
                <a:latin typeface="微软雅黑" charset="0"/>
                <a:ea typeface="微软雅黑" charset="0"/>
                <a:cs typeface="微软雅黑" charset="0"/>
                <a:sym typeface="+mn-ea"/>
              </a:rPr>
              <a:t>（3）</a:t>
            </a:r>
            <a:r>
              <a:rPr lang="zh-CN" altLang="en-US" sz="1600" b="1" dirty="0">
                <a:solidFill>
                  <a:srgbClr val="FF0000"/>
                </a:solidFill>
                <a:latin typeface="微软雅黑" charset="0"/>
                <a:ea typeface="微软雅黑" charset="0"/>
                <a:cs typeface="微软雅黑" charset="0"/>
                <a:sym typeface="+mn-ea"/>
              </a:rPr>
              <a:t>分析角度</a:t>
            </a:r>
            <a:r>
              <a:rPr lang="en-US" altLang="zh-CN" sz="1600" dirty="0">
                <a:solidFill>
                  <a:schemeClr val="tx1"/>
                </a:solidFill>
                <a:latin typeface="微软雅黑" charset="0"/>
                <a:ea typeface="微软雅黑" charset="0"/>
                <a:cs typeface="微软雅黑" charset="0"/>
                <a:sym typeface="+mn-ea"/>
              </a:rPr>
              <a:t>(</a:t>
            </a:r>
            <a:r>
              <a:rPr lang="zh-CN" altLang="en-US" sz="1600" dirty="0">
                <a:solidFill>
                  <a:schemeClr val="tx1"/>
                </a:solidFill>
                <a:latin typeface="微软雅黑" charset="0"/>
                <a:ea typeface="微软雅黑" charset="0"/>
                <a:cs typeface="微软雅黑" charset="0"/>
                <a:sym typeface="+mn-ea"/>
              </a:rPr>
              <a:t>幼儿年龄特点）</a:t>
            </a:r>
            <a:endParaRPr lang="zh-CN" altLang="en-US" sz="1600" dirty="0">
              <a:solidFill>
                <a:schemeClr val="accent1"/>
              </a:solidFill>
              <a:latin typeface="微软雅黑" charset="0"/>
              <a:ea typeface="微软雅黑" charset="0"/>
              <a:cs typeface="微软雅黑" charset="0"/>
            </a:endParaRPr>
          </a:p>
          <a:p>
            <a:pPr>
              <a:buNone/>
            </a:pP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从孩子的角度解读行为原因</a:t>
            </a:r>
            <a:endParaRPr lang="zh-CN" altLang="en-US" sz="1600" dirty="0">
              <a:latin typeface="微软雅黑" charset="0"/>
              <a:ea typeface="微软雅黑" charset="0"/>
              <a:cs typeface="微软雅黑" charset="0"/>
            </a:endParaRPr>
          </a:p>
          <a:p>
            <a:pPr>
              <a:buNone/>
            </a:pP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从欣赏的角度解读幼儿发展</a:t>
            </a:r>
            <a:endParaRPr lang="zh-CN" altLang="en-US" sz="1600" dirty="0">
              <a:latin typeface="微软雅黑" charset="0"/>
              <a:ea typeface="微软雅黑" charset="0"/>
              <a:cs typeface="微软雅黑" charset="0"/>
            </a:endParaRPr>
          </a:p>
          <a:p>
            <a:pPr>
              <a:buNone/>
            </a:pP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从专业的角度解读幼儿行为</a:t>
            </a:r>
            <a:endParaRPr lang="zh-CN" altLang="en-US" sz="1600" dirty="0">
              <a:latin typeface="微软雅黑" charset="0"/>
              <a:ea typeface="微软雅黑" charset="0"/>
              <a:cs typeface="微软雅黑" charset="0"/>
            </a:endParaRPr>
          </a:p>
          <a:p>
            <a:pPr>
              <a:buNone/>
            </a:pPr>
            <a:r>
              <a:rPr lang="en-US" altLang="zh-CN" sz="1600" dirty="0">
                <a:latin typeface="微软雅黑" charset="0"/>
                <a:ea typeface="微软雅黑" charset="0"/>
                <a:cs typeface="微软雅黑" charset="0"/>
                <a:sym typeface="+mn-ea"/>
              </a:rPr>
              <a:t>   </a:t>
            </a:r>
            <a:r>
              <a:rPr lang="zh-CN" altLang="en-US" sz="1600" b="1" dirty="0">
                <a:solidFill>
                  <a:schemeClr val="accent1"/>
                </a:solidFill>
                <a:latin typeface="微软雅黑" charset="0"/>
                <a:ea typeface="微软雅黑" charset="0"/>
                <a:cs typeface="微软雅黑" charset="0"/>
                <a:sym typeface="+mn-ea"/>
              </a:rPr>
              <a:t>合理利用观察资料是指通过上述分析，确定教育观点，并拟定教育措施。实施后，连续追踪观察，对教育效果进行总结。</a:t>
            </a:r>
            <a:endParaRPr lang="zh-CN" altLang="en-US" sz="1600" b="1" dirty="0">
              <a:solidFill>
                <a:schemeClr val="accent1"/>
              </a:solidFill>
              <a:latin typeface="微软雅黑" charset="0"/>
              <a:ea typeface="微软雅黑" charset="0"/>
              <a:cs typeface="微软雅黑" charset="0"/>
              <a:sym typeface="+mn-ea"/>
            </a:endParaRPr>
          </a:p>
        </p:txBody>
      </p:sp>
      <p:pic>
        <p:nvPicPr>
          <p:cNvPr id="3" name="图片 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5038090" y="1903730"/>
            <a:ext cx="2028190" cy="19653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idx="1"/>
            <p:custDataLst>
              <p:tags r:id="rId1"/>
            </p:custDataLst>
          </p:nvPr>
        </p:nvSpPr>
        <p:spPr>
          <a:xfrm>
            <a:off x="323215" y="1546860"/>
            <a:ext cx="5130800" cy="2008505"/>
          </a:xfrm>
          <a:ln w="28575">
            <a:solidFill>
              <a:schemeClr val="hlink">
                <a:alpha val="100000"/>
              </a:schemeClr>
            </a:solidFill>
            <a:prstDash val="dashDot"/>
            <a:miter lim="800000"/>
          </a:ln>
        </p:spPr>
        <p:txBody>
          <a:bodyPr vert="horz" wrap="square" lIns="68580" tIns="34290" rIns="68580" bIns="34290" anchor="t">
            <a:normAutofit lnSpcReduction="20000"/>
          </a:bodyPr>
          <a:p>
            <a:pPr>
              <a:lnSpc>
                <a:spcPct val="90000"/>
              </a:lnSpc>
              <a:buNone/>
            </a:pPr>
            <a:endParaRPr lang="zh-CN" altLang="en-US" sz="1600" dirty="0">
              <a:solidFill>
                <a:schemeClr val="tx1"/>
              </a:solidFill>
              <a:latin typeface="华文中宋" panose="02010600040101010101" pitchFamily="2" charset="-122"/>
              <a:ea typeface="华文中宋" panose="02010600040101010101" pitchFamily="2" charset="-122"/>
            </a:endParaRPr>
          </a:p>
          <a:p>
            <a:pPr>
              <a:lnSpc>
                <a:spcPct val="90000"/>
              </a:lnSpc>
              <a:buNone/>
            </a:pPr>
            <a:r>
              <a:rPr lang="zh-CN" altLang="en-US" sz="1600" dirty="0">
                <a:solidFill>
                  <a:schemeClr val="tx1"/>
                </a:solidFill>
                <a:latin typeface="微软雅黑" charset="0"/>
                <a:ea typeface="微软雅黑" charset="0"/>
                <a:cs typeface="微软雅黑" charset="0"/>
              </a:rPr>
              <a:t>4.预设解决问题的对策和想法及实施方案</a:t>
            </a:r>
            <a:endParaRPr lang="zh-CN" altLang="en-US" sz="1600" dirty="0">
              <a:solidFill>
                <a:schemeClr val="tx1"/>
              </a:solidFill>
              <a:latin typeface="微软雅黑" charset="0"/>
              <a:ea typeface="微软雅黑" charset="0"/>
              <a:cs typeface="微软雅黑" charset="0"/>
            </a:endParaRPr>
          </a:p>
          <a:p>
            <a:pPr>
              <a:lnSpc>
                <a:spcPct val="90000"/>
              </a:lnSpc>
              <a:buNone/>
            </a:pPr>
            <a:r>
              <a:rPr lang="zh-CN" altLang="en-US" sz="1600" dirty="0">
                <a:solidFill>
                  <a:schemeClr val="tx1"/>
                </a:solidFill>
                <a:latin typeface="微软雅黑" charset="0"/>
                <a:ea typeface="微软雅黑" charset="0"/>
                <a:cs typeface="微软雅黑" charset="0"/>
              </a:rPr>
              <a:t> </a:t>
            </a:r>
            <a:r>
              <a:rPr lang="en-US" altLang="zh-CN" sz="1600" dirty="0">
                <a:solidFill>
                  <a:schemeClr val="tx1"/>
                </a:solidFill>
                <a:latin typeface="微软雅黑" charset="0"/>
                <a:ea typeface="微软雅黑" charset="0"/>
                <a:cs typeface="微软雅黑" charset="0"/>
              </a:rPr>
              <a:t> </a:t>
            </a:r>
            <a:r>
              <a:rPr lang="zh-CN" altLang="en-US" sz="1600" dirty="0">
                <a:solidFill>
                  <a:schemeClr val="tx1"/>
                </a:solidFill>
                <a:latin typeface="微软雅黑" charset="0"/>
                <a:ea typeface="微软雅黑" charset="0"/>
                <a:cs typeface="微软雅黑" charset="0"/>
              </a:rPr>
              <a:t>（体现家园共育）</a:t>
            </a:r>
            <a:endParaRPr lang="zh-CN" altLang="en-US" sz="1600" dirty="0">
              <a:solidFill>
                <a:schemeClr val="tx1"/>
              </a:solidFill>
              <a:latin typeface="微软雅黑" charset="0"/>
              <a:ea typeface="微软雅黑" charset="0"/>
              <a:cs typeface="微软雅黑" charset="0"/>
            </a:endParaRPr>
          </a:p>
          <a:p>
            <a:pPr>
              <a:lnSpc>
                <a:spcPct val="90000"/>
              </a:lnSpc>
              <a:buNone/>
            </a:pPr>
            <a:endParaRPr lang="zh-CN" altLang="en-US" sz="1600" dirty="0">
              <a:solidFill>
                <a:schemeClr val="tx1"/>
              </a:solidFill>
              <a:latin typeface="微软雅黑" charset="0"/>
              <a:ea typeface="微软雅黑" charset="0"/>
              <a:cs typeface="微软雅黑" charset="0"/>
            </a:endParaRPr>
          </a:p>
          <a:p>
            <a:pPr>
              <a:lnSpc>
                <a:spcPct val="90000"/>
              </a:lnSpc>
              <a:buNone/>
            </a:pPr>
            <a:r>
              <a:rPr lang="zh-CN" altLang="en-US" sz="1600" dirty="0">
                <a:solidFill>
                  <a:schemeClr val="tx1"/>
                </a:solidFill>
                <a:latin typeface="微软雅黑" charset="0"/>
                <a:ea typeface="微软雅黑" charset="0"/>
                <a:cs typeface="微软雅黑" charset="0"/>
              </a:rPr>
              <a:t>5.观察范围：自理能力、交往能力、游戏状态及水平、</a:t>
            </a:r>
            <a:endParaRPr lang="zh-CN" altLang="en-US" sz="1600" dirty="0">
              <a:solidFill>
                <a:schemeClr val="tx1"/>
              </a:solidFill>
              <a:latin typeface="微软雅黑" charset="0"/>
              <a:ea typeface="微软雅黑" charset="0"/>
              <a:cs typeface="微软雅黑" charset="0"/>
            </a:endParaRPr>
          </a:p>
          <a:p>
            <a:pPr>
              <a:lnSpc>
                <a:spcPct val="90000"/>
              </a:lnSpc>
              <a:buNone/>
            </a:pPr>
            <a:r>
              <a:rPr lang="zh-CN" altLang="en-US" sz="1600" dirty="0">
                <a:solidFill>
                  <a:schemeClr val="tx1"/>
                </a:solidFill>
                <a:latin typeface="微软雅黑" charset="0"/>
                <a:ea typeface="微软雅黑" charset="0"/>
                <a:cs typeface="微软雅黑" charset="0"/>
              </a:rPr>
              <a:t>情绪、语言、动作、行为发展等。</a:t>
            </a:r>
            <a:endParaRPr lang="zh-CN" altLang="en-US" sz="1600" dirty="0">
              <a:solidFill>
                <a:schemeClr val="tx1"/>
              </a:solidFill>
              <a:latin typeface="微软雅黑" charset="0"/>
              <a:ea typeface="微软雅黑" charset="0"/>
              <a:cs typeface="微软雅黑" charset="0"/>
            </a:endParaRPr>
          </a:p>
          <a:p>
            <a:pPr>
              <a:lnSpc>
                <a:spcPct val="90000"/>
              </a:lnSpc>
              <a:buNone/>
            </a:pPr>
            <a:endParaRPr lang="zh-CN" altLang="en-US" sz="1600" dirty="0">
              <a:solidFill>
                <a:schemeClr val="tx1"/>
              </a:solidFill>
              <a:latin typeface="微软雅黑" charset="0"/>
              <a:ea typeface="微软雅黑" charset="0"/>
              <a:cs typeface="微软雅黑" charset="0"/>
            </a:endParaRPr>
          </a:p>
          <a:p>
            <a:endParaRPr lang="zh-CN" altLang="en-US" sz="1600" dirty="0">
              <a:solidFill>
                <a:schemeClr val="tx1"/>
              </a:solidFill>
              <a:latin typeface="微软雅黑" charset="0"/>
              <a:ea typeface="微软雅黑" charset="0"/>
              <a:cs typeface="微软雅黑" charset="0"/>
            </a:endParaRPr>
          </a:p>
        </p:txBody>
      </p:sp>
      <p:pic>
        <p:nvPicPr>
          <p:cNvPr id="2" name="图片 1"/>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5833745" y="1483360"/>
            <a:ext cx="2724150" cy="2724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descr="图标&#10;&#10;描述已自动生成"/>
          <p:cNvPicPr>
            <a:picLocks noChangeAspect="1"/>
          </p:cNvPicPr>
          <p:nvPr/>
        </p:nvPicPr>
        <p:blipFill>
          <a:blip r:embed="rId1"/>
          <a:stretch>
            <a:fillRect/>
          </a:stretch>
        </p:blipFill>
        <p:spPr>
          <a:xfrm>
            <a:off x="697355" y="1005507"/>
            <a:ext cx="2236910" cy="1599690"/>
          </a:xfrm>
          <a:prstGeom prst="rect">
            <a:avLst/>
          </a:prstGeom>
        </p:spPr>
      </p:pic>
      <p:grpSp>
        <p:nvGrpSpPr>
          <p:cNvPr id="6" name="组 1"/>
          <p:cNvGrpSpPr/>
          <p:nvPr/>
        </p:nvGrpSpPr>
        <p:grpSpPr>
          <a:xfrm>
            <a:off x="1596206" y="1142999"/>
            <a:ext cx="976630" cy="1132677"/>
            <a:chOff x="4887938" y="5700029"/>
            <a:chExt cx="1018656" cy="1224393"/>
          </a:xfrm>
        </p:grpSpPr>
        <p:sp>
          <p:nvSpPr>
            <p:cNvPr id="7" name="文本框 14"/>
            <p:cNvSpPr txBox="1">
              <a:spLocks noChangeArrowheads="1"/>
            </p:cNvSpPr>
            <p:nvPr/>
          </p:nvSpPr>
          <p:spPr bwMode="auto">
            <a:xfrm>
              <a:off x="4887938" y="5984648"/>
              <a:ext cx="1018656" cy="9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itchFamily="2" charset="-122"/>
                </a:defRPr>
              </a:lvl1pPr>
              <a:lvl2pPr marL="742950" indent="-285750">
                <a:defRPr sz="1300">
                  <a:solidFill>
                    <a:schemeClr val="tx1"/>
                  </a:solidFill>
                  <a:latin typeface="Calibri" panose="020F0502020204030204" pitchFamily="34" charset="0"/>
                  <a:ea typeface="宋体" pitchFamily="2" charset="-122"/>
                </a:defRPr>
              </a:lvl2pPr>
              <a:lvl3pPr marL="1143000" indent="-228600">
                <a:defRPr sz="1300">
                  <a:solidFill>
                    <a:schemeClr val="tx1"/>
                  </a:solidFill>
                  <a:latin typeface="Calibri" panose="020F0502020204030204" pitchFamily="34" charset="0"/>
                  <a:ea typeface="宋体" pitchFamily="2" charset="-122"/>
                </a:defRPr>
              </a:lvl3pPr>
              <a:lvl4pPr marL="1600200" indent="-228600">
                <a:defRPr sz="1300">
                  <a:solidFill>
                    <a:schemeClr val="tx1"/>
                  </a:solidFill>
                  <a:latin typeface="Calibri" panose="020F0502020204030204" pitchFamily="34" charset="0"/>
                  <a:ea typeface="宋体" pitchFamily="2" charset="-122"/>
                </a:defRPr>
              </a:lvl4pPr>
              <a:lvl5pPr marL="2057400" indent="-228600">
                <a:defRPr sz="1300">
                  <a:solidFill>
                    <a:schemeClr val="tx1"/>
                  </a:solidFill>
                  <a:latin typeface="Calibri" panose="020F0502020204030204"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04</a:t>
              </a:r>
              <a:endPar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5275887" y="5700029"/>
              <a:ext cx="621802" cy="338554"/>
            </a:xfrm>
            <a:prstGeom prst="rect">
              <a:avLst/>
            </a:prstGeom>
            <a:noFill/>
          </p:spPr>
          <p:txBody>
            <a:bodyPr wrap="square" rtlCol="0">
              <a:spAutoFit/>
            </a:bodyPr>
            <a:lstStyle/>
            <a:p>
              <a:pPr algn="l"/>
              <a:r>
                <a:rPr lang="en-US" altLang="zh-CN" sz="1600" dirty="0">
                  <a:solidFill>
                    <a:schemeClr val="bg1"/>
                  </a:solidFill>
                  <a:latin typeface="微软雅黑" panose="020B0503020204020204" pitchFamily="34" charset="-122"/>
                  <a:ea typeface="微软雅黑" panose="020B0503020204020204" pitchFamily="34" charset="-122"/>
                </a:rPr>
                <a:t>Part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减 8"/>
            <p:cNvSpPr/>
            <p:nvPr/>
          </p:nvSpPr>
          <p:spPr>
            <a:xfrm flipV="1">
              <a:off x="5374603" y="6831886"/>
              <a:ext cx="424368" cy="92536"/>
            </a:xfrm>
            <a:prstGeom prst="mathMinu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5400"/>
            </a:p>
          </p:txBody>
        </p:sp>
      </p:grpSp>
      <p:sp>
        <p:nvSpPr>
          <p:cNvPr id="10" name="文本框 9"/>
          <p:cNvSpPr txBox="1"/>
          <p:nvPr/>
        </p:nvSpPr>
        <p:spPr>
          <a:xfrm>
            <a:off x="2636520" y="2489835"/>
            <a:ext cx="4975860" cy="706755"/>
          </a:xfrm>
          <a:prstGeom prst="rect">
            <a:avLst/>
          </a:prstGeom>
          <a:noFill/>
        </p:spPr>
        <p:txBody>
          <a:bodyPr wrap="square" rtlCol="0">
            <a:spAutoFit/>
          </a:bodyPr>
          <a:lstStyle/>
          <a:p>
            <a:pPr algn="dist"/>
            <a:r>
              <a:rPr kumimoji="1" lang="zh-CN" altLang="en-US" sz="4000" b="1" dirty="0">
                <a:solidFill>
                  <a:schemeClr val="bg1"/>
                </a:solidFill>
                <a:latin typeface="微软雅黑" panose="020B0503020204020204" pitchFamily="34" charset="-122"/>
                <a:ea typeface="微软雅黑" panose="020B0503020204020204" pitchFamily="34" charset="-122"/>
              </a:rPr>
              <a:t>如何写好观察记录</a:t>
            </a:r>
            <a:endParaRPr kumimoji="1"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6" name="Picture 4" descr="790de7702f046905-33cd5d9e9dea4faf-15f39211fcd9d43eb1ba4ab59d7195b1[1]"/>
          <p:cNvPicPr>
            <a:picLocks noChangeAspect="1"/>
          </p:cNvPicPr>
          <p:nvPr>
            <p:custDataLst>
              <p:tags r:id="rId1"/>
            </p:custDataLst>
          </p:nvPr>
        </p:nvPicPr>
        <p:blipFill>
          <a:blip r:embed="rId2"/>
          <a:stretch>
            <a:fillRect/>
          </a:stretch>
        </p:blipFill>
        <p:spPr>
          <a:xfrm>
            <a:off x="313690" y="1560671"/>
            <a:ext cx="2606279" cy="3257550"/>
          </a:xfrm>
          <a:prstGeom prst="rect">
            <a:avLst/>
          </a:prstGeom>
          <a:noFill/>
          <a:ln w="9525">
            <a:noFill/>
          </a:ln>
        </p:spPr>
      </p:pic>
      <p:sp>
        <p:nvSpPr>
          <p:cNvPr id="33795" name="Rectangle 3"/>
          <p:cNvSpPr>
            <a:spLocks noGrp="1"/>
          </p:cNvSpPr>
          <p:nvPr>
            <p:ph idx="1"/>
            <p:custDataLst>
              <p:tags r:id="rId3"/>
            </p:custDataLst>
          </p:nvPr>
        </p:nvSpPr>
        <p:spPr>
          <a:xfrm>
            <a:off x="3123565" y="1567815"/>
            <a:ext cx="4043680" cy="2649855"/>
          </a:xfrm>
          <a:ln w="28575">
            <a:solidFill>
              <a:schemeClr val="hlink">
                <a:alpha val="100000"/>
              </a:schemeClr>
            </a:solidFill>
            <a:prstDash val="dashDot"/>
            <a:miter lim="800000"/>
          </a:ln>
        </p:spPr>
        <p:txBody>
          <a:bodyPr vert="horz" wrap="square" lIns="68580" tIns="34290" rIns="68580" bIns="34290" anchor="t"/>
          <a:p>
            <a:pPr>
              <a:buNone/>
            </a:pPr>
            <a:endParaRPr lang="zh-CN" altLang="en-US" sz="2100" dirty="0">
              <a:solidFill>
                <a:schemeClr val="tx1"/>
              </a:solidFill>
              <a:latin typeface="华文中宋" panose="02010600040101010101" pitchFamily="2" charset="-122"/>
              <a:ea typeface="华文中宋" panose="02010600040101010101" pitchFamily="2" charset="-122"/>
            </a:endParaRPr>
          </a:p>
          <a:p>
            <a:pPr marL="342900" indent="-342900">
              <a:buFont typeface="Wingdings" panose="05000000000000000000" charset="0"/>
              <a:buChar char=""/>
            </a:pPr>
            <a:r>
              <a:rPr lang="zh-CN" altLang="en-US" sz="2100" dirty="0">
                <a:solidFill>
                  <a:schemeClr val="tx1"/>
                </a:solidFill>
                <a:latin typeface="微软雅黑" charset="0"/>
                <a:ea typeface="微软雅黑" charset="0"/>
              </a:rPr>
              <a:t>教师要</a:t>
            </a:r>
            <a:r>
              <a:rPr lang="zh-CN" altLang="en-US" sz="2100" dirty="0">
                <a:solidFill>
                  <a:srgbClr val="0033CC"/>
                </a:solidFill>
                <a:latin typeface="微软雅黑" charset="0"/>
                <a:ea typeface="微软雅黑" charset="0"/>
              </a:rPr>
              <a:t>学会参与</a:t>
            </a:r>
            <a:r>
              <a:rPr lang="zh-CN" altLang="en-US" sz="2100" dirty="0">
                <a:latin typeface="微软雅黑" charset="0"/>
                <a:ea typeface="微软雅黑" charset="0"/>
              </a:rPr>
              <a:t>；</a:t>
            </a:r>
            <a:endParaRPr lang="zh-CN" altLang="en-US" sz="2100" dirty="0">
              <a:latin typeface="微软雅黑" charset="0"/>
              <a:ea typeface="微软雅黑" charset="0"/>
            </a:endParaRPr>
          </a:p>
          <a:p>
            <a:pPr marL="342900" indent="-342900">
              <a:buFont typeface="Wingdings" panose="05000000000000000000" charset="0"/>
              <a:buChar char=""/>
            </a:pPr>
            <a:r>
              <a:rPr lang="zh-CN" altLang="en-US" sz="2100" dirty="0">
                <a:solidFill>
                  <a:schemeClr val="tx1"/>
                </a:solidFill>
                <a:latin typeface="微软雅黑" charset="0"/>
                <a:ea typeface="微软雅黑" charset="0"/>
              </a:rPr>
              <a:t>教师要</a:t>
            </a:r>
            <a:r>
              <a:rPr lang="zh-CN" altLang="en-US" sz="2100" dirty="0">
                <a:solidFill>
                  <a:srgbClr val="FF0000"/>
                </a:solidFill>
                <a:latin typeface="微软雅黑" charset="0"/>
                <a:ea typeface="微软雅黑" charset="0"/>
              </a:rPr>
              <a:t>学会倾听；</a:t>
            </a:r>
            <a:endParaRPr lang="zh-CN" altLang="en-US" sz="2100" dirty="0">
              <a:solidFill>
                <a:srgbClr val="FF0000"/>
              </a:solidFill>
              <a:latin typeface="微软雅黑" charset="0"/>
              <a:ea typeface="微软雅黑" charset="0"/>
            </a:endParaRPr>
          </a:p>
          <a:p>
            <a:pPr marL="342900" indent="-342900">
              <a:buFont typeface="Wingdings" panose="05000000000000000000" charset="0"/>
              <a:buChar char=""/>
            </a:pPr>
            <a:r>
              <a:rPr lang="zh-CN" altLang="en-US" sz="2100" dirty="0">
                <a:solidFill>
                  <a:schemeClr val="tx1"/>
                </a:solidFill>
                <a:latin typeface="微软雅黑" charset="0"/>
                <a:ea typeface="微软雅黑" charset="0"/>
              </a:rPr>
              <a:t>教师要</a:t>
            </a:r>
            <a:r>
              <a:rPr lang="zh-CN" altLang="en-US" sz="2100" dirty="0">
                <a:solidFill>
                  <a:srgbClr val="FF6600"/>
                </a:solidFill>
                <a:latin typeface="微软雅黑" charset="0"/>
                <a:ea typeface="微软雅黑" charset="0"/>
              </a:rPr>
              <a:t>学会等待；</a:t>
            </a:r>
            <a:endParaRPr lang="zh-CN" altLang="en-US" sz="2100" dirty="0">
              <a:solidFill>
                <a:srgbClr val="FF6600"/>
              </a:solidFill>
              <a:latin typeface="微软雅黑" charset="0"/>
              <a:ea typeface="微软雅黑" charset="0"/>
            </a:endParaRPr>
          </a:p>
          <a:p>
            <a:pPr marL="342900" indent="-342900">
              <a:buFont typeface="Wingdings" panose="05000000000000000000" charset="0"/>
              <a:buChar char=""/>
            </a:pPr>
            <a:r>
              <a:rPr lang="zh-CN" altLang="en-US" sz="2100" dirty="0">
                <a:solidFill>
                  <a:schemeClr val="tx1"/>
                </a:solidFill>
                <a:latin typeface="微软雅黑" charset="0"/>
                <a:ea typeface="微软雅黑" charset="0"/>
              </a:rPr>
              <a:t>教师要</a:t>
            </a:r>
            <a:r>
              <a:rPr lang="zh-CN" altLang="en-US" sz="2100" dirty="0">
                <a:solidFill>
                  <a:srgbClr val="00B050"/>
                </a:solidFill>
                <a:latin typeface="微软雅黑" charset="0"/>
                <a:ea typeface="微软雅黑" charset="0"/>
              </a:rPr>
              <a:t>学会积累。</a:t>
            </a:r>
            <a:endParaRPr lang="zh-CN" altLang="en-US" sz="2100" dirty="0">
              <a:solidFill>
                <a:srgbClr val="00B050"/>
              </a:solidFill>
              <a:latin typeface="微软雅黑" charset="0"/>
              <a:ea typeface="微软雅黑"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3"/>
          <p:cNvSpPr>
            <a:spLocks noGrp="1"/>
          </p:cNvSpPr>
          <p:nvPr>
            <p:ph idx="1"/>
            <p:custDataLst>
              <p:tags r:id="rId1"/>
            </p:custDataLst>
          </p:nvPr>
        </p:nvSpPr>
        <p:spPr>
          <a:xfrm>
            <a:off x="475615" y="724535"/>
            <a:ext cx="6388735" cy="4032250"/>
          </a:xfrm>
          <a:ln w="28575">
            <a:solidFill>
              <a:schemeClr val="hlink">
                <a:alpha val="100000"/>
              </a:schemeClr>
            </a:solidFill>
            <a:prstDash val="dashDot"/>
            <a:miter lim="800000"/>
          </a:ln>
        </p:spPr>
        <p:txBody>
          <a:bodyPr vert="horz" wrap="square" lIns="68580" tIns="34290" rIns="68580" bIns="34290" anchor="t">
            <a:noAutofit/>
          </a:bodyPr>
          <a:p>
            <a:pPr>
              <a:buNone/>
            </a:pPr>
            <a:endParaRPr lang="zh-CN" altLang="en-US" sz="1100" b="1" dirty="0">
              <a:solidFill>
                <a:srgbClr val="FF0000"/>
              </a:solidFill>
              <a:latin typeface="华文中宋" panose="02010600040101010101" pitchFamily="2" charset="-122"/>
              <a:ea typeface="华文中宋" panose="02010600040101010101" pitchFamily="2" charset="-122"/>
            </a:endParaRPr>
          </a:p>
          <a:p>
            <a:pPr>
              <a:buNone/>
            </a:pPr>
            <a:r>
              <a:rPr lang="zh-CN" altLang="en-US" b="1" dirty="0">
                <a:solidFill>
                  <a:srgbClr val="FF0000"/>
                </a:solidFill>
                <a:effectLst>
                  <a:outerShdw blurRad="38100" dist="38100" dir="2700000" algn="tl">
                    <a:srgbClr val="000000">
                      <a:alpha val="43137"/>
                    </a:srgbClr>
                  </a:outerShdw>
                </a:effectLst>
                <a:latin typeface="微软雅黑" charset="0"/>
                <a:ea typeface="微软雅黑" charset="0"/>
                <a:cs typeface="微软雅黑" charset="0"/>
              </a:rPr>
              <a:t>1. 真实</a:t>
            </a:r>
            <a:endParaRPr lang="zh-CN" altLang="en-US" b="1" dirty="0">
              <a:solidFill>
                <a:srgbClr val="FF0000"/>
              </a:solidFill>
              <a:effectLst>
                <a:outerShdw blurRad="38100" dist="38100" dir="2700000" algn="tl">
                  <a:srgbClr val="000000">
                    <a:alpha val="43137"/>
                  </a:srgbClr>
                </a:outerShdw>
              </a:effectLst>
              <a:latin typeface="微软雅黑" charset="0"/>
              <a:ea typeface="微软雅黑" charset="0"/>
              <a:cs typeface="微软雅黑" charset="0"/>
            </a:endParaRPr>
          </a:p>
          <a:p>
            <a:pPr fontAlgn="auto">
              <a:lnSpc>
                <a:spcPct val="150000"/>
              </a:lnSpc>
              <a:spcBef>
                <a:spcPts val="700"/>
              </a:spcBef>
              <a:buNone/>
            </a:pPr>
            <a:r>
              <a:rPr lang="zh-CN" altLang="en-US" sz="1500" dirty="0">
                <a:latin typeface="微软雅黑" charset="0"/>
                <a:ea typeface="微软雅黑" charset="0"/>
                <a:cs typeface="微软雅黑" charset="0"/>
              </a:rPr>
              <a:t>    </a:t>
            </a:r>
            <a:r>
              <a:rPr lang="zh-CN" altLang="en-US" sz="1500" dirty="0">
                <a:solidFill>
                  <a:schemeClr val="tx1"/>
                </a:solidFill>
                <a:latin typeface="微软雅黑" charset="0"/>
                <a:ea typeface="微软雅黑" charset="0"/>
                <a:cs typeface="微软雅黑" charset="0"/>
              </a:rPr>
              <a:t>记录的内容一定是真实发生的事件，不要因为要完成记录的篇数，随便编造，这样的记录没有任何意义。</a:t>
            </a:r>
            <a:endParaRPr lang="zh-CN" altLang="en-US" sz="1500" dirty="0">
              <a:solidFill>
                <a:schemeClr val="tx1"/>
              </a:solidFill>
              <a:latin typeface="微软雅黑" charset="0"/>
              <a:ea typeface="微软雅黑" charset="0"/>
              <a:cs typeface="微软雅黑" charset="0"/>
            </a:endParaRPr>
          </a:p>
          <a:p>
            <a:pPr fontAlgn="auto">
              <a:lnSpc>
                <a:spcPct val="150000"/>
              </a:lnSpc>
              <a:spcBef>
                <a:spcPts val="700"/>
              </a:spcBef>
              <a:buNone/>
            </a:pPr>
            <a:r>
              <a:rPr lang="zh-CN" altLang="en-US" b="1" dirty="0">
                <a:solidFill>
                  <a:srgbClr val="FF0000"/>
                </a:solidFill>
                <a:effectLst>
                  <a:outerShdw blurRad="38100" dist="38100" dir="2700000" algn="tl">
                    <a:srgbClr val="000000">
                      <a:alpha val="43137"/>
                    </a:srgbClr>
                  </a:outerShdw>
                </a:effectLst>
                <a:latin typeface="微软雅黑" charset="0"/>
                <a:ea typeface="微软雅黑" charset="0"/>
                <a:cs typeface="微软雅黑" charset="0"/>
                <a:sym typeface="+mn-ea"/>
              </a:rPr>
              <a:t>2. 客观</a:t>
            </a:r>
            <a:endParaRPr lang="zh-CN" altLang="en-US" b="1" dirty="0">
              <a:solidFill>
                <a:srgbClr val="FF0000"/>
              </a:solidFill>
              <a:effectLst>
                <a:outerShdw blurRad="38100" dist="38100" dir="2700000" algn="tl">
                  <a:srgbClr val="000000">
                    <a:alpha val="43137"/>
                  </a:srgbClr>
                </a:outerShdw>
              </a:effectLst>
              <a:latin typeface="微软雅黑" charset="0"/>
              <a:ea typeface="微软雅黑" charset="0"/>
              <a:cs typeface="微软雅黑" charset="0"/>
            </a:endParaRPr>
          </a:p>
          <a:p>
            <a:pPr fontAlgn="auto">
              <a:lnSpc>
                <a:spcPct val="150000"/>
              </a:lnSpc>
              <a:spcBef>
                <a:spcPts val="700"/>
              </a:spcBef>
              <a:buNone/>
            </a:pPr>
            <a:r>
              <a:rPr lang="zh-CN" altLang="en-US" sz="1500" dirty="0">
                <a:solidFill>
                  <a:schemeClr val="tx1"/>
                </a:solidFill>
                <a:latin typeface="微软雅黑" charset="0"/>
                <a:ea typeface="微软雅黑" charset="0"/>
                <a:cs typeface="微软雅黑" charset="0"/>
                <a:sym typeface="+mn-ea"/>
              </a:rPr>
              <a:t> 客观体现在两个方面，一是记录时要客观描述幼儿行为、动作、语言表情等真实情况，不要从自己角度给幼儿贴标签。如，某某是个淘气、攻击性强、不会与同伴相处的孩子。这种描述就带有浓厚的主观色彩，是不可取的。二是分析要客观，策略要具体、得当，表明针对问题的做法，而不仅仅是一些虚话、套话。如，不要只说“幼儿自理能力有待加强”等套话，要对具体用什么方法提高幼儿自理能力有思考和阐述。</a:t>
            </a:r>
            <a:endParaRPr lang="zh-CN" altLang="en-US" sz="1500" dirty="0">
              <a:solidFill>
                <a:schemeClr val="tx1"/>
              </a:solidFill>
              <a:latin typeface="微软雅黑" charset="0"/>
              <a:ea typeface="微软雅黑" charset="0"/>
              <a:cs typeface="微软雅黑" charset="0"/>
              <a:sym typeface="+mn-ea"/>
            </a:endParaRPr>
          </a:p>
        </p:txBody>
      </p:sp>
      <p:pic>
        <p:nvPicPr>
          <p:cNvPr id="6" name="图片 5"/>
          <p:cNvPicPr>
            <a:picLocks noChangeAspect="1"/>
          </p:cNvPicPr>
          <p:nvPr>
            <p:custDataLst>
              <p:tags r:id="rId2"/>
            </p:custDataLst>
          </p:nvPr>
        </p:nvPicPr>
        <p:blipFill>
          <a:blip r:embed="rId3">
            <a:clrChange>
              <a:clrFrom>
                <a:srgbClr val="F6F6F6">
                  <a:alpha val="100000"/>
                </a:srgbClr>
              </a:clrFrom>
              <a:clrTo>
                <a:srgbClr val="F6F6F6">
                  <a:alpha val="100000"/>
                  <a:alpha val="0"/>
                </a:srgbClr>
              </a:clrTo>
            </a:clrChange>
          </a:blip>
          <a:stretch>
            <a:fillRect/>
          </a:stretch>
        </p:blipFill>
        <p:spPr>
          <a:xfrm rot="660000">
            <a:off x="6781165" y="1596390"/>
            <a:ext cx="1849755" cy="25203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3"/>
          <p:cNvSpPr>
            <a:spLocks noGrp="1"/>
          </p:cNvSpPr>
          <p:nvPr>
            <p:ph idx="1"/>
            <p:custDataLst>
              <p:tags r:id="rId1"/>
            </p:custDataLst>
          </p:nvPr>
        </p:nvSpPr>
        <p:spPr>
          <a:xfrm>
            <a:off x="2517140" y="1476375"/>
            <a:ext cx="6214745" cy="2884170"/>
          </a:xfrm>
          <a:ln w="28575">
            <a:solidFill>
              <a:schemeClr val="hlink">
                <a:alpha val="100000"/>
              </a:schemeClr>
            </a:solidFill>
            <a:prstDash val="dashDot"/>
            <a:miter lim="800000"/>
          </a:ln>
        </p:spPr>
        <p:txBody>
          <a:bodyPr vert="horz" wrap="square" lIns="68580" tIns="34290" rIns="68580" bIns="34290" anchor="t">
            <a:normAutofit fontScale="90000"/>
          </a:bodyPr>
          <a:p>
            <a:pPr>
              <a:lnSpc>
                <a:spcPct val="90000"/>
              </a:lnSpc>
              <a:buNone/>
            </a:pPr>
            <a:endParaRPr lang="zh-CN" altLang="en-US" sz="21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a:lnSpc>
                <a:spcPct val="90000"/>
              </a:lnSpc>
              <a:buNone/>
            </a:pPr>
            <a:r>
              <a:rPr lang="zh-CN" altLang="en-US" sz="2000" b="1" dirty="0">
                <a:solidFill>
                  <a:srgbClr val="FF0000"/>
                </a:solidFill>
                <a:effectLst>
                  <a:outerShdw blurRad="38100" dist="38100" dir="2700000" algn="tl">
                    <a:srgbClr val="000000">
                      <a:alpha val="43137"/>
                    </a:srgbClr>
                  </a:outerShdw>
                </a:effectLst>
                <a:latin typeface="微软雅黑" charset="0"/>
                <a:ea typeface="微软雅黑" charset="0"/>
                <a:cs typeface="微软雅黑" charset="0"/>
              </a:rPr>
              <a:t>3. 深入</a:t>
            </a:r>
            <a:endParaRPr lang="zh-CN" altLang="en-US" sz="2000" b="1" dirty="0">
              <a:solidFill>
                <a:srgbClr val="FF0000"/>
              </a:solidFill>
              <a:effectLst>
                <a:outerShdw blurRad="38100" dist="38100" dir="2700000" algn="tl">
                  <a:srgbClr val="000000">
                    <a:alpha val="43137"/>
                  </a:srgbClr>
                </a:outerShdw>
              </a:effectLst>
              <a:latin typeface="微软雅黑" charset="0"/>
              <a:ea typeface="微软雅黑" charset="0"/>
              <a:cs typeface="微软雅黑" charset="0"/>
            </a:endParaRPr>
          </a:p>
          <a:p>
            <a:pPr fontAlgn="auto">
              <a:lnSpc>
                <a:spcPct val="150000"/>
              </a:lnSpc>
              <a:spcBef>
                <a:spcPts val="700"/>
              </a:spcBef>
              <a:buNone/>
            </a:pPr>
            <a:r>
              <a:rPr lang="zh-CN" altLang="en-US" sz="2000" dirty="0">
                <a:solidFill>
                  <a:schemeClr val="tx1"/>
                </a:solidFill>
                <a:latin typeface="微软雅黑" charset="0"/>
                <a:ea typeface="微软雅黑" charset="0"/>
                <a:cs typeface="微软雅黑" charset="0"/>
              </a:rPr>
              <a:t>  </a:t>
            </a:r>
            <a:r>
              <a:rPr lang="zh-CN" altLang="en-US" sz="2000" dirty="0">
                <a:solidFill>
                  <a:schemeClr val="tx1"/>
                </a:solidFill>
                <a:latin typeface="微软雅黑" charset="0"/>
                <a:ea typeface="微软雅黑" charset="0"/>
                <a:cs typeface="微软雅黑" charset="0"/>
              </a:rPr>
              <a:t>观察到各种现象后，要分析幼儿行为背后的原因，提出解决问题的策略，并在实施策略的过程中，进一步观察验证策略是否得当，从而使观察层层深入。分析问题切忌就事论事，要透过现象看本质，深入分析幼儿的特点、需要和问题，而不仅仅是表象化、形式化地记录和进行无关痛痒的分析。</a:t>
            </a:r>
            <a:endParaRPr lang="zh-CN" altLang="en-US" sz="2000" dirty="0">
              <a:solidFill>
                <a:schemeClr val="tx1"/>
              </a:solidFill>
              <a:latin typeface="微软雅黑" charset="0"/>
              <a:ea typeface="微软雅黑" charset="0"/>
              <a:cs typeface="微软雅黑" charset="0"/>
            </a:endParaRPr>
          </a:p>
          <a:p>
            <a:pPr fontAlgn="auto">
              <a:lnSpc>
                <a:spcPct val="150000"/>
              </a:lnSpc>
              <a:spcBef>
                <a:spcPts val="700"/>
              </a:spcBef>
              <a:buNone/>
            </a:pPr>
            <a:endParaRPr lang="zh-CN" altLang="en-US" sz="2000" dirty="0">
              <a:solidFill>
                <a:schemeClr val="tx1"/>
              </a:solidFill>
              <a:latin typeface="微软雅黑" charset="0"/>
              <a:ea typeface="微软雅黑" charset="0"/>
              <a:cs typeface="微软雅黑" charset="0"/>
            </a:endParaRPr>
          </a:p>
        </p:txBody>
      </p:sp>
      <p:pic>
        <p:nvPicPr>
          <p:cNvPr id="5" name="图片 4"/>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335915" y="2140585"/>
            <a:ext cx="2148840" cy="21488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Rectangle 3"/>
          <p:cNvSpPr>
            <a:spLocks noGrp="1"/>
          </p:cNvSpPr>
          <p:nvPr>
            <p:ph idx="1"/>
            <p:custDataLst>
              <p:tags r:id="rId1"/>
            </p:custDataLst>
          </p:nvPr>
        </p:nvSpPr>
        <p:spPr>
          <a:xfrm>
            <a:off x="354965" y="1114425"/>
            <a:ext cx="5742305" cy="3077845"/>
          </a:xfrm>
          <a:ln w="38100">
            <a:solidFill>
              <a:schemeClr val="hlink">
                <a:alpha val="100000"/>
              </a:schemeClr>
            </a:solidFill>
            <a:prstDash val="dashDot"/>
            <a:miter lim="800000"/>
          </a:ln>
        </p:spPr>
        <p:txBody>
          <a:bodyPr vert="horz" wrap="square" lIns="68580" tIns="34290" rIns="68580" bIns="34290" anchor="t">
            <a:normAutofit fontScale="25000"/>
          </a:bodyPr>
          <a:p>
            <a:pPr>
              <a:buNone/>
            </a:pPr>
            <a:r>
              <a:rPr lang="en-US" altLang="zh-CN" sz="257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endParaRPr lang="en-US" altLang="zh-CN" sz="257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a:buNone/>
            </a:pPr>
            <a:r>
              <a:rPr lang="zh-CN" altLang="en-US" sz="7200" b="1" dirty="0">
                <a:solidFill>
                  <a:srgbClr val="FF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4</a:t>
            </a:r>
            <a:r>
              <a:rPr lang="zh-CN" altLang="en-US" sz="7200" b="1" dirty="0">
                <a:solidFill>
                  <a:srgbClr val="FF0000"/>
                </a:solidFill>
                <a:effectLst>
                  <a:outerShdw blurRad="38100" dist="38100" dir="2700000" algn="tl">
                    <a:srgbClr val="000000">
                      <a:alpha val="43137"/>
                    </a:srgbClr>
                  </a:outerShdw>
                </a:effectLst>
                <a:latin typeface="微软雅黑" charset="0"/>
                <a:ea typeface="微软雅黑" charset="0"/>
                <a:cs typeface="微软雅黑" charset="0"/>
              </a:rPr>
              <a:t>. 有价值</a:t>
            </a:r>
            <a:endParaRPr lang="zh-CN" altLang="en-US" sz="7200" b="1" dirty="0">
              <a:effectLst>
                <a:outerShdw blurRad="38100" dist="38100" dir="2700000" algn="tl">
                  <a:srgbClr val="000000">
                    <a:alpha val="43137"/>
                  </a:srgbClr>
                </a:outerShdw>
              </a:effectLst>
              <a:latin typeface="微软雅黑" charset="0"/>
              <a:ea typeface="微软雅黑" charset="0"/>
              <a:cs typeface="微软雅黑" charset="0"/>
            </a:endParaRPr>
          </a:p>
          <a:p>
            <a:pPr fontAlgn="auto">
              <a:lnSpc>
                <a:spcPct val="150000"/>
              </a:lnSpc>
              <a:spcBef>
                <a:spcPts val="700"/>
              </a:spcBef>
              <a:buNone/>
            </a:pPr>
            <a:r>
              <a:rPr lang="zh-CN" altLang="en-US" sz="7200" dirty="0">
                <a:solidFill>
                  <a:schemeClr val="tx1"/>
                </a:solidFill>
                <a:latin typeface="微软雅黑" charset="0"/>
                <a:ea typeface="微软雅黑" charset="0"/>
                <a:cs typeface="微软雅黑" charset="0"/>
              </a:rPr>
              <a:t>观察首先要有目的，了解不同幼儿的特点，捕捉幼儿典型的行为，发现教育规律。通过长期深入观察某一方面的内容，得到详实的第一手资料，通过探索解决问题的有效策略的过程，更新教育观念，将“理解先于教育”落在实处，提高教师自身专业素质，逐渐形成自己的专长和研究课题。</a:t>
            </a:r>
            <a:endParaRPr lang="zh-CN" altLang="en-US" sz="7200" dirty="0">
              <a:solidFill>
                <a:schemeClr val="tx1"/>
              </a:solidFill>
              <a:latin typeface="微软雅黑" charset="0"/>
              <a:ea typeface="微软雅黑" charset="0"/>
              <a:cs typeface="微软雅黑" charset="0"/>
            </a:endParaRPr>
          </a:p>
        </p:txBody>
      </p:sp>
      <p:pic>
        <p:nvPicPr>
          <p:cNvPr id="2" name="图片 1"/>
          <p:cNvPicPr>
            <a:picLocks noChangeAspect="1"/>
          </p:cNvPicPr>
          <p:nvPr/>
        </p:nvPicPr>
        <p:blipFill>
          <a:blip r:embed="rId2"/>
          <a:srcRect t="-282" r="42656"/>
          <a:stretch>
            <a:fillRect/>
          </a:stretch>
        </p:blipFill>
        <p:spPr>
          <a:xfrm>
            <a:off x="6186805" y="2709545"/>
            <a:ext cx="2715895" cy="19005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descr="05"/>
          <p:cNvPicPr>
            <a:picLocks noChangeAspect="1"/>
          </p:cNvPicPr>
          <p:nvPr>
            <p:custDataLst>
              <p:tags r:id="rId1"/>
            </p:custDataLst>
          </p:nvPr>
        </p:nvPicPr>
        <p:blipFill>
          <a:blip r:embed="rId2"/>
          <a:srcRect t="14211"/>
          <a:stretch>
            <a:fillRect/>
          </a:stretch>
        </p:blipFill>
        <p:spPr>
          <a:xfrm rot="20340000">
            <a:off x="6862445" y="3095879"/>
            <a:ext cx="1782445" cy="1895221"/>
          </a:xfrm>
          <a:prstGeom prst="rect">
            <a:avLst/>
          </a:prstGeom>
        </p:spPr>
      </p:pic>
      <p:sp>
        <p:nvSpPr>
          <p:cNvPr id="2" name="文本框 1"/>
          <p:cNvSpPr txBox="1"/>
          <p:nvPr/>
        </p:nvSpPr>
        <p:spPr>
          <a:xfrm>
            <a:off x="821055" y="788670"/>
            <a:ext cx="2992120" cy="460375"/>
          </a:xfrm>
          <a:prstGeom prst="rect">
            <a:avLst/>
          </a:prstGeom>
          <a:noFill/>
        </p:spPr>
        <p:txBody>
          <a:bodyPr wrap="square" rtlCol="0">
            <a:spAutoFit/>
          </a:bodyPr>
          <a:p>
            <a:r>
              <a:rPr lang="zh-CN" altLang="en-US" sz="2400" b="1">
                <a:solidFill>
                  <a:srgbClr val="C00000"/>
                </a:solidFill>
                <a:latin typeface="微软雅黑" panose="020B0503020204020204" pitchFamily="34" charset="-122"/>
                <a:ea typeface="微软雅黑" panose="020B0503020204020204" pitchFamily="34" charset="-122"/>
              </a:rPr>
              <a:t>案例分析</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custDataLst>
              <p:tags r:id="rId3"/>
            </p:custDataLst>
          </p:nvPr>
        </p:nvSpPr>
        <p:spPr>
          <a:xfrm>
            <a:off x="549910" y="1505585"/>
            <a:ext cx="5783580" cy="2789555"/>
          </a:xfrm>
        </p:spPr>
        <p:txBody>
          <a:bodyPr vert="horz" wrap="square" lIns="68580" tIns="34290" rIns="68580" bIns="34290" numCol="1" anchor="t" anchorCtr="0" compatLnSpc="1">
            <a:normAutofit fontScale="90000"/>
          </a:bodyPr>
          <a:p>
            <a:pPr marR="0" lvl="0" algn="l" defTabSz="914400" rtl="0" eaLnBrk="0" fontAlgn="base" hangingPunct="0">
              <a:lnSpc>
                <a:spcPct val="150000"/>
              </a:lnSpc>
              <a:spcBef>
                <a:spcPts val="0"/>
              </a:spcBef>
              <a:spcAft>
                <a:spcPct val="0"/>
              </a:spcAft>
              <a:buClrTx/>
              <a:buSzTx/>
              <a:buFontTx/>
              <a:defRPr/>
            </a:pPr>
            <a:r>
              <a:rPr kumimoji="0" lang="en-US" altLang="zh-CN" b="1" i="0" u="none" strike="noStrike" kern="1200" cap="none" spc="0" normalizeH="0" baseline="0" noProof="0" dirty="0">
                <a:ln>
                  <a:noFill/>
                </a:ln>
                <a:solidFill>
                  <a:schemeClr val="tx1"/>
                </a:solidFill>
                <a:effectLst/>
                <a:uLnTx/>
                <a:uFillTx/>
                <a:latin typeface="+mj-ea"/>
                <a:ea typeface="+mj-ea"/>
                <a:cs typeface="+mn-cs"/>
              </a:rPr>
              <a:t> </a:t>
            </a:r>
            <a:r>
              <a:rPr kumimoji="0" lang="zh-CN" altLang="en-US" b="1" i="0" u="none" strike="noStrike" kern="1200" cap="none" spc="0" normalizeH="0" baseline="0" noProof="0" dirty="0" smtClean="0">
                <a:ln>
                  <a:noFill/>
                </a:ln>
                <a:solidFill>
                  <a:schemeClr val="tx1"/>
                </a:solidFill>
                <a:effectLst/>
                <a:uLnTx/>
                <a:uFillTx/>
                <a:latin typeface="+mj-ea"/>
                <a:ea typeface="+mj-ea"/>
                <a:cs typeface="+mn-cs"/>
              </a:rPr>
              <a:t> 有一名教师，观察到本班幼儿喜欢告状，就开展了一项</a:t>
            </a:r>
            <a:r>
              <a:rPr kumimoji="0" lang="zh-CN" altLang="en-US" b="1" i="0" u="none" strike="noStrike" kern="1200" cap="none" spc="0" normalizeH="0" baseline="0" noProof="0" dirty="0">
                <a:ln>
                  <a:noFill/>
                </a:ln>
                <a:solidFill>
                  <a:schemeClr val="tx1"/>
                </a:solidFill>
                <a:effectLst/>
                <a:uLnTx/>
                <a:uFillTx/>
                <a:latin typeface="+mj-ea"/>
                <a:ea typeface="+mj-ea"/>
                <a:cs typeface="+mn-cs"/>
              </a:rPr>
              <a:t>”</a:t>
            </a:r>
            <a:r>
              <a:rPr kumimoji="0" lang="zh-CN" altLang="en-US" b="1" i="0" u="none" strike="noStrike" kern="1200" cap="none" spc="0" normalizeH="0" baseline="0" noProof="0" dirty="0" smtClean="0">
                <a:ln>
                  <a:noFill/>
                </a:ln>
                <a:solidFill>
                  <a:schemeClr val="tx1"/>
                </a:solidFill>
                <a:effectLst/>
                <a:uLnTx/>
                <a:uFillTx/>
                <a:latin typeface="+mj-ea"/>
                <a:ea typeface="+mj-ea"/>
                <a:cs typeface="+mn-cs"/>
              </a:rPr>
              <a:t>减少中班幼儿告状行为的研究，后来，查阅了有关心理学方面的书籍才知道，</a:t>
            </a:r>
            <a:r>
              <a:rPr kumimoji="0" lang="en-US" altLang="zh-CN" b="1" i="0" u="none" strike="noStrike" kern="1200" cap="none" spc="0" normalizeH="0" baseline="0" noProof="0" dirty="0" smtClean="0">
                <a:ln>
                  <a:noFill/>
                </a:ln>
                <a:solidFill>
                  <a:schemeClr val="tx1"/>
                </a:solidFill>
                <a:effectLst/>
                <a:uLnTx/>
                <a:uFillTx/>
                <a:latin typeface="+mj-ea"/>
                <a:ea typeface="+mj-ea"/>
                <a:cs typeface="+mn-cs"/>
              </a:rPr>
              <a:t>4</a:t>
            </a:r>
            <a:r>
              <a:rPr kumimoji="0" lang="zh-CN" altLang="en-US" b="1" i="0" u="none" strike="noStrike" kern="1200" cap="none" spc="0" normalizeH="0" baseline="0" noProof="0" dirty="0" smtClean="0">
                <a:ln>
                  <a:noFill/>
                </a:ln>
                <a:solidFill>
                  <a:schemeClr val="tx1"/>
                </a:solidFill>
                <a:effectLst/>
                <a:uLnTx/>
                <a:uFillTx/>
                <a:latin typeface="+mj-ea"/>
                <a:ea typeface="+mj-ea"/>
                <a:cs typeface="+mn-cs"/>
              </a:rPr>
              <a:t>岁左右是幼儿道德意识、道德责任感萌芽的时期，告状行为是这个年龄的幼儿在发育过程中的自然想象，是精神发育的表现，不是必须纠正，而是需要引导的行为。显然，如果不理解幼儿，就容易对幼儿行为的性质做出错误的判断实施不当的教育。</a:t>
            </a:r>
            <a:endParaRPr kumimoji="0" lang="zh-CN" altLang="en-US" b="1" i="0" u="none" strike="noStrike" kern="1200" cap="none" spc="0" normalizeH="0" baseline="0" noProof="0" dirty="0">
              <a:ln>
                <a:noFill/>
              </a:ln>
              <a:solidFill>
                <a:srgbClr val="0033CC"/>
              </a:solidFill>
              <a:effectLst/>
              <a:uLnTx/>
              <a:uFillTx/>
              <a:latin typeface="+mj-ea"/>
              <a:ea typeface="+mj-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3"/>
        </a:solidFill>
        <a:effectLst/>
      </p:bgPr>
    </p:bg>
    <p:spTree>
      <p:nvGrpSpPr>
        <p:cNvPr id="1" name=""/>
        <p:cNvGrpSpPr/>
        <p:nvPr/>
      </p:nvGrpSpPr>
      <p:grpSpPr>
        <a:xfrm>
          <a:off x="0" y="0"/>
          <a:ext cx="0" cy="0"/>
          <a:chOff x="0" y="0"/>
          <a:chExt cx="0" cy="0"/>
        </a:xfrm>
      </p:grpSpPr>
      <p:sp>
        <p:nvSpPr>
          <p:cNvPr id="10242" name="页脚占位符 3"/>
          <p:cNvSpPr txBox="1">
            <a:spLocks noGrp="1"/>
          </p:cNvSpPr>
          <p:nvPr/>
        </p:nvSpPr>
        <p:spPr>
          <a:xfrm>
            <a:off x="6428185" y="4786313"/>
            <a:ext cx="1600200" cy="183356"/>
          </a:xfrm>
          <a:prstGeom prst="rect">
            <a:avLst/>
          </a:prstGeom>
          <a:noFill/>
          <a:ln w="9525">
            <a:noFill/>
          </a:ln>
        </p:spPr>
        <p:txBody>
          <a:bodyPr anchor="ctr"/>
          <a:lstStyle/>
          <a:p>
            <a:pPr algn="ctr"/>
            <a:r>
              <a:rPr lang="zh-CN" altLang="en-US" sz="900" dirty="0">
                <a:solidFill>
                  <a:srgbClr val="898989"/>
                </a:solidFill>
                <a:latin typeface="Arial" panose="020B0604020202090204" pitchFamily="34" charset="0"/>
              </a:rPr>
              <a:t>   </a:t>
            </a:r>
            <a:endParaRPr lang="zh-CN" altLang="en-US" sz="900" dirty="0">
              <a:solidFill>
                <a:srgbClr val="898989"/>
              </a:solidFill>
              <a:latin typeface="Arial" panose="020B0604020202090204" pitchFamily="34" charset="0"/>
            </a:endParaRPr>
          </a:p>
          <a:p>
            <a:pPr algn="ctr"/>
            <a:r>
              <a:rPr lang="en-US" altLang="zh-CN" sz="900" dirty="0">
                <a:solidFill>
                  <a:srgbClr val="898989"/>
                </a:solidFill>
                <a:latin typeface="Arial" panose="020B0604020202090204" pitchFamily="34" charset="0"/>
              </a:rPr>
              <a:t>   </a:t>
            </a:r>
            <a:endParaRPr lang="en-US" altLang="zh-CN" sz="900" dirty="0">
              <a:solidFill>
                <a:srgbClr val="898989"/>
              </a:solidFill>
              <a:latin typeface="Arial" panose="020B0604020202090204" pitchFamily="34" charset="0"/>
            </a:endParaRPr>
          </a:p>
        </p:txBody>
      </p:sp>
      <p:sp>
        <p:nvSpPr>
          <p:cNvPr id="10244" name="Line 775"/>
          <p:cNvSpPr/>
          <p:nvPr/>
        </p:nvSpPr>
        <p:spPr>
          <a:xfrm flipV="1">
            <a:off x="3654029" y="2895600"/>
            <a:ext cx="1620440" cy="323850"/>
          </a:xfrm>
          <a:prstGeom prst="line">
            <a:avLst/>
          </a:prstGeom>
          <a:ln w="38100" cap="flat" cmpd="sng">
            <a:solidFill>
              <a:schemeClr val="hlink"/>
            </a:solidFill>
            <a:prstDash val="sysDot"/>
            <a:headEnd type="none" w="med" len="med"/>
            <a:tailEnd type="triangle" w="med" len="med"/>
          </a:ln>
        </p:spPr>
      </p:sp>
      <p:grpSp>
        <p:nvGrpSpPr>
          <p:cNvPr id="10246" name="Group 10"/>
          <p:cNvGrpSpPr/>
          <p:nvPr/>
        </p:nvGrpSpPr>
        <p:grpSpPr>
          <a:xfrm>
            <a:off x="1447086" y="2751852"/>
            <a:ext cx="2273193" cy="486966"/>
            <a:chOff x="0" y="-17"/>
            <a:chExt cx="1144" cy="409"/>
          </a:xfrm>
        </p:grpSpPr>
        <p:sp>
          <p:nvSpPr>
            <p:cNvPr id="10289" name="AutoShape 794"/>
            <p:cNvSpPr/>
            <p:nvPr/>
          </p:nvSpPr>
          <p:spPr>
            <a:xfrm>
              <a:off x="0" y="36"/>
              <a:ext cx="225" cy="324"/>
            </a:xfrm>
            <a:prstGeom prst="roundRect">
              <a:avLst>
                <a:gd name="adj" fmla="val 50000"/>
              </a:avLst>
            </a:prstGeom>
            <a:gradFill rotWithShape="1">
              <a:gsLst>
                <a:gs pos="0">
                  <a:srgbClr val="FF6600"/>
                </a:gs>
                <a:gs pos="100000">
                  <a:srgbClr val="762F00"/>
                </a:gs>
              </a:gsLst>
              <a:path path="shape">
                <a:fillToRect l="50000" t="50000" r="50000" b="50000"/>
              </a:path>
              <a:tileRect/>
            </a:gradFill>
            <a:ln w="19050" cap="flat" cmpd="sng">
              <a:solidFill>
                <a:schemeClr val="bg1"/>
              </a:solidFill>
              <a:prstDash val="solid"/>
              <a:headEnd type="none" w="med" len="med"/>
              <a:tailEnd type="none" w="med" len="med"/>
            </a:ln>
          </p:spPr>
          <p:txBody>
            <a:bodyPr wrap="none" anchor="ctr">
              <a:spAutoFit/>
            </a:bodyPr>
            <a:lstStyle/>
            <a:p>
              <a:endParaRPr lang="zh-CN" altLang="en-US" sz="1015" dirty="0">
                <a:latin typeface="Arial" panose="020B0604020202090204" pitchFamily="34" charset="0"/>
              </a:endParaRPr>
            </a:p>
          </p:txBody>
        </p:sp>
        <p:sp>
          <p:nvSpPr>
            <p:cNvPr id="10290" name="AutoShape 795"/>
            <p:cNvSpPr/>
            <p:nvPr/>
          </p:nvSpPr>
          <p:spPr>
            <a:xfrm>
              <a:off x="109" y="118"/>
              <a:ext cx="967" cy="274"/>
            </a:xfrm>
            <a:prstGeom prst="roundRect">
              <a:avLst>
                <a:gd name="adj" fmla="val 50000"/>
              </a:avLst>
            </a:prstGeom>
            <a:gradFill rotWithShape="1">
              <a:gsLst>
                <a:gs pos="0">
                  <a:srgbClr val="A2A2A2">
                    <a:alpha val="0"/>
                  </a:srgbClr>
                </a:gs>
                <a:gs pos="100000">
                  <a:schemeClr val="bg1">
                    <a:alpha val="50000"/>
                  </a:scheme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sp>
          <p:nvSpPr>
            <p:cNvPr id="10291" name="AutoShape 796"/>
            <p:cNvSpPr/>
            <p:nvPr/>
          </p:nvSpPr>
          <p:spPr>
            <a:xfrm>
              <a:off x="40" y="63"/>
              <a:ext cx="1104" cy="286"/>
            </a:xfrm>
            <a:prstGeom prst="roundRect">
              <a:avLst>
                <a:gd name="adj" fmla="val 50000"/>
              </a:avLst>
            </a:prstGeom>
            <a:solidFill>
              <a:srgbClr val="FF6600">
                <a:alpha val="50195"/>
              </a:srgbClr>
            </a:solidFill>
            <a:ln w="9525">
              <a:noFill/>
            </a:ln>
          </p:spPr>
          <p:txBody>
            <a:bodyPr anchor="ctr">
              <a:spAutoFit/>
            </a:bodyPr>
            <a:lstStyle/>
            <a:p>
              <a:endParaRPr lang="zh-CN" altLang="en-US" sz="1015" dirty="0">
                <a:latin typeface="Arial" panose="020B0604020202090204" pitchFamily="34" charset="0"/>
              </a:endParaRPr>
            </a:p>
          </p:txBody>
        </p:sp>
        <p:sp>
          <p:nvSpPr>
            <p:cNvPr id="10292" name="AutoShape 797"/>
            <p:cNvSpPr/>
            <p:nvPr/>
          </p:nvSpPr>
          <p:spPr>
            <a:xfrm>
              <a:off x="173" y="-17"/>
              <a:ext cx="839" cy="250"/>
            </a:xfrm>
            <a:prstGeom prst="roundRect">
              <a:avLst>
                <a:gd name="adj" fmla="val 50000"/>
              </a:avLst>
            </a:prstGeom>
            <a:gradFill rotWithShape="1">
              <a:gsLst>
                <a:gs pos="0">
                  <a:schemeClr val="bg1">
                    <a:alpha val="79999"/>
                  </a:schemeClr>
                </a:gs>
                <a:gs pos="100000">
                  <a:srgbClr val="767676">
                    <a:alpha val="0"/>
                  </a:srgb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grpSp>
      <p:sp>
        <p:nvSpPr>
          <p:cNvPr id="10248" name="Rectangle 811"/>
          <p:cNvSpPr/>
          <p:nvPr/>
        </p:nvSpPr>
        <p:spPr>
          <a:xfrm>
            <a:off x="1980327" y="2913777"/>
            <a:ext cx="1275715" cy="219710"/>
          </a:xfrm>
          <a:prstGeom prst="rect">
            <a:avLst/>
          </a:prstGeom>
          <a:noFill/>
          <a:ln w="9525">
            <a:noFill/>
          </a:ln>
          <a:effectLst>
            <a:outerShdw dist="28398" dir="3806096" algn="ctr" rotWithShape="0">
              <a:schemeClr val="tx1"/>
            </a:outerShdw>
          </a:effectLst>
        </p:spPr>
        <p:txBody>
          <a:bodyPr wrap="none" lIns="0" tIns="0" rIns="0" bIns="0" anchor="ctr">
            <a:spAutoFit/>
          </a:bodyPr>
          <a:lstStyle/>
          <a:p>
            <a:pPr algn="ctr" defTabSz="857250"/>
            <a:r>
              <a:rPr lang="zh-CN" altLang="en-US" sz="1425" b="1" dirty="0">
                <a:solidFill>
                  <a:schemeClr val="bg1"/>
                </a:solidFill>
                <a:latin typeface="Arial" panose="020B0604020202090204" pitchFamily="34" charset="0"/>
                <a:ea typeface="宋体" pitchFamily="2" charset="-122"/>
              </a:rPr>
              <a:t>怎样写观察记录</a:t>
            </a:r>
            <a:endParaRPr lang="zh-CN" altLang="en-US" sz="1425" b="1" dirty="0">
              <a:solidFill>
                <a:schemeClr val="bg1"/>
              </a:solidFill>
              <a:latin typeface="Arial" panose="020B0604020202090204" pitchFamily="34" charset="0"/>
              <a:ea typeface="宋体" pitchFamily="2" charset="-122"/>
            </a:endParaRPr>
          </a:p>
        </p:txBody>
      </p:sp>
      <p:sp>
        <p:nvSpPr>
          <p:cNvPr id="10249" name="Line 772"/>
          <p:cNvSpPr/>
          <p:nvPr/>
        </p:nvSpPr>
        <p:spPr>
          <a:xfrm>
            <a:off x="3979069" y="1187054"/>
            <a:ext cx="1457325" cy="1276350"/>
          </a:xfrm>
          <a:prstGeom prst="line">
            <a:avLst/>
          </a:prstGeom>
          <a:ln w="38100" cap="flat" cmpd="sng">
            <a:solidFill>
              <a:schemeClr val="hlink"/>
            </a:solidFill>
            <a:prstDash val="sysDot"/>
            <a:headEnd type="none" w="med" len="med"/>
            <a:tailEnd type="triangle" w="med" len="med"/>
          </a:ln>
        </p:spPr>
      </p:sp>
      <p:sp>
        <p:nvSpPr>
          <p:cNvPr id="10250" name="Line 773"/>
          <p:cNvSpPr/>
          <p:nvPr/>
        </p:nvSpPr>
        <p:spPr>
          <a:xfrm>
            <a:off x="3738880" y="2185035"/>
            <a:ext cx="1588770" cy="386715"/>
          </a:xfrm>
          <a:prstGeom prst="line">
            <a:avLst/>
          </a:prstGeom>
          <a:ln w="38100" cap="flat" cmpd="sng">
            <a:solidFill>
              <a:schemeClr val="hlink"/>
            </a:solidFill>
            <a:prstDash val="sysDot"/>
            <a:headEnd type="none" w="med" len="med"/>
            <a:tailEnd type="triangle" w="med" len="med"/>
          </a:ln>
        </p:spPr>
      </p:sp>
      <p:sp>
        <p:nvSpPr>
          <p:cNvPr id="10252" name="Line 777"/>
          <p:cNvSpPr/>
          <p:nvPr/>
        </p:nvSpPr>
        <p:spPr>
          <a:xfrm flipV="1">
            <a:off x="3632835" y="3219450"/>
            <a:ext cx="1803400" cy="1036955"/>
          </a:xfrm>
          <a:prstGeom prst="line">
            <a:avLst/>
          </a:prstGeom>
          <a:ln w="38100" cap="flat" cmpd="sng">
            <a:solidFill>
              <a:schemeClr val="hlink"/>
            </a:solidFill>
            <a:prstDash val="sysDot"/>
            <a:headEnd type="none" w="med" len="med"/>
            <a:tailEnd type="triangle" w="med" len="med"/>
          </a:ln>
        </p:spPr>
      </p:sp>
      <p:grpSp>
        <p:nvGrpSpPr>
          <p:cNvPr id="10253" name="Group 21"/>
          <p:cNvGrpSpPr/>
          <p:nvPr/>
        </p:nvGrpSpPr>
        <p:grpSpPr>
          <a:xfrm>
            <a:off x="2195513" y="942565"/>
            <a:ext cx="1855597" cy="443962"/>
            <a:chOff x="0" y="-42"/>
            <a:chExt cx="1144" cy="456"/>
          </a:xfrm>
        </p:grpSpPr>
        <p:sp>
          <p:nvSpPr>
            <p:cNvPr id="10285" name="AutoShape 779"/>
            <p:cNvSpPr/>
            <p:nvPr/>
          </p:nvSpPr>
          <p:spPr>
            <a:xfrm>
              <a:off x="0" y="12"/>
              <a:ext cx="260" cy="370"/>
            </a:xfrm>
            <a:prstGeom prst="roundRect">
              <a:avLst>
                <a:gd name="adj" fmla="val 50000"/>
              </a:avLst>
            </a:prstGeom>
            <a:gradFill rotWithShape="1">
              <a:gsLst>
                <a:gs pos="0">
                  <a:srgbClr val="0A7EFE"/>
                </a:gs>
                <a:gs pos="100000">
                  <a:srgbClr val="053A76"/>
                </a:gs>
              </a:gsLst>
              <a:path path="shape">
                <a:fillToRect l="50000" t="50000" r="50000" b="50000"/>
              </a:path>
              <a:tileRect/>
            </a:gradFill>
            <a:ln w="19050" cap="flat" cmpd="sng">
              <a:solidFill>
                <a:schemeClr val="bg1"/>
              </a:solidFill>
              <a:prstDash val="solid"/>
              <a:headEnd type="none" w="med" len="med"/>
              <a:tailEnd type="none" w="med" len="med"/>
            </a:ln>
          </p:spPr>
          <p:txBody>
            <a:bodyPr wrap="none" anchor="ctr">
              <a:spAutoFit/>
            </a:bodyPr>
            <a:lstStyle/>
            <a:p>
              <a:endParaRPr lang="zh-CN" altLang="en-US" sz="1015" dirty="0">
                <a:latin typeface="Arial" panose="020B0604020202090204" pitchFamily="34" charset="0"/>
              </a:endParaRPr>
            </a:p>
          </p:txBody>
        </p:sp>
        <p:sp>
          <p:nvSpPr>
            <p:cNvPr id="10286" name="AutoShape 780"/>
            <p:cNvSpPr/>
            <p:nvPr/>
          </p:nvSpPr>
          <p:spPr>
            <a:xfrm>
              <a:off x="109" y="94"/>
              <a:ext cx="967" cy="320"/>
            </a:xfrm>
            <a:prstGeom prst="roundRect">
              <a:avLst>
                <a:gd name="adj" fmla="val 50000"/>
              </a:avLst>
            </a:prstGeom>
            <a:gradFill rotWithShape="1">
              <a:gsLst>
                <a:gs pos="0">
                  <a:srgbClr val="A2A2A2">
                    <a:alpha val="0"/>
                  </a:srgbClr>
                </a:gs>
                <a:gs pos="100000">
                  <a:schemeClr val="bg1">
                    <a:alpha val="50000"/>
                  </a:scheme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sp>
          <p:nvSpPr>
            <p:cNvPr id="10287" name="AutoShape 781"/>
            <p:cNvSpPr/>
            <p:nvPr/>
          </p:nvSpPr>
          <p:spPr>
            <a:xfrm>
              <a:off x="40" y="40"/>
              <a:ext cx="1104" cy="333"/>
            </a:xfrm>
            <a:prstGeom prst="roundRect">
              <a:avLst>
                <a:gd name="adj" fmla="val 50000"/>
              </a:avLst>
            </a:prstGeom>
            <a:solidFill>
              <a:srgbClr val="0A7EFE">
                <a:alpha val="50195"/>
              </a:srgbClr>
            </a:solidFill>
            <a:ln w="9525">
              <a:noFill/>
            </a:ln>
          </p:spPr>
          <p:txBody>
            <a:bodyPr anchor="ctr">
              <a:spAutoFit/>
            </a:bodyPr>
            <a:lstStyle/>
            <a:p>
              <a:endParaRPr lang="zh-CN" altLang="en-US" sz="1015" dirty="0">
                <a:latin typeface="Arial" panose="020B0604020202090204" pitchFamily="34" charset="0"/>
              </a:endParaRPr>
            </a:p>
          </p:txBody>
        </p:sp>
        <p:sp>
          <p:nvSpPr>
            <p:cNvPr id="10288" name="AutoShape 782"/>
            <p:cNvSpPr/>
            <p:nvPr/>
          </p:nvSpPr>
          <p:spPr>
            <a:xfrm>
              <a:off x="173" y="-42"/>
              <a:ext cx="839" cy="296"/>
            </a:xfrm>
            <a:prstGeom prst="roundRect">
              <a:avLst>
                <a:gd name="adj" fmla="val 50000"/>
              </a:avLst>
            </a:prstGeom>
            <a:gradFill rotWithShape="1">
              <a:gsLst>
                <a:gs pos="0">
                  <a:schemeClr val="bg1">
                    <a:alpha val="79999"/>
                  </a:schemeClr>
                </a:gs>
                <a:gs pos="100000">
                  <a:srgbClr val="767676">
                    <a:alpha val="0"/>
                  </a:srgb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grpSp>
      <p:grpSp>
        <p:nvGrpSpPr>
          <p:cNvPr id="10254" name="Group 26"/>
          <p:cNvGrpSpPr/>
          <p:nvPr/>
        </p:nvGrpSpPr>
        <p:grpSpPr>
          <a:xfrm>
            <a:off x="1692355" y="1920342"/>
            <a:ext cx="2063820" cy="465308"/>
            <a:chOff x="0" y="-28"/>
            <a:chExt cx="1144" cy="430"/>
          </a:xfrm>
        </p:grpSpPr>
        <p:sp>
          <p:nvSpPr>
            <p:cNvPr id="10281" name="AutoShape 784"/>
            <p:cNvSpPr/>
            <p:nvPr/>
          </p:nvSpPr>
          <p:spPr>
            <a:xfrm>
              <a:off x="0" y="25"/>
              <a:ext cx="241" cy="345"/>
            </a:xfrm>
            <a:prstGeom prst="roundRect">
              <a:avLst>
                <a:gd name="adj" fmla="val 50000"/>
              </a:avLst>
            </a:prstGeom>
            <a:gradFill rotWithShape="1">
              <a:gsLst>
                <a:gs pos="0">
                  <a:schemeClr val="hlink"/>
                </a:gs>
                <a:gs pos="100000">
                  <a:srgbClr val="000076"/>
                </a:gs>
              </a:gsLst>
              <a:path path="shape">
                <a:fillToRect l="50000" t="50000" r="50000" b="50000"/>
              </a:path>
              <a:tileRect/>
            </a:gradFill>
            <a:ln w="19050" cap="flat" cmpd="sng">
              <a:solidFill>
                <a:schemeClr val="bg1"/>
              </a:solidFill>
              <a:prstDash val="solid"/>
              <a:headEnd type="none" w="med" len="med"/>
              <a:tailEnd type="none" w="med" len="med"/>
            </a:ln>
          </p:spPr>
          <p:txBody>
            <a:bodyPr wrap="none" anchor="ctr">
              <a:spAutoFit/>
            </a:bodyPr>
            <a:lstStyle/>
            <a:p>
              <a:endParaRPr lang="zh-CN" altLang="en-US" sz="1015" dirty="0">
                <a:latin typeface="Arial" panose="020B0604020202090204" pitchFamily="34" charset="0"/>
              </a:endParaRPr>
            </a:p>
          </p:txBody>
        </p:sp>
        <p:sp>
          <p:nvSpPr>
            <p:cNvPr id="10282" name="AutoShape 785"/>
            <p:cNvSpPr/>
            <p:nvPr/>
          </p:nvSpPr>
          <p:spPr>
            <a:xfrm>
              <a:off x="109" y="107"/>
              <a:ext cx="967" cy="295"/>
            </a:xfrm>
            <a:prstGeom prst="roundRect">
              <a:avLst>
                <a:gd name="adj" fmla="val 50000"/>
              </a:avLst>
            </a:prstGeom>
            <a:gradFill rotWithShape="1">
              <a:gsLst>
                <a:gs pos="0">
                  <a:srgbClr val="A2A2A2">
                    <a:alpha val="0"/>
                  </a:srgbClr>
                </a:gs>
                <a:gs pos="100000">
                  <a:schemeClr val="bg1">
                    <a:alpha val="50000"/>
                  </a:scheme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sp>
          <p:nvSpPr>
            <p:cNvPr id="10283" name="AutoShape 786"/>
            <p:cNvSpPr/>
            <p:nvPr/>
          </p:nvSpPr>
          <p:spPr>
            <a:xfrm>
              <a:off x="40" y="52"/>
              <a:ext cx="1104" cy="307"/>
            </a:xfrm>
            <a:prstGeom prst="roundRect">
              <a:avLst>
                <a:gd name="adj" fmla="val 50000"/>
              </a:avLst>
            </a:prstGeom>
            <a:solidFill>
              <a:schemeClr val="hlink">
                <a:alpha val="50195"/>
              </a:schemeClr>
            </a:solidFill>
            <a:ln w="9525">
              <a:noFill/>
            </a:ln>
          </p:spPr>
          <p:txBody>
            <a:bodyPr anchor="ctr">
              <a:spAutoFit/>
            </a:bodyPr>
            <a:lstStyle/>
            <a:p>
              <a:endParaRPr lang="zh-CN" altLang="en-US" sz="1015" dirty="0">
                <a:latin typeface="Arial" panose="020B0604020202090204" pitchFamily="34" charset="0"/>
              </a:endParaRPr>
            </a:p>
          </p:txBody>
        </p:sp>
        <p:sp>
          <p:nvSpPr>
            <p:cNvPr id="10284" name="AutoShape 787"/>
            <p:cNvSpPr/>
            <p:nvPr/>
          </p:nvSpPr>
          <p:spPr>
            <a:xfrm>
              <a:off x="173" y="-28"/>
              <a:ext cx="839" cy="271"/>
            </a:xfrm>
            <a:prstGeom prst="roundRect">
              <a:avLst>
                <a:gd name="adj" fmla="val 50000"/>
              </a:avLst>
            </a:prstGeom>
            <a:gradFill rotWithShape="1">
              <a:gsLst>
                <a:gs pos="0">
                  <a:schemeClr val="bg1">
                    <a:alpha val="79999"/>
                  </a:schemeClr>
                </a:gs>
                <a:gs pos="100000">
                  <a:srgbClr val="767676">
                    <a:alpha val="0"/>
                  </a:srgb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grpSp>
      <p:grpSp>
        <p:nvGrpSpPr>
          <p:cNvPr id="10256" name="Group 36"/>
          <p:cNvGrpSpPr/>
          <p:nvPr/>
        </p:nvGrpSpPr>
        <p:grpSpPr>
          <a:xfrm>
            <a:off x="1317625" y="3938270"/>
            <a:ext cx="2266950" cy="501015"/>
            <a:chOff x="0" y="-42"/>
            <a:chExt cx="1144" cy="456"/>
          </a:xfrm>
        </p:grpSpPr>
        <p:sp>
          <p:nvSpPr>
            <p:cNvPr id="10273" name="AutoShape 804"/>
            <p:cNvSpPr/>
            <p:nvPr/>
          </p:nvSpPr>
          <p:spPr>
            <a:xfrm>
              <a:off x="0" y="12"/>
              <a:ext cx="260" cy="370"/>
            </a:xfrm>
            <a:prstGeom prst="roundRect">
              <a:avLst>
                <a:gd name="adj" fmla="val 50000"/>
              </a:avLst>
            </a:prstGeom>
            <a:gradFill rotWithShape="1">
              <a:gsLst>
                <a:gs pos="0">
                  <a:srgbClr val="99CC00"/>
                </a:gs>
                <a:gs pos="100000">
                  <a:srgbClr val="475E00"/>
                </a:gs>
              </a:gsLst>
              <a:path path="shape">
                <a:fillToRect l="50000" t="50000" r="50000" b="50000"/>
              </a:path>
              <a:tileRect/>
            </a:gradFill>
            <a:ln w="19050" cap="flat" cmpd="sng">
              <a:solidFill>
                <a:schemeClr val="bg1"/>
              </a:solidFill>
              <a:prstDash val="solid"/>
              <a:headEnd type="none" w="med" len="med"/>
              <a:tailEnd type="none" w="med" len="med"/>
            </a:ln>
          </p:spPr>
          <p:txBody>
            <a:bodyPr wrap="square" anchor="ctr">
              <a:spAutoFit/>
            </a:bodyPr>
            <a:lstStyle/>
            <a:p>
              <a:endParaRPr lang="zh-CN" altLang="en-US" sz="1015" dirty="0">
                <a:latin typeface="Arial" panose="020B0604020202090204" pitchFamily="34" charset="0"/>
              </a:endParaRPr>
            </a:p>
          </p:txBody>
        </p:sp>
        <p:sp>
          <p:nvSpPr>
            <p:cNvPr id="10274" name="AutoShape 805"/>
            <p:cNvSpPr/>
            <p:nvPr/>
          </p:nvSpPr>
          <p:spPr>
            <a:xfrm>
              <a:off x="109" y="94"/>
              <a:ext cx="967" cy="320"/>
            </a:xfrm>
            <a:prstGeom prst="roundRect">
              <a:avLst>
                <a:gd name="adj" fmla="val 50000"/>
              </a:avLst>
            </a:prstGeom>
            <a:gradFill rotWithShape="1">
              <a:gsLst>
                <a:gs pos="0">
                  <a:srgbClr val="A2A2A2">
                    <a:alpha val="0"/>
                  </a:srgbClr>
                </a:gs>
                <a:gs pos="100000">
                  <a:schemeClr val="bg1">
                    <a:alpha val="50000"/>
                  </a:scheme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sp>
          <p:nvSpPr>
            <p:cNvPr id="10275" name="AutoShape 806"/>
            <p:cNvSpPr/>
            <p:nvPr/>
          </p:nvSpPr>
          <p:spPr>
            <a:xfrm>
              <a:off x="40" y="40"/>
              <a:ext cx="1104" cy="333"/>
            </a:xfrm>
            <a:prstGeom prst="roundRect">
              <a:avLst>
                <a:gd name="adj" fmla="val 50000"/>
              </a:avLst>
            </a:prstGeom>
            <a:solidFill>
              <a:schemeClr val="folHlink">
                <a:alpha val="50195"/>
              </a:schemeClr>
            </a:solidFill>
            <a:ln w="9525">
              <a:noFill/>
            </a:ln>
          </p:spPr>
          <p:txBody>
            <a:bodyPr anchor="ctr">
              <a:spAutoFit/>
            </a:bodyPr>
            <a:lstStyle/>
            <a:p>
              <a:endParaRPr lang="zh-CN" altLang="en-US" sz="1015" dirty="0">
                <a:latin typeface="Arial" panose="020B0604020202090204" pitchFamily="34" charset="0"/>
              </a:endParaRPr>
            </a:p>
          </p:txBody>
        </p:sp>
        <p:sp>
          <p:nvSpPr>
            <p:cNvPr id="10276" name="AutoShape 807"/>
            <p:cNvSpPr/>
            <p:nvPr/>
          </p:nvSpPr>
          <p:spPr>
            <a:xfrm>
              <a:off x="173" y="-42"/>
              <a:ext cx="839" cy="296"/>
            </a:xfrm>
            <a:prstGeom prst="roundRect">
              <a:avLst>
                <a:gd name="adj" fmla="val 50000"/>
              </a:avLst>
            </a:prstGeom>
            <a:gradFill rotWithShape="1">
              <a:gsLst>
                <a:gs pos="0">
                  <a:schemeClr val="bg1">
                    <a:alpha val="79999"/>
                  </a:schemeClr>
                </a:gs>
                <a:gs pos="100000">
                  <a:srgbClr val="767676">
                    <a:alpha val="0"/>
                  </a:srgb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grpSp>
      <p:grpSp>
        <p:nvGrpSpPr>
          <p:cNvPr id="10257" name="Group 41"/>
          <p:cNvGrpSpPr/>
          <p:nvPr/>
        </p:nvGrpSpPr>
        <p:grpSpPr>
          <a:xfrm>
            <a:off x="5489972" y="2419806"/>
            <a:ext cx="1702594" cy="948587"/>
            <a:chOff x="0" y="83"/>
            <a:chExt cx="850" cy="458"/>
          </a:xfrm>
        </p:grpSpPr>
        <p:sp>
          <p:nvSpPr>
            <p:cNvPr id="10266" name="Oval 815"/>
            <p:cNvSpPr/>
            <p:nvPr/>
          </p:nvSpPr>
          <p:spPr>
            <a:xfrm>
              <a:off x="0" y="160"/>
              <a:ext cx="850" cy="302"/>
            </a:xfrm>
            <a:prstGeom prst="ellipse">
              <a:avLst/>
            </a:prstGeom>
            <a:gradFill rotWithShape="1">
              <a:gsLst>
                <a:gs pos="0">
                  <a:srgbClr val="C0C0C0"/>
                </a:gs>
                <a:gs pos="50000">
                  <a:srgbClr val="595959"/>
                </a:gs>
                <a:gs pos="100000">
                  <a:srgbClr val="C0C0C0"/>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sp>
          <p:nvSpPr>
            <p:cNvPr id="10267" name="Oval 816"/>
            <p:cNvSpPr/>
            <p:nvPr/>
          </p:nvSpPr>
          <p:spPr>
            <a:xfrm>
              <a:off x="23" y="165"/>
              <a:ext cx="390" cy="292"/>
            </a:xfrm>
            <a:prstGeom prst="ellipse">
              <a:avLst/>
            </a:prstGeom>
            <a:gradFill rotWithShape="1">
              <a:gsLst>
                <a:gs pos="0">
                  <a:srgbClr val="595959"/>
                </a:gs>
                <a:gs pos="50000">
                  <a:srgbClr val="C0C0C0"/>
                </a:gs>
                <a:gs pos="100000">
                  <a:srgbClr val="595959"/>
                </a:gs>
              </a:gsLst>
              <a:lin ang="5400000" scaled="1"/>
              <a:tileRect/>
            </a:gradFill>
            <a:ln w="9525">
              <a:noFill/>
            </a:ln>
          </p:spPr>
          <p:txBody>
            <a:bodyPr wrap="none" anchor="ctr">
              <a:spAutoFit/>
            </a:bodyPr>
            <a:lstStyle/>
            <a:p>
              <a:endParaRPr lang="zh-CN" altLang="en-US" sz="1015" dirty="0">
                <a:latin typeface="Arial" panose="020B0604020202090204" pitchFamily="34" charset="0"/>
              </a:endParaRPr>
            </a:p>
          </p:txBody>
        </p:sp>
        <p:sp>
          <p:nvSpPr>
            <p:cNvPr id="5164" name="Oval 817"/>
            <p:cNvSpPr>
              <a:spLocks noChangeArrowheads="1"/>
            </p:cNvSpPr>
            <p:nvPr/>
          </p:nvSpPr>
          <p:spPr bwMode="auto">
            <a:xfrm>
              <a:off x="55" y="159"/>
              <a:ext cx="739" cy="303"/>
            </a:xfrm>
            <a:prstGeom prst="ellipse">
              <a:avLst/>
            </a:prstGeom>
            <a:gradFill rotWithShape="1">
              <a:gsLst>
                <a:gs pos="0">
                  <a:srgbClr val="592524"/>
                </a:gs>
                <a:gs pos="50000">
                  <a:schemeClr val="accent2"/>
                </a:gs>
                <a:gs pos="100000">
                  <a:srgbClr val="5925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lvl1pPr>
                <a:spcBef>
                  <a:spcPct val="20000"/>
                </a:spcBef>
                <a:buChar char="•"/>
                <a:defRPr sz="3200">
                  <a:solidFill>
                    <a:schemeClr val="tx1"/>
                  </a:solidFill>
                  <a:latin typeface="Arial" panose="020B0604020202090204" pitchFamily="34" charset="0"/>
                  <a:ea typeface="宋体" pitchFamily="2" charset="-122"/>
                </a:defRPr>
              </a:lvl1pPr>
              <a:lvl2pPr marL="742950" indent="-285750">
                <a:spcBef>
                  <a:spcPct val="20000"/>
                </a:spcBef>
                <a:buChar char="–"/>
                <a:defRPr sz="2800">
                  <a:solidFill>
                    <a:schemeClr val="tx1"/>
                  </a:solidFill>
                  <a:latin typeface="Arial" panose="020B0604020202090204" pitchFamily="34" charset="0"/>
                  <a:ea typeface="宋体" pitchFamily="2" charset="-122"/>
                </a:defRPr>
              </a:lvl2pPr>
              <a:lvl3pPr marL="1143000" indent="-228600">
                <a:spcBef>
                  <a:spcPct val="20000"/>
                </a:spcBef>
                <a:buChar char="•"/>
                <a:defRPr sz="2400">
                  <a:solidFill>
                    <a:schemeClr val="tx1"/>
                  </a:solidFill>
                  <a:latin typeface="Arial" panose="020B0604020202090204" pitchFamily="34" charset="0"/>
                  <a:ea typeface="宋体" pitchFamily="2" charset="-122"/>
                </a:defRPr>
              </a:lvl3pPr>
              <a:lvl4pPr marL="1600200" indent="-228600">
                <a:spcBef>
                  <a:spcPct val="20000"/>
                </a:spcBef>
                <a:buChar char="–"/>
                <a:defRPr sz="2000">
                  <a:solidFill>
                    <a:schemeClr val="tx1"/>
                  </a:solidFill>
                  <a:latin typeface="Arial" panose="020B0604020202090204" pitchFamily="34" charset="0"/>
                  <a:ea typeface="宋体" pitchFamily="2" charset="-122"/>
                </a:defRPr>
              </a:lvl4pPr>
              <a:lvl5pPr marL="2057400" indent="-228600">
                <a:spcBef>
                  <a:spcPct val="20000"/>
                </a:spcBef>
                <a:buChar char="»"/>
                <a:defRPr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smtClean="0">
                <a:ln>
                  <a:noFill/>
                </a:ln>
                <a:solidFill>
                  <a:schemeClr val="tx1"/>
                </a:solidFill>
                <a:effectLst/>
                <a:uLnTx/>
                <a:uFillTx/>
                <a:latin typeface="Arial" panose="020B0604020202090204" pitchFamily="34" charset="0"/>
                <a:ea typeface="黑体" panose="02010609060101010101" charset="-122"/>
                <a:cs typeface="+mn-cs"/>
              </a:endParaRPr>
            </a:p>
          </p:txBody>
        </p:sp>
        <p:grpSp>
          <p:nvGrpSpPr>
            <p:cNvPr id="10269" name="Group 45"/>
            <p:cNvGrpSpPr/>
            <p:nvPr/>
          </p:nvGrpSpPr>
          <p:grpSpPr>
            <a:xfrm>
              <a:off x="93" y="83"/>
              <a:ext cx="666" cy="458"/>
              <a:chOff x="0" y="28"/>
              <a:chExt cx="666" cy="458"/>
            </a:xfrm>
          </p:grpSpPr>
          <p:sp>
            <p:nvSpPr>
              <p:cNvPr id="10270" name="Oval 819"/>
              <p:cNvSpPr/>
              <p:nvPr/>
            </p:nvSpPr>
            <p:spPr>
              <a:xfrm>
                <a:off x="91" y="31"/>
                <a:ext cx="482" cy="195"/>
              </a:xfrm>
              <a:prstGeom prst="ellipse">
                <a:avLst/>
              </a:prstGeom>
              <a:gradFill rotWithShape="1">
                <a:gsLst>
                  <a:gs pos="0">
                    <a:schemeClr val="bg1">
                      <a:alpha val="29999"/>
                    </a:schemeClr>
                  </a:gs>
                  <a:gs pos="100000">
                    <a:srgbClr val="767676">
                      <a:alpha val="0"/>
                    </a:srgbClr>
                  </a:gs>
                </a:gsLst>
                <a:lin ang="18900000" scaled="1"/>
                <a:tileRect/>
              </a:gradFill>
              <a:ln w="9525">
                <a:noFill/>
              </a:ln>
            </p:spPr>
            <p:txBody>
              <a:bodyPr anchor="ctr">
                <a:spAutoFit/>
              </a:bodyPr>
              <a:lstStyle/>
              <a:p>
                <a:endParaRPr lang="zh-CN" altLang="en-US" sz="1015" dirty="0">
                  <a:latin typeface="Arial" panose="020B0604020202090204" pitchFamily="34" charset="0"/>
                </a:endParaRPr>
              </a:p>
            </p:txBody>
          </p:sp>
          <p:sp>
            <p:nvSpPr>
              <p:cNvPr id="10271" name="Oval 820"/>
              <p:cNvSpPr/>
              <p:nvPr/>
            </p:nvSpPr>
            <p:spPr>
              <a:xfrm rot="-1556583">
                <a:off x="0" y="28"/>
                <a:ext cx="330" cy="158"/>
              </a:xfrm>
              <a:prstGeom prst="ellipse">
                <a:avLst/>
              </a:prstGeom>
              <a:gradFill rotWithShape="1">
                <a:gsLst>
                  <a:gs pos="0">
                    <a:schemeClr val="bg1">
                      <a:alpha val="79999"/>
                    </a:schemeClr>
                  </a:gs>
                  <a:gs pos="100000">
                    <a:srgbClr val="767676">
                      <a:alpha val="0"/>
                    </a:srgb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sp>
            <p:nvSpPr>
              <p:cNvPr id="10272" name="Oval 821"/>
              <p:cNvSpPr/>
              <p:nvPr/>
            </p:nvSpPr>
            <p:spPr>
              <a:xfrm rot="-1556583" flipH="1" flipV="1">
                <a:off x="336" y="328"/>
                <a:ext cx="330" cy="158"/>
              </a:xfrm>
              <a:prstGeom prst="ellipse">
                <a:avLst/>
              </a:prstGeom>
              <a:gradFill rotWithShape="1">
                <a:gsLst>
                  <a:gs pos="0">
                    <a:schemeClr val="bg1">
                      <a:alpha val="39998"/>
                    </a:schemeClr>
                  </a:gs>
                  <a:gs pos="100000">
                    <a:srgbClr val="767676">
                      <a:alpha val="0"/>
                    </a:srgbClr>
                  </a:gs>
                </a:gsLst>
                <a:lin ang="5400000" scaled="1"/>
                <a:tileRect/>
              </a:gradFill>
              <a:ln w="9525">
                <a:noFill/>
              </a:ln>
            </p:spPr>
            <p:txBody>
              <a:bodyPr anchor="ctr">
                <a:spAutoFit/>
              </a:bodyPr>
              <a:lstStyle/>
              <a:p>
                <a:endParaRPr lang="zh-CN" altLang="en-US" sz="1015" dirty="0">
                  <a:latin typeface="Arial" panose="020B0604020202090204" pitchFamily="34" charset="0"/>
                </a:endParaRPr>
              </a:p>
            </p:txBody>
          </p:sp>
        </p:grpSp>
      </p:grpSp>
      <p:sp>
        <p:nvSpPr>
          <p:cNvPr id="10258" name="Rectangle 808"/>
          <p:cNvSpPr/>
          <p:nvPr/>
        </p:nvSpPr>
        <p:spPr>
          <a:xfrm>
            <a:off x="2503011" y="1076603"/>
            <a:ext cx="1275715" cy="219710"/>
          </a:xfrm>
          <a:prstGeom prst="rect">
            <a:avLst/>
          </a:prstGeom>
          <a:noFill/>
          <a:ln w="9525">
            <a:noFill/>
          </a:ln>
          <a:effectLst>
            <a:outerShdw dist="28398" dir="3806096" algn="ctr" rotWithShape="0">
              <a:schemeClr val="tx1"/>
            </a:outerShdw>
          </a:effectLst>
        </p:spPr>
        <p:txBody>
          <a:bodyPr wrap="none" lIns="0" tIns="0" rIns="0" bIns="0" anchor="ctr">
            <a:spAutoFit/>
          </a:bodyPr>
          <a:lstStyle/>
          <a:p>
            <a:pPr algn="ctr" defTabSz="857250"/>
            <a:r>
              <a:rPr lang="zh-CN" altLang="en-US" sz="1425" b="1" dirty="0">
                <a:solidFill>
                  <a:schemeClr val="bg1"/>
                </a:solidFill>
                <a:latin typeface="Arial" panose="020B0604020202090204" pitchFamily="34" charset="0"/>
                <a:ea typeface="宋体" pitchFamily="2" charset="-122"/>
              </a:rPr>
              <a:t>什么是观察记录</a:t>
            </a:r>
            <a:endParaRPr lang="zh-CN" altLang="en-US" sz="1425" b="1" dirty="0">
              <a:solidFill>
                <a:schemeClr val="bg1"/>
              </a:solidFill>
              <a:latin typeface="Arial" panose="020B0604020202090204" pitchFamily="34" charset="0"/>
              <a:ea typeface="宋体" pitchFamily="2" charset="-122"/>
            </a:endParaRPr>
          </a:p>
        </p:txBody>
      </p:sp>
      <p:sp>
        <p:nvSpPr>
          <p:cNvPr id="10259" name="Rectangle 809"/>
          <p:cNvSpPr/>
          <p:nvPr/>
        </p:nvSpPr>
        <p:spPr>
          <a:xfrm>
            <a:off x="2261791" y="2026523"/>
            <a:ext cx="911225" cy="219710"/>
          </a:xfrm>
          <a:prstGeom prst="rect">
            <a:avLst/>
          </a:prstGeom>
          <a:noFill/>
          <a:ln w="9525">
            <a:noFill/>
          </a:ln>
          <a:effectLst>
            <a:outerShdw dist="28398" dir="3806096" algn="ctr" rotWithShape="0">
              <a:schemeClr val="tx1"/>
            </a:outerShdw>
          </a:effectLst>
        </p:spPr>
        <p:txBody>
          <a:bodyPr wrap="none" lIns="0" tIns="0" rIns="0" bIns="0" anchor="ctr">
            <a:spAutoFit/>
          </a:bodyPr>
          <a:lstStyle/>
          <a:p>
            <a:pPr algn="ctr" defTabSz="857250"/>
            <a:r>
              <a:rPr lang="zh-CN" altLang="en-US" sz="1425" b="1" dirty="0">
                <a:solidFill>
                  <a:schemeClr val="bg1"/>
                </a:solidFill>
                <a:latin typeface="Arial" panose="020B0604020202090204" pitchFamily="34" charset="0"/>
                <a:ea typeface="宋体" pitchFamily="2" charset="-122"/>
              </a:rPr>
              <a:t>教师的困惑</a:t>
            </a:r>
            <a:endParaRPr lang="zh-CN" altLang="en-US" sz="1425" b="1" dirty="0">
              <a:solidFill>
                <a:schemeClr val="bg1"/>
              </a:solidFill>
              <a:latin typeface="Arial" panose="020B0604020202090204" pitchFamily="34" charset="0"/>
              <a:ea typeface="宋体" pitchFamily="2" charset="-122"/>
            </a:endParaRPr>
          </a:p>
        </p:txBody>
      </p:sp>
      <p:sp>
        <p:nvSpPr>
          <p:cNvPr id="10261" name="Rectangle 813"/>
          <p:cNvSpPr/>
          <p:nvPr/>
        </p:nvSpPr>
        <p:spPr>
          <a:xfrm>
            <a:off x="1832769" y="4087416"/>
            <a:ext cx="1457960" cy="219710"/>
          </a:xfrm>
          <a:prstGeom prst="rect">
            <a:avLst/>
          </a:prstGeom>
          <a:noFill/>
          <a:ln w="9525">
            <a:noFill/>
          </a:ln>
          <a:effectLst>
            <a:outerShdw dist="28398" dir="3806096" algn="ctr" rotWithShape="0">
              <a:schemeClr val="tx1"/>
            </a:outerShdw>
          </a:effectLst>
        </p:spPr>
        <p:txBody>
          <a:bodyPr wrap="none" lIns="0" tIns="0" rIns="0" bIns="0" anchor="ctr">
            <a:spAutoFit/>
          </a:bodyPr>
          <a:lstStyle/>
          <a:p>
            <a:pPr algn="ctr" defTabSz="857250"/>
            <a:r>
              <a:rPr lang="zh-CN" altLang="en-US" sz="1425" b="1" dirty="0">
                <a:solidFill>
                  <a:schemeClr val="bg1"/>
                </a:solidFill>
                <a:latin typeface="Arial" panose="020B0604020202090204" pitchFamily="34" charset="0"/>
                <a:ea typeface="宋体" pitchFamily="2" charset="-122"/>
              </a:rPr>
              <a:t>如何写好观察记录</a:t>
            </a:r>
            <a:endParaRPr lang="zh-CN" altLang="en-US" sz="1425" b="1" dirty="0">
              <a:solidFill>
                <a:schemeClr val="bg1"/>
              </a:solidFill>
              <a:latin typeface="Arial" panose="020B0604020202090204" pitchFamily="34" charset="0"/>
              <a:ea typeface="宋体" pitchFamily="2" charset="-122"/>
            </a:endParaRPr>
          </a:p>
        </p:txBody>
      </p:sp>
      <p:sp>
        <p:nvSpPr>
          <p:cNvPr id="10262" name="Rectangle 822"/>
          <p:cNvSpPr/>
          <p:nvPr/>
        </p:nvSpPr>
        <p:spPr>
          <a:xfrm>
            <a:off x="6057265" y="2686050"/>
            <a:ext cx="534670" cy="322580"/>
          </a:xfrm>
          <a:prstGeom prst="rect">
            <a:avLst/>
          </a:prstGeom>
          <a:noFill/>
          <a:ln w="9525">
            <a:noFill/>
          </a:ln>
          <a:effectLst>
            <a:outerShdw dist="35921" dir="2699999" algn="ctr" rotWithShape="0">
              <a:schemeClr val="tx1"/>
            </a:outerShdw>
          </a:effectLst>
        </p:spPr>
        <p:txBody>
          <a:bodyPr wrap="none" lIns="0" tIns="0" rIns="0" bIns="0">
            <a:spAutoFit/>
          </a:bodyPr>
          <a:lstStyle/>
          <a:p>
            <a:pPr algn="ctr" defTabSz="857250"/>
            <a:r>
              <a:rPr lang="zh-CN" altLang="en-US" sz="2100" b="1" dirty="0">
                <a:solidFill>
                  <a:schemeClr val="bg1"/>
                </a:solidFill>
                <a:latin typeface="Arial" panose="020B0604020202090204" pitchFamily="34" charset="0"/>
                <a:ea typeface="宋体" pitchFamily="2" charset="-122"/>
              </a:rPr>
              <a:t>目录</a:t>
            </a:r>
            <a:endParaRPr lang="zh-CN" altLang="en-US" sz="2100" b="1" dirty="0">
              <a:solidFill>
                <a:schemeClr val="bg1"/>
              </a:solidFill>
              <a:latin typeface="Arial" panose="020B0604020202090204" pitchFamily="34" charset="0"/>
              <a:ea typeface="宋体" pitchFamily="2" charset="-122"/>
            </a:endParaRPr>
          </a:p>
        </p:txBody>
      </p:sp>
      <p:sp>
        <p:nvSpPr>
          <p:cNvPr id="10265" name="文本框 6"/>
          <p:cNvSpPr txBox="1"/>
          <p:nvPr/>
        </p:nvSpPr>
        <p:spPr>
          <a:xfrm>
            <a:off x="3668316" y="4862513"/>
            <a:ext cx="2006203" cy="247650"/>
          </a:xfrm>
          <a:prstGeom prst="rect">
            <a:avLst/>
          </a:prstGeom>
          <a:solidFill>
            <a:schemeClr val="bg1"/>
          </a:solidFill>
          <a:ln w="9525">
            <a:noFill/>
          </a:ln>
        </p:spPr>
        <p:txBody>
          <a:bodyPr>
            <a:spAutoFit/>
          </a:bodyPr>
          <a:lstStyle/>
          <a:p>
            <a:pPr eaLnBrk="1" hangingPunct="1"/>
            <a:endParaRPr lang="zh-CN" altLang="en-US" sz="1015" dirty="0">
              <a:latin typeface="Arial" panose="020B0604020202090204" pitchFamily="34" charset="0"/>
            </a:endParaRPr>
          </a:p>
        </p:txBody>
      </p:sp>
      <p:sp>
        <p:nvSpPr>
          <p:cNvPr id="56" name="文本框 12"/>
          <p:cNvSpPr txBox="1"/>
          <p:nvPr/>
        </p:nvSpPr>
        <p:spPr>
          <a:xfrm>
            <a:off x="1143000" y="4862513"/>
            <a:ext cx="6858000" cy="299085"/>
          </a:xfrm>
          <a:prstGeom prst="rect">
            <a:avLst/>
          </a:prstGeom>
          <a:solidFill>
            <a:srgbClr val="FFFF99"/>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ea typeface="黑体" panose="02010609060101010101" charset="-122"/>
            </a:endParaRPr>
          </a:p>
        </p:txBody>
      </p:sp>
      <p:pic>
        <p:nvPicPr>
          <p:cNvPr id="10" name="图片 9" descr="06"/>
          <p:cNvPicPr>
            <a:picLocks noChangeAspect="1"/>
          </p:cNvPicPr>
          <p:nvPr>
            <p:custDataLst>
              <p:tags r:id="rId1"/>
            </p:custDataLst>
          </p:nvPr>
        </p:nvPicPr>
        <p:blipFill>
          <a:blip r:embed="rId2"/>
          <a:stretch>
            <a:fillRect/>
          </a:stretch>
        </p:blipFill>
        <p:spPr>
          <a:xfrm>
            <a:off x="6251019" y="3133421"/>
            <a:ext cx="2769567" cy="19770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custDataLst>
              <p:tags r:id="rId1"/>
            </p:custDataLst>
          </p:nvPr>
        </p:nvSpPr>
        <p:spPr>
          <a:xfrm>
            <a:off x="636905" y="854710"/>
            <a:ext cx="6779260" cy="1791970"/>
          </a:xfrm>
        </p:spPr>
        <p:txBody>
          <a:bodyPr vert="horz" wrap="square" lIns="68580" tIns="34290" rIns="68580" bIns="34290" numCol="1" anchor="t" anchorCtr="0" compatLnSpc="1"/>
          <a:p>
            <a:pPr marR="0" lvl="0" algn="l" defTabSz="914400" rtl="0" eaLnBrk="0" fontAlgn="base" latinLnBrk="0" hangingPunct="0">
              <a:lnSpc>
                <a:spcPct val="100000"/>
              </a:lnSpc>
              <a:spcBef>
                <a:spcPct val="20000"/>
              </a:spcBef>
              <a:spcAft>
                <a:spcPct val="0"/>
              </a:spcAft>
              <a:buClrTx/>
              <a:buSzTx/>
              <a:buFontTx/>
              <a:defRPr/>
            </a:pPr>
            <a:r>
              <a:rPr kumimoji="0" lang="zh-CN" altLang="en-US" sz="2000" b="1" i="0" u="none" strike="noStrike" kern="1200" cap="none" spc="0" normalizeH="0" baseline="0" noProof="0" dirty="0" smtClean="0">
                <a:ln>
                  <a:noFill/>
                </a:ln>
                <a:solidFill>
                  <a:srgbClr val="FF0000"/>
                </a:solidFill>
                <a:effectLst/>
                <a:uLnTx/>
                <a:uFillTx/>
                <a:latin typeface="Arial Bold" panose="020B0604020202090204" charset="0"/>
                <a:ea typeface="+mn-ea"/>
                <a:cs typeface="+mn-cs"/>
              </a:rPr>
              <a:t>反思：</a:t>
            </a:r>
            <a:endParaRPr kumimoji="0" lang="en-US" altLang="zh-CN" sz="2000" b="1" i="0" u="none" strike="noStrike" kern="1200" cap="none" spc="0" normalizeH="0" baseline="0" noProof="0" dirty="0" smtClean="0">
              <a:ln>
                <a:noFill/>
              </a:ln>
              <a:solidFill>
                <a:srgbClr val="FF0000"/>
              </a:solidFill>
              <a:effectLst/>
              <a:uLnTx/>
              <a:uFillTx/>
              <a:latin typeface="Arial Bold" panose="020B0604020202090204" charset="0"/>
              <a:ea typeface="+mn-ea"/>
              <a:cs typeface="+mn-cs"/>
            </a:endParaRPr>
          </a:p>
          <a:p>
            <a:pPr marR="0" lvl="0" algn="l" defTabSz="914400" rtl="0" eaLnBrk="0" fontAlgn="base" latinLnBrk="0" hangingPunct="0">
              <a:lnSpc>
                <a:spcPct val="100000"/>
              </a:lnSpc>
              <a:spcBef>
                <a:spcPct val="20000"/>
              </a:spcBef>
              <a:spcAft>
                <a:spcPct val="0"/>
              </a:spcAft>
              <a:buClrTx/>
              <a:buSzTx/>
              <a:buFontTx/>
              <a:defRPr/>
            </a:pPr>
            <a:r>
              <a:rPr kumimoji="0" lang="zh-CN" altLang="en-US"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教师只有了解幼儿发展之序，认识幼儿发展之势，掌握幼儿特有的个性特征，真正理解幼儿，才能有效的提高教育的效果，教师能否对幼儿行为的性质作出正确判断和结论，不仅受教师专业知识的影响，还受教师的教育思想、观念的影响。</a:t>
            </a:r>
            <a:endParaRPr kumimoji="0" lang="zh-CN" altLang="en-US"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b="1" i="0" u="none" strike="noStrike" kern="1200" cap="none" spc="0" normalizeH="0" baseline="0" noProof="0" dirty="0">
              <a:ln>
                <a:noFill/>
              </a:ln>
              <a:solidFill>
                <a:srgbClr val="0033CC"/>
              </a:solidFill>
              <a:effectLst/>
              <a:uLnTx/>
              <a:uFillTx/>
              <a:latin typeface="+mj-ea"/>
              <a:ea typeface="+mj-ea"/>
              <a:cs typeface="+mn-cs"/>
            </a:endParaRPr>
          </a:p>
        </p:txBody>
      </p:sp>
      <p:pic>
        <p:nvPicPr>
          <p:cNvPr id="5" name="图片 4"/>
          <p:cNvPicPr>
            <a:picLocks noChangeAspect="1"/>
          </p:cNvPicPr>
          <p:nvPr/>
        </p:nvPicPr>
        <p:blipFill>
          <a:blip r:embed="rId2">
            <a:clrChange>
              <a:clrFrom>
                <a:srgbClr val="EBEBEB">
                  <a:alpha val="100000"/>
                </a:srgbClr>
              </a:clrFrom>
              <a:clrTo>
                <a:srgbClr val="EBEBEB">
                  <a:alpha val="100000"/>
                  <a:alpha val="0"/>
                </a:srgbClr>
              </a:clrTo>
            </a:clrChange>
          </a:blip>
          <a:stretch>
            <a:fillRect/>
          </a:stretch>
        </p:blipFill>
        <p:spPr>
          <a:xfrm>
            <a:off x="3065145" y="2286000"/>
            <a:ext cx="2857500" cy="2857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内容占位符 2"/>
          <p:cNvSpPr>
            <a:spLocks noGrp="1"/>
          </p:cNvSpPr>
          <p:nvPr>
            <p:ph idx="1"/>
            <p:custDataLst>
              <p:tags r:id="rId1"/>
            </p:custDataLst>
          </p:nvPr>
        </p:nvSpPr>
        <p:spPr>
          <a:xfrm>
            <a:off x="567055" y="672465"/>
            <a:ext cx="8045450" cy="4185285"/>
          </a:xfrm>
        </p:spPr>
        <p:txBody>
          <a:bodyPr vert="horz" wrap="square" lIns="68580" tIns="34290" rIns="68580" bIns="34290" anchor="t"/>
          <a:p>
            <a:r>
              <a:rPr lang="zh-CN" altLang="en-US" sz="2000" b="1" dirty="0">
                <a:solidFill>
                  <a:srgbClr val="FF0000"/>
                </a:solidFill>
              </a:rPr>
              <a:t>案例分析</a:t>
            </a:r>
            <a:r>
              <a:rPr lang="en-US" altLang="zh-CN" sz="2000" b="1" dirty="0">
                <a:solidFill>
                  <a:srgbClr val="FF0000"/>
                </a:solidFill>
              </a:rPr>
              <a:t>2</a:t>
            </a:r>
            <a:endParaRPr lang="en-US" altLang="zh-CN" sz="2000" b="1" dirty="0">
              <a:solidFill>
                <a:srgbClr val="FF0000"/>
              </a:solidFill>
            </a:endParaRPr>
          </a:p>
          <a:p>
            <a:endParaRPr lang="en-US" altLang="zh-CN" b="1" dirty="0">
              <a:solidFill>
                <a:srgbClr val="0033CC"/>
              </a:solidFill>
            </a:endParaRPr>
          </a:p>
          <a:p>
            <a:pPr eaLnBrk="1" hangingPunct="1"/>
            <a:r>
              <a:rPr lang="zh-CN" altLang="en-US" dirty="0">
                <a:solidFill>
                  <a:schemeClr val="tx1"/>
                </a:solidFill>
                <a:latin typeface="微软雅黑" panose="020B0503020204020204" pitchFamily="34" charset="-122"/>
                <a:ea typeface="微软雅黑" panose="020B0503020204020204" pitchFamily="34" charset="-122"/>
              </a:rPr>
              <a:t>观察时间：</a:t>
            </a:r>
            <a:r>
              <a:rPr lang="en-US" altLang="zh-CN" dirty="0">
                <a:solidFill>
                  <a:schemeClr val="tx1"/>
                </a:solidFill>
                <a:latin typeface="微软雅黑" panose="020B0503020204020204" pitchFamily="34" charset="-122"/>
                <a:ea typeface="微软雅黑" panose="020B0503020204020204" pitchFamily="34" charset="-122"/>
              </a:rPr>
              <a:t>2023</a:t>
            </a:r>
            <a:r>
              <a:rPr lang="zh-CN" altLang="en-US"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24</a:t>
            </a:r>
            <a:r>
              <a:rPr lang="zh-CN" altLang="en-US" dirty="0">
                <a:solidFill>
                  <a:schemeClr val="tx1"/>
                </a:solidFill>
                <a:latin typeface="微软雅黑" panose="020B0503020204020204" pitchFamily="34" charset="-122"/>
                <a:ea typeface="微软雅黑" panose="020B0503020204020204" pitchFamily="34" charset="-122"/>
              </a:rPr>
              <a:t>日</a:t>
            </a:r>
            <a:endParaRPr lang="zh-CN" altLang="en-US" dirty="0">
              <a:solidFill>
                <a:schemeClr val="tx1"/>
              </a:solidFill>
              <a:latin typeface="微软雅黑" panose="020B0503020204020204" pitchFamily="34" charset="-122"/>
              <a:ea typeface="微软雅黑" panose="020B0503020204020204" pitchFamily="34" charset="-122"/>
            </a:endParaRPr>
          </a:p>
          <a:p>
            <a:pPr eaLnBrk="1" hangingPunct="1"/>
            <a:r>
              <a:rPr lang="zh-CN" altLang="en-US" dirty="0">
                <a:solidFill>
                  <a:schemeClr val="tx1"/>
                </a:solidFill>
                <a:latin typeface="微软雅黑" panose="020B0503020204020204" pitchFamily="34" charset="-122"/>
                <a:ea typeface="微软雅黑" panose="020B0503020204020204" pitchFamily="34" charset="-122"/>
              </a:rPr>
              <a:t>观察地点：小一班</a:t>
            </a:r>
            <a:endParaRPr lang="zh-CN" altLang="en-US" dirty="0">
              <a:solidFill>
                <a:schemeClr val="tx1"/>
              </a:solidFill>
              <a:latin typeface="微软雅黑" panose="020B0503020204020204" pitchFamily="34" charset="-122"/>
              <a:ea typeface="微软雅黑" panose="020B0503020204020204" pitchFamily="34" charset="-122"/>
            </a:endParaRPr>
          </a:p>
          <a:p>
            <a:pPr eaLnBrk="1" hangingPunct="1"/>
            <a:r>
              <a:rPr lang="zh-CN" altLang="en-US" dirty="0">
                <a:solidFill>
                  <a:schemeClr val="tx1"/>
                </a:solidFill>
                <a:latin typeface="微软雅黑" panose="020B0503020204020204" pitchFamily="34" charset="-122"/>
                <a:ea typeface="微软雅黑" panose="020B0503020204020204" pitchFamily="34" charset="-122"/>
              </a:rPr>
              <a:t>观察对象：黄点点</a:t>
            </a:r>
            <a:endParaRPr lang="zh-CN" altLang="en-US" dirty="0">
              <a:solidFill>
                <a:schemeClr val="tx1"/>
              </a:solidFill>
              <a:latin typeface="微软雅黑" panose="020B0503020204020204" pitchFamily="34" charset="-122"/>
              <a:ea typeface="微软雅黑" panose="020B0503020204020204" pitchFamily="34" charset="-122"/>
            </a:endParaRPr>
          </a:p>
          <a:p>
            <a:pPr eaLnBrk="1" hangingPunct="1"/>
            <a:r>
              <a:rPr lang="zh-CN" altLang="en-US" dirty="0">
                <a:solidFill>
                  <a:schemeClr val="tx1"/>
                </a:solidFill>
                <a:latin typeface="微软雅黑" panose="020B0503020204020204" pitchFamily="34" charset="-122"/>
                <a:ea typeface="微软雅黑" panose="020B0503020204020204" pitchFamily="34" charset="-122"/>
              </a:rPr>
              <a:t>观察内容：今天上午，我请每个小朋友说一个儿歌，点做在座位上哭了，问了半天也没说话，可能是不会说</a:t>
            </a:r>
            <a:endParaRPr lang="zh-CN" altLang="en-US" dirty="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accent1"/>
                </a:solidFill>
                <a:latin typeface="微软雅黑" panose="020B0503020204020204" pitchFamily="34" charset="-122"/>
                <a:ea typeface="微软雅黑" panose="020B0503020204020204" pitchFamily="34" charset="-122"/>
              </a:rPr>
              <a:t>2023</a:t>
            </a:r>
            <a:r>
              <a:rPr lang="zh-CN" altLang="en-US" b="1" dirty="0">
                <a:solidFill>
                  <a:schemeClr val="accent1"/>
                </a:solidFill>
                <a:latin typeface="微软雅黑" panose="020B0503020204020204" pitchFamily="34" charset="-122"/>
                <a:ea typeface="微软雅黑" panose="020B0503020204020204" pitchFamily="34" charset="-122"/>
              </a:rPr>
              <a:t>年</a:t>
            </a:r>
            <a:r>
              <a:rPr lang="en-US" altLang="zh-CN" b="1" dirty="0">
                <a:solidFill>
                  <a:schemeClr val="accent1"/>
                </a:solidFill>
                <a:latin typeface="微软雅黑" panose="020B0503020204020204" pitchFamily="34" charset="-122"/>
                <a:ea typeface="微软雅黑" panose="020B0503020204020204" pitchFamily="34" charset="-122"/>
              </a:rPr>
              <a:t>10</a:t>
            </a:r>
            <a:r>
              <a:rPr lang="zh-CN" altLang="en-US" b="1" dirty="0">
                <a:solidFill>
                  <a:schemeClr val="accent1"/>
                </a:solidFill>
                <a:latin typeface="微软雅黑" panose="020B0503020204020204" pitchFamily="34" charset="-122"/>
                <a:ea typeface="微软雅黑" panose="020B0503020204020204" pitchFamily="34" charset="-122"/>
              </a:rPr>
              <a:t>月</a:t>
            </a:r>
            <a:r>
              <a:rPr lang="en-US" altLang="zh-CN" b="1" dirty="0">
                <a:solidFill>
                  <a:schemeClr val="accent1"/>
                </a:solidFill>
                <a:latin typeface="微软雅黑" panose="020B0503020204020204" pitchFamily="34" charset="-122"/>
                <a:ea typeface="微软雅黑" panose="020B0503020204020204" pitchFamily="34" charset="-122"/>
              </a:rPr>
              <a:t>25</a:t>
            </a:r>
            <a:r>
              <a:rPr lang="zh-CN" altLang="en-US" b="1" dirty="0">
                <a:solidFill>
                  <a:schemeClr val="accent1"/>
                </a:solidFill>
                <a:latin typeface="微软雅黑" panose="020B0503020204020204" pitchFamily="34" charset="-122"/>
                <a:ea typeface="微软雅黑" panose="020B0503020204020204" pitchFamily="34" charset="-122"/>
              </a:rPr>
              <a:t>日 </a:t>
            </a:r>
            <a:endParaRPr lang="en-US" altLang="zh-CN" b="1" dirty="0">
              <a:solidFill>
                <a:schemeClr val="accent1"/>
              </a:solidFill>
              <a:latin typeface="微软雅黑" panose="020B0503020204020204" pitchFamily="34" charset="-122"/>
              <a:ea typeface="微软雅黑" panose="020B0503020204020204" pitchFamily="34" charset="-122"/>
            </a:endParaRPr>
          </a:p>
          <a:p>
            <a:pPr eaLnBrk="1" hangingPunct="1"/>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今天中午上床脱衣服午睡时，点点又哭了，原来是不会脱衣服。</a:t>
            </a:r>
            <a:endParaRPr lang="en-US" altLang="zh-CN" dirty="0">
              <a:solidFill>
                <a:schemeClr val="tx1"/>
              </a:solidFill>
              <a:latin typeface="微软雅黑" panose="020B0503020204020204" pitchFamily="34" charset="-122"/>
              <a:ea typeface="微软雅黑" panose="020B0503020204020204" pitchFamily="34" charset="-122"/>
            </a:endParaRPr>
          </a:p>
          <a:p>
            <a:pPr eaLnBrk="1" hangingPunct="1"/>
            <a:r>
              <a:rPr lang="zh-CN" altLang="en-US" b="1"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sym typeface="+mn-ea"/>
              </a:rPr>
              <a:t>                                       </a:t>
            </a:r>
            <a:r>
              <a:rPr lang="en-US" altLang="zh-CN" b="1" dirty="0">
                <a:solidFill>
                  <a:schemeClr val="accent1"/>
                </a:solidFill>
                <a:latin typeface="微软雅黑" panose="020B0503020204020204" pitchFamily="34" charset="-122"/>
                <a:ea typeface="微软雅黑" panose="020B0503020204020204" pitchFamily="34" charset="-122"/>
                <a:sym typeface="+mn-ea"/>
              </a:rPr>
              <a:t>2023</a:t>
            </a:r>
            <a:r>
              <a:rPr lang="zh-CN" altLang="en-US" b="1" dirty="0">
                <a:solidFill>
                  <a:schemeClr val="accent1"/>
                </a:solidFill>
                <a:latin typeface="微软雅黑" panose="020B0503020204020204" pitchFamily="34" charset="-122"/>
                <a:ea typeface="微软雅黑" panose="020B0503020204020204" pitchFamily="34" charset="-122"/>
                <a:sym typeface="+mn-ea"/>
              </a:rPr>
              <a:t>年</a:t>
            </a:r>
            <a:r>
              <a:rPr lang="en-US" altLang="zh-CN" b="1" dirty="0">
                <a:solidFill>
                  <a:schemeClr val="accent1"/>
                </a:solidFill>
                <a:latin typeface="微软雅黑" panose="020B0503020204020204" pitchFamily="34" charset="-122"/>
                <a:ea typeface="微软雅黑" panose="020B0503020204020204" pitchFamily="34" charset="-122"/>
                <a:sym typeface="+mn-ea"/>
              </a:rPr>
              <a:t>10</a:t>
            </a:r>
            <a:r>
              <a:rPr lang="zh-CN" altLang="en-US" b="1" dirty="0">
                <a:solidFill>
                  <a:schemeClr val="accent1"/>
                </a:solidFill>
                <a:latin typeface="微软雅黑" panose="020B0503020204020204" pitchFamily="34" charset="-122"/>
                <a:ea typeface="微软雅黑" panose="020B0503020204020204" pitchFamily="34" charset="-122"/>
                <a:sym typeface="+mn-ea"/>
              </a:rPr>
              <a:t>月</a:t>
            </a:r>
            <a:r>
              <a:rPr lang="en-US" altLang="zh-CN" b="1" dirty="0">
                <a:solidFill>
                  <a:schemeClr val="accent1"/>
                </a:solidFill>
                <a:latin typeface="微软雅黑" panose="020B0503020204020204" pitchFamily="34" charset="-122"/>
                <a:ea typeface="微软雅黑" panose="020B0503020204020204" pitchFamily="34" charset="-122"/>
                <a:sym typeface="+mn-ea"/>
              </a:rPr>
              <a:t>26</a:t>
            </a:r>
            <a:r>
              <a:rPr lang="zh-CN" altLang="en-US" b="1" dirty="0">
                <a:solidFill>
                  <a:schemeClr val="accent1"/>
                </a:solidFill>
                <a:latin typeface="微软雅黑" panose="020B0503020204020204" pitchFamily="34" charset="-122"/>
                <a:ea typeface="微软雅黑" panose="020B0503020204020204" pitchFamily="34" charset="-122"/>
                <a:sym typeface="+mn-ea"/>
              </a:rPr>
              <a:t>日 </a:t>
            </a:r>
            <a:endParaRPr lang="en-US" altLang="zh-CN" dirty="0">
              <a:solidFill>
                <a:schemeClr val="accent1"/>
              </a:solidFill>
              <a:latin typeface="微软雅黑" panose="020B0503020204020204" pitchFamily="34" charset="-122"/>
              <a:ea typeface="微软雅黑" panose="020B0503020204020204" pitchFamily="34" charset="-122"/>
            </a:endParaRPr>
          </a:p>
          <a:p>
            <a:pPr eaLnBrk="1" hangingPunct="1"/>
            <a:r>
              <a:rPr lang="en-US" altLang="zh-CN" dirty="0">
                <a:solidFill>
                  <a:schemeClr val="tx1"/>
                </a:solidFill>
                <a:latin typeface="微软雅黑" panose="020B0503020204020204" pitchFamily="34" charset="-122"/>
                <a:ea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sym typeface="+mn-ea"/>
              </a:rPr>
              <a:t>今天中午吃牛肉，点点又哭了，原来是不爱吃牛肉。</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内容占位符 2"/>
          <p:cNvSpPr>
            <a:spLocks noGrp="1"/>
          </p:cNvSpPr>
          <p:nvPr>
            <p:ph idx="1"/>
            <p:custDataLst>
              <p:tags r:id="rId1"/>
            </p:custDataLst>
          </p:nvPr>
        </p:nvSpPr>
        <p:spPr>
          <a:xfrm>
            <a:off x="566738" y="672704"/>
            <a:ext cx="6675835" cy="4185047"/>
          </a:xfrm>
        </p:spPr>
        <p:txBody>
          <a:bodyPr vert="horz" wrap="square" lIns="68580" tIns="34290" rIns="68580" bIns="34290" anchor="t"/>
          <a:p>
            <a:pPr eaLnBrk="1" hangingPunct="1"/>
            <a:r>
              <a:rPr lang="zh-CN" altLang="en-US" b="1" dirty="0">
                <a:latin typeface="微软雅黑" panose="020B0503020204020204" pitchFamily="34" charset="-122"/>
                <a:ea typeface="微软雅黑" panose="020B0503020204020204" pitchFamily="34" charset="-122"/>
              </a:rPr>
              <a:t>  </a:t>
            </a:r>
            <a:r>
              <a:rPr lang="en-US" altLang="zh-CN" dirty="0"/>
              <a:t>                  </a:t>
            </a:r>
            <a:endParaRPr lang="en-US" altLang="zh-CN" sz="2100" dirty="0">
              <a:latin typeface="微软雅黑" panose="020B0503020204020204" pitchFamily="34" charset="-122"/>
              <a:ea typeface="微软雅黑" panose="020B0503020204020204" pitchFamily="34" charset="-122"/>
            </a:endParaRPr>
          </a:p>
          <a:p>
            <a:pPr eaLnBrk="1" hangingPunct="1"/>
            <a:r>
              <a:rPr lang="en-US" altLang="zh-CN" sz="2100" b="1" dirty="0">
                <a:solidFill>
                  <a:srgbClr val="FF0000"/>
                </a:solidFill>
                <a:latin typeface="微软雅黑" panose="020B0503020204020204" pitchFamily="34" charset="-122"/>
                <a:ea typeface="微软雅黑" panose="020B0503020204020204" pitchFamily="34" charset="-122"/>
              </a:rPr>
              <a:t>【</a:t>
            </a:r>
            <a:r>
              <a:rPr lang="zh-CN" altLang="en-US" sz="2100" b="1" dirty="0">
                <a:solidFill>
                  <a:srgbClr val="FF0000"/>
                </a:solidFill>
                <a:latin typeface="微软雅黑" panose="020B0503020204020204" pitchFamily="34" charset="-122"/>
                <a:ea typeface="微软雅黑" panose="020B0503020204020204" pitchFamily="34" charset="-122"/>
              </a:rPr>
              <a:t>分析与措施 </a:t>
            </a:r>
            <a:r>
              <a:rPr lang="en-US" altLang="zh-CN" sz="2100" b="1" dirty="0">
                <a:solidFill>
                  <a:srgbClr val="FF0000"/>
                </a:solidFill>
                <a:latin typeface="微软雅黑" panose="020B0503020204020204" pitchFamily="34" charset="-122"/>
                <a:ea typeface="微软雅黑" panose="020B0503020204020204" pitchFamily="34" charset="-122"/>
              </a:rPr>
              <a:t>】</a:t>
            </a:r>
            <a:r>
              <a:rPr lang="zh-CN" altLang="en-US" sz="2100" dirty="0">
                <a:solidFill>
                  <a:srgbClr val="0033CC"/>
                </a:solidFill>
                <a:latin typeface="微软雅黑" panose="020B0503020204020204" pitchFamily="34" charset="-122"/>
                <a:ea typeface="微软雅黑" panose="020B0503020204020204" pitchFamily="34" charset="-122"/>
              </a:rPr>
              <a:t>   </a:t>
            </a:r>
            <a:endParaRPr lang="en-US" altLang="zh-CN" sz="2100" dirty="0">
              <a:solidFill>
                <a:srgbClr val="0033CC"/>
              </a:solidFill>
              <a:latin typeface="微软雅黑" panose="020B0503020204020204" pitchFamily="34" charset="-122"/>
              <a:ea typeface="微软雅黑" panose="020B0503020204020204" pitchFamily="34" charset="-122"/>
            </a:endParaRPr>
          </a:p>
          <a:p>
            <a:pPr eaLnBrk="1" hangingPunct="1"/>
            <a:r>
              <a:rPr lang="en-US" altLang="zh-CN" sz="2100" dirty="0">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点点是从小班升上来的孩子，，对幼儿园的生活该适应了，可在班上一整天也听不到他讲一句话，遇到问题就是哭，向家长了解，据说，点点是奶奶带大的，三岁了才会讲话，再加上胆子小、内向，所以有了问题就哭，今后我们要多注意他的语言培养，提供更多的表达机会，近一步同家长取得联系，在提高语言表达能力上做些努力。</a:t>
            </a:r>
            <a:endParaRPr lang="zh-CN" altLang="en-US" b="1" dirty="0">
              <a:solidFill>
                <a:schemeClr val="tx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4065270" y="2903855"/>
            <a:ext cx="2148840" cy="21488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内容占位符 2"/>
          <p:cNvSpPr>
            <a:spLocks noGrp="1"/>
          </p:cNvSpPr>
          <p:nvPr>
            <p:ph idx="1"/>
            <p:custDataLst>
              <p:tags r:id="rId1"/>
            </p:custDataLst>
          </p:nvPr>
        </p:nvSpPr>
        <p:spPr>
          <a:xfrm>
            <a:off x="575310" y="672465"/>
            <a:ext cx="8140700" cy="2711450"/>
          </a:xfrm>
        </p:spPr>
        <p:txBody>
          <a:bodyPr vert="horz" wrap="square" lIns="68580" tIns="34290" rIns="68580" bIns="34290" anchor="t">
            <a:normAutofit lnSpcReduction="10000"/>
          </a:bodyPr>
          <a:p>
            <a:r>
              <a:rPr lang="zh-CN" altLang="en-US" sz="2000" b="1" dirty="0">
                <a:solidFill>
                  <a:srgbClr val="FF0000"/>
                </a:solidFill>
                <a:latin typeface="微软雅黑" charset="0"/>
                <a:ea typeface="微软雅黑" charset="0"/>
                <a:cs typeface="微软雅黑" charset="0"/>
              </a:rPr>
              <a:t>案例分析</a:t>
            </a:r>
            <a:r>
              <a:rPr lang="en-US" altLang="zh-CN" sz="2000" b="1" dirty="0">
                <a:solidFill>
                  <a:srgbClr val="FF0000"/>
                </a:solidFill>
                <a:latin typeface="微软雅黑" charset="0"/>
                <a:ea typeface="微软雅黑" charset="0"/>
                <a:cs typeface="微软雅黑" charset="0"/>
              </a:rPr>
              <a:t>3</a:t>
            </a:r>
            <a:r>
              <a:rPr lang="zh-CN" altLang="en-US" sz="2000" b="1" dirty="0">
                <a:solidFill>
                  <a:srgbClr val="FF0000"/>
                </a:solidFill>
              </a:rPr>
              <a:t>：</a:t>
            </a:r>
            <a:endParaRPr lang="en-US" altLang="zh-CN" sz="2000" b="1" dirty="0">
              <a:solidFill>
                <a:srgbClr val="0033CC"/>
              </a:solidFill>
            </a:endParaRPr>
          </a:p>
          <a:p>
            <a:pPr eaLnBrk="1" hangingPunct="1"/>
            <a:r>
              <a:rPr lang="zh-CN" altLang="en-US" sz="1600" dirty="0">
                <a:solidFill>
                  <a:schemeClr val="tx1"/>
                </a:solidFill>
                <a:latin typeface="微软雅黑" panose="020B0503020204020204" pitchFamily="34" charset="-122"/>
                <a:ea typeface="微软雅黑" panose="020B0503020204020204" pitchFamily="34" charset="-122"/>
              </a:rPr>
              <a:t>观察时间：</a:t>
            </a:r>
            <a:r>
              <a:rPr lang="en-US" altLang="zh-CN" sz="1600" dirty="0">
                <a:solidFill>
                  <a:schemeClr val="tx1"/>
                </a:solidFill>
                <a:latin typeface="微软雅黑" panose="020B0503020204020204" pitchFamily="34" charset="-122"/>
                <a:ea typeface="微软雅黑" panose="020B0503020204020204" pitchFamily="34" charset="-122"/>
              </a:rPr>
              <a:t>2023</a:t>
            </a:r>
            <a:r>
              <a:rPr lang="zh-CN" altLang="en-US" sz="1600" dirty="0">
                <a:solidFill>
                  <a:schemeClr val="tx1"/>
                </a:solidFill>
                <a:latin typeface="微软雅黑" panose="020B0503020204020204" pitchFamily="34" charset="-122"/>
                <a:ea typeface="微软雅黑" panose="020B0503020204020204" pitchFamily="34" charset="-122"/>
              </a:rPr>
              <a:t>年</a:t>
            </a:r>
            <a:r>
              <a:rPr lang="en-US" altLang="zh-CN" sz="1600" dirty="0">
                <a:solidFill>
                  <a:schemeClr val="tx1"/>
                </a:solidFill>
                <a:latin typeface="微软雅黑" panose="020B0503020204020204" pitchFamily="34" charset="-122"/>
                <a:ea typeface="微软雅黑" panose="020B0503020204020204" pitchFamily="34" charset="-122"/>
              </a:rPr>
              <a:t>10</a:t>
            </a:r>
            <a:r>
              <a:rPr lang="zh-CN" altLang="en-US" sz="1600" dirty="0">
                <a:solidFill>
                  <a:schemeClr val="tx1"/>
                </a:solidFill>
                <a:latin typeface="微软雅黑" panose="020B0503020204020204" pitchFamily="34" charset="-122"/>
                <a:ea typeface="微软雅黑" panose="020B0503020204020204" pitchFamily="34" charset="-122"/>
              </a:rPr>
              <a:t>月</a:t>
            </a:r>
            <a:r>
              <a:rPr lang="en-US" altLang="zh-CN" sz="1600" dirty="0">
                <a:solidFill>
                  <a:schemeClr val="tx1"/>
                </a:solidFill>
                <a:latin typeface="微软雅黑" panose="020B0503020204020204" pitchFamily="34" charset="-122"/>
                <a:ea typeface="微软雅黑" panose="020B0503020204020204" pitchFamily="34" charset="-122"/>
              </a:rPr>
              <a:t>23</a:t>
            </a:r>
            <a:r>
              <a:rPr lang="zh-CN" altLang="en-US" sz="1600" dirty="0">
                <a:solidFill>
                  <a:schemeClr val="tx1"/>
                </a:solidFill>
                <a:latin typeface="微软雅黑" panose="020B0503020204020204" pitchFamily="34" charset="-122"/>
                <a:ea typeface="微软雅黑" panose="020B0503020204020204" pitchFamily="34" charset="-122"/>
              </a:rPr>
              <a:t>日</a:t>
            </a:r>
            <a:endParaRPr lang="zh-CN" altLang="en-US" sz="1600" dirty="0">
              <a:solidFill>
                <a:schemeClr val="tx1"/>
              </a:solidFill>
              <a:latin typeface="微软雅黑" panose="020B0503020204020204" pitchFamily="34" charset="-122"/>
              <a:ea typeface="微软雅黑" panose="020B0503020204020204" pitchFamily="34" charset="-122"/>
            </a:endParaRPr>
          </a:p>
          <a:p>
            <a:pPr eaLnBrk="1" hangingPunct="1"/>
            <a:r>
              <a:rPr lang="zh-CN" altLang="en-US" sz="1600" dirty="0">
                <a:solidFill>
                  <a:schemeClr val="tx1"/>
                </a:solidFill>
                <a:latin typeface="微软雅黑" panose="020B0503020204020204" pitchFamily="34" charset="-122"/>
                <a:ea typeface="微软雅黑" panose="020B0503020204020204" pitchFamily="34" charset="-122"/>
              </a:rPr>
              <a:t>观察地点：</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班</a:t>
            </a:r>
            <a:endParaRPr lang="zh-CN" altLang="en-US" sz="1600" dirty="0">
              <a:solidFill>
                <a:schemeClr val="tx1"/>
              </a:solidFill>
              <a:latin typeface="微软雅黑" panose="020B0503020204020204" pitchFamily="34" charset="-122"/>
              <a:ea typeface="微软雅黑" panose="020B0503020204020204" pitchFamily="34" charset="-122"/>
            </a:endParaRPr>
          </a:p>
          <a:p>
            <a:pPr eaLnBrk="1" hangingPunct="1"/>
            <a:r>
              <a:rPr lang="zh-CN" altLang="en-US" sz="1600" dirty="0">
                <a:solidFill>
                  <a:schemeClr val="tx1"/>
                </a:solidFill>
                <a:latin typeface="微软雅黑" panose="020B0503020204020204" pitchFamily="34" charset="-122"/>
                <a:ea typeface="微软雅黑" panose="020B0503020204020204" pitchFamily="34" charset="-122"/>
              </a:rPr>
              <a:t>观察对象：</a:t>
            </a:r>
            <a:r>
              <a:rPr lang="zh-CN" altLang="en-US" sz="1600" dirty="0">
                <a:solidFill>
                  <a:schemeClr val="tx1"/>
                </a:solidFill>
                <a:latin typeface="微软雅黑" panose="020B0503020204020204" pitchFamily="34" charset="-122"/>
                <a:ea typeface="微软雅黑" panose="020B0503020204020204" pitchFamily="34" charset="-122"/>
              </a:rPr>
              <a:t>帅帅</a:t>
            </a:r>
            <a:endParaRPr lang="zh-CN" altLang="en-US" sz="1600" dirty="0">
              <a:solidFill>
                <a:schemeClr val="tx1"/>
              </a:solidFill>
              <a:latin typeface="微软雅黑" panose="020B0503020204020204" pitchFamily="34" charset="-122"/>
              <a:ea typeface="微软雅黑" panose="020B0503020204020204" pitchFamily="34" charset="-122"/>
            </a:endParaRPr>
          </a:p>
          <a:p>
            <a:pPr eaLnBrk="1" hangingPunct="1"/>
            <a:r>
              <a:rPr lang="zh-CN" altLang="en-US" sz="1600" dirty="0">
                <a:solidFill>
                  <a:schemeClr val="tx1"/>
                </a:solidFill>
                <a:latin typeface="微软雅黑" panose="020B0503020204020204" pitchFamily="34" charset="-122"/>
                <a:ea typeface="微软雅黑" panose="020B0503020204020204" pitchFamily="34" charset="-122"/>
              </a:rPr>
              <a:t>观察内容：早晨帅帅来园时，他哭着对爸爸说：“爸爸，你天天接我回家。”爸爸说：“不行啊，我上班太忙，没有空接你”“那爷爷接。”“不行，爷爷走不动，接不了。”帅帅拉着我的手：“老师，你抱抱我吧！我感冒了。”我赶忙把他搂在怀里，他两只小手紧紧地抱着我，把头贴在我胸前，过了一会，他的情绪慢慢稳定了说：“老师，放下我吧 ，我好感冒好了！</a:t>
            </a:r>
            <a:endParaRPr lang="en-US" altLang="zh-CN" sz="1600" dirty="0">
              <a:latin typeface="微软雅黑" panose="020B0503020204020204" pitchFamily="34" charset="-122"/>
              <a:ea typeface="微软雅黑" panose="020B0503020204020204" pitchFamily="34" charset="-122"/>
            </a:endParaRPr>
          </a:p>
          <a:p>
            <a:endParaRPr lang="zh-CN" altLang="en-US" sz="1600" b="1" dirty="0">
              <a:solidFill>
                <a:srgbClr val="0033CC"/>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75310" y="3383915"/>
            <a:ext cx="8034655" cy="1137285"/>
          </a:xfrm>
          <a:prstGeom prst="rect">
            <a:avLst/>
          </a:prstGeom>
          <a:noFill/>
        </p:spPr>
        <p:txBody>
          <a:bodyPr wrap="square" rtlCol="0" anchor="t">
            <a:spAutoFit/>
          </a:bodyPr>
          <a:p>
            <a:pPr eaLnBrk="1" hangingPunct="1"/>
            <a:r>
              <a:rPr lang="en-US" altLang="zh-CN" sz="2000" b="1" dirty="0">
                <a:solidFill>
                  <a:srgbClr val="FF0000"/>
                </a:solidFill>
                <a:latin typeface="微软雅黑" panose="020B0503020204020204" pitchFamily="34" charset="-122"/>
                <a:ea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sym typeface="+mn-ea"/>
              </a:rPr>
              <a:t>分析与措施</a:t>
            </a:r>
            <a:r>
              <a:rPr lang="en-US" altLang="zh-CN" sz="2000" b="1" dirty="0">
                <a:solidFill>
                  <a:srgbClr val="FF0000"/>
                </a:solidFill>
                <a:latin typeface="微软雅黑" panose="020B0503020204020204" pitchFamily="34" charset="-122"/>
                <a:ea typeface="微软雅黑" panose="020B0503020204020204" pitchFamily="34" charset="-122"/>
                <a:sym typeface="+mn-ea"/>
              </a:rPr>
              <a:t>】</a:t>
            </a:r>
            <a:endParaRPr lang="en-US" altLang="zh-CN" sz="2000" b="1" dirty="0">
              <a:solidFill>
                <a:srgbClr val="FF0000"/>
              </a:solidFill>
              <a:latin typeface="微软雅黑" panose="020B0503020204020204" pitchFamily="34" charset="-122"/>
              <a:ea typeface="微软雅黑" panose="020B0503020204020204" pitchFamily="34" charset="-122"/>
            </a:endParaRPr>
          </a:p>
          <a:p>
            <a:pPr eaLnBrk="1" hangingPunct="1"/>
            <a:r>
              <a:rPr lang="zh-CN" altLang="en-US" sz="1600" dirty="0">
                <a:latin typeface="微软雅黑" panose="020B0503020204020204" pitchFamily="34" charset="-122"/>
                <a:ea typeface="微软雅黑" panose="020B0503020204020204" pitchFamily="34" charset="-122"/>
                <a:sym typeface="+mn-ea"/>
              </a:rPr>
              <a:t>了解到帅帅的父母离异了，他跟着爷爷奶奶生活，爷爷奶奶年纪大了，不能每天接送，于是就让家里阿姨来接接送孩子，今天他未必真感冒了，只是情感需要，在寻找亲人的爱和安慰，教师应尽可能的体谅、理解孩子，帮助他们满足内心的情感</a:t>
            </a:r>
            <a:r>
              <a:rPr lang="zh-CN" altLang="en-US" sz="1600" dirty="0">
                <a:latin typeface="微软雅黑" panose="020B0503020204020204" pitchFamily="34" charset="-122"/>
                <a:ea typeface="微软雅黑" panose="020B0503020204020204" pitchFamily="34" charset="-122"/>
                <a:sym typeface="+mn-ea"/>
              </a:rPr>
              <a:t>需要。</a:t>
            </a:r>
            <a:endParaRPr lang="zh-CN" altLang="en-US" sz="1600"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内容占位符 2"/>
          <p:cNvSpPr>
            <a:spLocks noGrp="1"/>
          </p:cNvSpPr>
          <p:nvPr>
            <p:ph idx="1"/>
            <p:custDataLst>
              <p:tags r:id="rId1"/>
            </p:custDataLst>
          </p:nvPr>
        </p:nvSpPr>
        <p:spPr>
          <a:xfrm>
            <a:off x="341630" y="794385"/>
            <a:ext cx="7855585" cy="4271645"/>
          </a:xfrm>
        </p:spPr>
        <p:txBody>
          <a:bodyPr vert="horz" wrap="square" lIns="68580" tIns="34290" rIns="68580" bIns="34290" anchor="t">
            <a:normAutofit lnSpcReduction="10000"/>
          </a:bodyPr>
          <a:p>
            <a:pPr eaLnBrk="1" hangingPunct="1"/>
            <a:endParaRPr lang="en-US" altLang="zh-CN" sz="1800" dirty="0">
              <a:solidFill>
                <a:srgbClr val="0033CC"/>
              </a:solidFill>
              <a:latin typeface="微软雅黑" panose="020B0503020204020204" pitchFamily="34" charset="-122"/>
              <a:ea typeface="微软雅黑" panose="020B0503020204020204" pitchFamily="34" charset="-122"/>
              <a:sym typeface="+mn-ea"/>
            </a:endParaRPr>
          </a:p>
          <a:p>
            <a:pPr eaLnBrk="1" hangingPunct="1"/>
            <a:r>
              <a:rPr lang="en-US" altLang="zh-CN" sz="1800" b="1" dirty="0">
                <a:solidFill>
                  <a:srgbClr val="FF0000"/>
                </a:solidFill>
                <a:latin typeface="微软雅黑" panose="020B0503020204020204" pitchFamily="34" charset="-122"/>
                <a:ea typeface="微软雅黑" panose="020B0503020204020204" pitchFamily="34" charset="-122"/>
                <a:sym typeface="+mn-ea"/>
              </a:rPr>
              <a:t>【</a:t>
            </a:r>
            <a:r>
              <a:rPr lang="zh-CN" altLang="en-US" sz="1800" b="1" dirty="0">
                <a:solidFill>
                  <a:srgbClr val="FF0000"/>
                </a:solidFill>
                <a:latin typeface="微软雅黑" panose="020B0503020204020204" pitchFamily="34" charset="-122"/>
                <a:ea typeface="微软雅黑" panose="020B0503020204020204" pitchFamily="34" charset="-122"/>
                <a:sym typeface="+mn-ea"/>
              </a:rPr>
              <a:t>评析</a:t>
            </a:r>
            <a:r>
              <a:rPr lang="en-US" altLang="zh-CN" sz="1800" b="1" dirty="0">
                <a:solidFill>
                  <a:srgbClr val="FF0000"/>
                </a:solidFill>
                <a:latin typeface="微软雅黑" panose="020B0503020204020204" pitchFamily="34" charset="-122"/>
                <a:ea typeface="微软雅黑" panose="020B0503020204020204" pitchFamily="34" charset="-122"/>
                <a:sym typeface="+mn-ea"/>
              </a:rPr>
              <a:t>】</a:t>
            </a:r>
            <a:endParaRPr lang="zh-CN" altLang="en-US" sz="1800" b="1" dirty="0">
              <a:solidFill>
                <a:srgbClr val="FF0000"/>
              </a:solidFill>
              <a:latin typeface="微软雅黑" panose="020B0503020204020204" pitchFamily="34" charset="-122"/>
              <a:ea typeface="微软雅黑" panose="020B0503020204020204" pitchFamily="34" charset="-122"/>
            </a:endParaRPr>
          </a:p>
          <a:p>
            <a:pPr eaLnBrk="1" hangingPunct="1"/>
            <a:r>
              <a:rPr lang="zh-CN" altLang="en-US" sz="1800" dirty="0">
                <a:solidFill>
                  <a:schemeClr val="tx1"/>
                </a:solidFill>
                <a:latin typeface="微软雅黑" panose="020B0503020204020204" pitchFamily="34" charset="-122"/>
                <a:ea typeface="微软雅黑" panose="020B0503020204020204" pitchFamily="34" charset="-122"/>
                <a:sym typeface="+mn-ea"/>
              </a:rPr>
              <a:t>从以上实例中不难看出，教师观察了解幼儿需要抓住三个基本环节：</a:t>
            </a:r>
            <a:endParaRPr lang="zh-CN" altLang="en-US" sz="1800" dirty="0">
              <a:solidFill>
                <a:schemeClr val="tx1"/>
              </a:solidFill>
              <a:latin typeface="微软雅黑" panose="020B0503020204020204" pitchFamily="34" charset="-122"/>
              <a:ea typeface="微软雅黑" panose="020B0503020204020204" pitchFamily="34" charset="-122"/>
            </a:endParaRPr>
          </a:p>
          <a:p>
            <a:pPr eaLnBrk="1" hangingPunct="1">
              <a:lnSpc>
                <a:spcPct val="90000"/>
              </a:lnSpc>
            </a:pPr>
            <a:r>
              <a:rPr lang="en-US" altLang="zh-CN" sz="1800" dirty="0">
                <a:solidFill>
                  <a:schemeClr val="tx1"/>
                </a:solidFill>
                <a:latin typeface="微软雅黑" panose="020B0503020204020204" pitchFamily="34" charset="-122"/>
                <a:ea typeface="微软雅黑" panose="020B0503020204020204" pitchFamily="34" charset="-122"/>
              </a:rPr>
              <a:t> 1</a:t>
            </a:r>
            <a:r>
              <a:rPr lang="zh-CN" altLang="en-US" sz="1800" dirty="0">
                <a:solidFill>
                  <a:schemeClr val="tx1"/>
                </a:solidFill>
                <a:latin typeface="微软雅黑" panose="020B0503020204020204" pitchFamily="34" charset="-122"/>
                <a:ea typeface="微软雅黑" panose="020B0503020204020204" pitchFamily="34" charset="-122"/>
              </a:rPr>
              <a:t>、现场观察   </a:t>
            </a:r>
            <a:endParaRPr lang="zh-CN" altLang="en-US" sz="1800" dirty="0">
              <a:solidFill>
                <a:schemeClr val="tx1"/>
              </a:solidFill>
              <a:latin typeface="微软雅黑" panose="020B0503020204020204" pitchFamily="34" charset="-122"/>
              <a:ea typeface="微软雅黑" panose="020B0503020204020204" pitchFamily="34" charset="-122"/>
            </a:endParaRPr>
          </a:p>
          <a:p>
            <a:pPr eaLnBrk="1" hangingPunct="1">
              <a:lnSpc>
                <a:spcPct val="90000"/>
              </a:lnSpc>
            </a:pPr>
            <a:r>
              <a:rPr lang="zh-CN" altLang="en-US" sz="1800" dirty="0">
                <a:solidFill>
                  <a:schemeClr val="tx1"/>
                </a:solidFill>
                <a:latin typeface="微软雅黑" panose="020B0503020204020204" pitchFamily="34" charset="-122"/>
                <a:ea typeface="微软雅黑" panose="020B0503020204020204" pitchFamily="34" charset="-122"/>
              </a:rPr>
              <a:t> </a:t>
            </a:r>
            <a:r>
              <a:rPr lang="en-US" altLang="zh-CN" sz="1800" dirty="0">
                <a:solidFill>
                  <a:schemeClr val="tx1"/>
                </a:solidFill>
                <a:latin typeface="微软雅黑" panose="020B0503020204020204" pitchFamily="34" charset="-122"/>
                <a:ea typeface="微软雅黑" panose="020B0503020204020204" pitchFamily="34" charset="-122"/>
              </a:rPr>
              <a:t>2</a:t>
            </a:r>
            <a:r>
              <a:rPr lang="zh-CN" altLang="en-US" sz="1800" dirty="0">
                <a:solidFill>
                  <a:schemeClr val="tx1"/>
                </a:solidFill>
                <a:latin typeface="微软雅黑" panose="020B0503020204020204" pitchFamily="34" charset="-122"/>
                <a:ea typeface="微软雅黑" panose="020B0503020204020204" pitchFamily="34" charset="-122"/>
              </a:rPr>
              <a:t>、观察记录结果   </a:t>
            </a:r>
            <a:endParaRPr lang="zh-CN" altLang="en-US" sz="1800" dirty="0">
              <a:solidFill>
                <a:schemeClr val="tx1"/>
              </a:solidFill>
              <a:latin typeface="微软雅黑" panose="020B0503020204020204" pitchFamily="34" charset="-122"/>
              <a:ea typeface="微软雅黑" panose="020B0503020204020204" pitchFamily="34" charset="-122"/>
            </a:endParaRPr>
          </a:p>
          <a:p>
            <a:pPr eaLnBrk="1" hangingPunct="1">
              <a:lnSpc>
                <a:spcPct val="90000"/>
              </a:lnSpc>
            </a:pPr>
            <a:r>
              <a:rPr lang="zh-CN" altLang="en-US" sz="1800" dirty="0">
                <a:solidFill>
                  <a:schemeClr val="tx1"/>
                </a:solidFill>
                <a:latin typeface="微软雅黑" panose="020B0503020204020204" pitchFamily="34" charset="-122"/>
                <a:ea typeface="微软雅黑" panose="020B0503020204020204" pitchFamily="34" charset="-122"/>
              </a:rPr>
              <a:t> </a:t>
            </a:r>
            <a:r>
              <a:rPr lang="en-US" altLang="zh-CN" sz="1800" dirty="0">
                <a:solidFill>
                  <a:schemeClr val="tx1"/>
                </a:solidFill>
                <a:latin typeface="微软雅黑" panose="020B0503020204020204" pitchFamily="34" charset="-122"/>
                <a:ea typeface="微软雅黑" panose="020B0503020204020204" pitchFamily="34" charset="-122"/>
              </a:rPr>
              <a:t>3</a:t>
            </a:r>
            <a:r>
              <a:rPr lang="zh-CN" altLang="en-US" sz="1800" dirty="0">
                <a:solidFill>
                  <a:schemeClr val="tx1"/>
                </a:solidFill>
                <a:latin typeface="微软雅黑" panose="020B0503020204020204" pitchFamily="34" charset="-122"/>
                <a:ea typeface="微软雅黑" panose="020B0503020204020204" pitchFamily="34" charset="-122"/>
              </a:rPr>
              <a:t>、调查幼儿行为背后的原因</a:t>
            </a:r>
            <a:endParaRPr lang="zh-CN" altLang="en-US" sz="1800" dirty="0">
              <a:solidFill>
                <a:schemeClr val="tx1"/>
              </a:solidFill>
              <a:latin typeface="微软雅黑" panose="020B0503020204020204" pitchFamily="34" charset="-122"/>
              <a:ea typeface="微软雅黑" panose="020B0503020204020204" pitchFamily="34" charset="-122"/>
            </a:endParaRPr>
          </a:p>
          <a:p>
            <a:pPr eaLnBrk="1" hangingPunct="1">
              <a:lnSpc>
                <a:spcPct val="90000"/>
              </a:lnSpc>
            </a:pPr>
            <a:r>
              <a:rPr lang="en-US" altLang="zh-CN" sz="1800" dirty="0">
                <a:solidFill>
                  <a:srgbClr val="FF0000"/>
                </a:solidFill>
                <a:latin typeface="微软雅黑" panose="020B0503020204020204" pitchFamily="34" charset="-122"/>
                <a:ea typeface="微软雅黑" panose="020B0503020204020204" pitchFamily="34" charset="-122"/>
              </a:rPr>
              <a:t> A  B</a:t>
            </a:r>
            <a:r>
              <a:rPr lang="zh-CN" altLang="en-US" sz="1800" dirty="0">
                <a:solidFill>
                  <a:srgbClr val="FF0000"/>
                </a:solidFill>
                <a:latin typeface="微软雅黑" panose="020B0503020204020204" pitchFamily="34" charset="-122"/>
                <a:ea typeface="微软雅黑" panose="020B0503020204020204" pitchFamily="34" charset="-122"/>
              </a:rPr>
              <a:t>两位老师在这三个环节中做得怎样呢？</a:t>
            </a:r>
            <a:endParaRPr lang="zh-CN" altLang="en-US" sz="1800" dirty="0">
              <a:solidFill>
                <a:srgbClr val="FF0000"/>
              </a:solidFill>
              <a:latin typeface="微软雅黑" panose="020B0503020204020204" pitchFamily="34" charset="-122"/>
              <a:ea typeface="微软雅黑" panose="020B0503020204020204" pitchFamily="34" charset="-122"/>
            </a:endParaRPr>
          </a:p>
          <a:p>
            <a:pPr eaLnBrk="1" hangingPunct="1">
              <a:lnSpc>
                <a:spcPct val="90000"/>
              </a:lnSpc>
              <a:buFont typeface="Wingdings" panose="05000000000000000000" pitchFamily="2" charset="2"/>
              <a:buNone/>
            </a:pPr>
            <a:r>
              <a:rPr lang="en-US" altLang="zh-CN" sz="1800" b="1" dirty="0">
                <a:solidFill>
                  <a:schemeClr val="accent1"/>
                </a:solidFill>
                <a:latin typeface="微软雅黑" panose="020B0503020204020204" pitchFamily="34" charset="-122"/>
                <a:ea typeface="微软雅黑" panose="020B0503020204020204" pitchFamily="34" charset="-122"/>
              </a:rPr>
              <a:t> </a:t>
            </a:r>
            <a:r>
              <a:rPr lang="zh-CN" altLang="en-US" sz="1800" b="1" dirty="0">
                <a:solidFill>
                  <a:schemeClr val="accent1"/>
                </a:solidFill>
                <a:latin typeface="微软雅黑" panose="020B0503020204020204" pitchFamily="34" charset="-122"/>
                <a:ea typeface="微软雅黑" panose="020B0503020204020204" pitchFamily="34" charset="-122"/>
              </a:rPr>
              <a:t>其一，从现场观察看</a:t>
            </a:r>
            <a:endParaRPr lang="zh-CN" altLang="en-US" sz="1800" b="1" dirty="0">
              <a:solidFill>
                <a:schemeClr val="accent1"/>
              </a:solidFill>
              <a:latin typeface="微软雅黑" panose="020B0503020204020204" pitchFamily="34" charset="-122"/>
              <a:ea typeface="微软雅黑" panose="020B0503020204020204" pitchFamily="34" charset="-122"/>
            </a:endParaRPr>
          </a:p>
          <a:p>
            <a:pPr eaLnBrk="1" hangingPunct="1">
              <a:lnSpc>
                <a:spcPct val="90000"/>
              </a:lnSpc>
              <a:buFont typeface="Wingdings" panose="05000000000000000000" pitchFamily="2" charset="2"/>
              <a:buNone/>
            </a:pPr>
            <a:r>
              <a:rPr lang="en-US" altLang="zh-CN" sz="1800" dirty="0">
                <a:solidFill>
                  <a:schemeClr val="tx1"/>
                </a:solidFill>
                <a:latin typeface="微软雅黑" panose="020B0503020204020204" pitchFamily="34" charset="-122"/>
                <a:ea typeface="微软雅黑" panose="020B0503020204020204" pitchFamily="34" charset="-122"/>
              </a:rPr>
              <a:t> A </a:t>
            </a:r>
            <a:r>
              <a:rPr lang="zh-CN" altLang="en-US" sz="1800" dirty="0">
                <a:solidFill>
                  <a:schemeClr val="tx1"/>
                </a:solidFill>
                <a:latin typeface="微软雅黑" panose="020B0503020204020204" pitchFamily="34" charset="-122"/>
                <a:ea typeface="微软雅黑" panose="020B0503020204020204" pitchFamily="34" charset="-122"/>
              </a:rPr>
              <a:t>老师抓</a:t>
            </a:r>
            <a:r>
              <a:rPr lang="zh-CN" altLang="en-US" sz="1800" dirty="0">
                <a:solidFill>
                  <a:schemeClr val="tx1"/>
                </a:solidFill>
                <a:latin typeface="微软雅黑" panose="020B0503020204020204" pitchFamily="34" charset="-122"/>
                <a:ea typeface="微软雅黑" panose="020B0503020204020204" pitchFamily="34" charset="-122"/>
              </a:rPr>
              <a:t>住黄点点连续三天的异常情况，展开追踪观察是可取的。</a:t>
            </a:r>
            <a:endParaRPr lang="zh-CN" altLang="en-US" sz="1800" dirty="0">
              <a:solidFill>
                <a:schemeClr val="tx1"/>
              </a:solidFill>
              <a:latin typeface="微软雅黑" panose="020B0503020204020204" pitchFamily="34" charset="-122"/>
              <a:ea typeface="微软雅黑" panose="020B0503020204020204" pitchFamily="34" charset="-122"/>
            </a:endParaRPr>
          </a:p>
          <a:p>
            <a:pPr eaLnBrk="1" hangingPunct="1">
              <a:lnSpc>
                <a:spcPct val="90000"/>
              </a:lnSpc>
              <a:buFont typeface="Wingdings" panose="05000000000000000000" pitchFamily="2" charset="2"/>
              <a:buNone/>
            </a:pPr>
            <a:r>
              <a:rPr lang="en-US" altLang="zh-CN" sz="1800" dirty="0">
                <a:solidFill>
                  <a:schemeClr val="tx1"/>
                </a:solidFill>
                <a:latin typeface="微软雅黑" panose="020B0503020204020204" pitchFamily="34" charset="-122"/>
                <a:ea typeface="微软雅黑" panose="020B0503020204020204" pitchFamily="34" charset="-122"/>
              </a:rPr>
              <a:t> B</a:t>
            </a:r>
            <a:r>
              <a:rPr lang="zh-CN" altLang="en-US" sz="1800" dirty="0">
                <a:solidFill>
                  <a:schemeClr val="tx1"/>
                </a:solidFill>
                <a:latin typeface="微软雅黑" panose="020B0503020204020204" pitchFamily="34" charset="-122"/>
                <a:ea typeface="微软雅黑" panose="020B0503020204020204" pitchFamily="34" charset="-122"/>
              </a:rPr>
              <a:t>教师关注到孩子情绪异常，及时给予情绪上的满足也是可取</a:t>
            </a:r>
            <a:r>
              <a:rPr lang="zh-CN" altLang="en-US" sz="1800" dirty="0">
                <a:solidFill>
                  <a:schemeClr val="tx1"/>
                </a:solidFill>
                <a:latin typeface="微软雅黑" panose="020B0503020204020204" pitchFamily="34" charset="-122"/>
                <a:ea typeface="微软雅黑" panose="020B0503020204020204" pitchFamily="34" charset="-122"/>
              </a:rPr>
              <a:t>的</a:t>
            </a:r>
            <a:endParaRPr lang="zh-CN" altLang="en-US" sz="1800" dirty="0">
              <a:solidFill>
                <a:schemeClr val="tx1"/>
              </a:solidFill>
              <a:latin typeface="微软雅黑" panose="020B0503020204020204" pitchFamily="34" charset="-122"/>
              <a:ea typeface="微软雅黑" panose="020B0503020204020204" pitchFamily="34" charset="-122"/>
            </a:endParaRPr>
          </a:p>
          <a:p>
            <a:pPr eaLnBrk="1" hangingPunct="1">
              <a:lnSpc>
                <a:spcPct val="90000"/>
              </a:lnSpc>
              <a:buFont typeface="Wingdings" panose="05000000000000000000" pitchFamily="2" charset="2"/>
              <a:buNone/>
            </a:pPr>
            <a:r>
              <a:rPr lang="en-US" altLang="zh-CN" sz="1800" dirty="0">
                <a:solidFill>
                  <a:schemeClr val="tx1"/>
                </a:solidFill>
                <a:latin typeface="微软雅黑" panose="020B0503020204020204" pitchFamily="34" charset="-122"/>
                <a:ea typeface="微软雅黑" panose="020B0503020204020204" pitchFamily="34" charset="-122"/>
              </a:rPr>
              <a:t> </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86435" y="923925"/>
            <a:ext cx="7562850" cy="2220595"/>
          </a:xfrm>
          <a:prstGeom prst="rect">
            <a:avLst/>
          </a:prstGeom>
          <a:noFill/>
        </p:spPr>
        <p:txBody>
          <a:bodyPr wrap="square" rtlCol="0" anchor="t">
            <a:spAutoFit/>
          </a:bodyPr>
          <a:p>
            <a:pPr eaLnBrk="1" hangingPunct="1">
              <a:lnSpc>
                <a:spcPct val="90000"/>
              </a:lnSpc>
              <a:buFont typeface="Wingdings" panose="05000000000000000000" pitchFamily="2" charset="2"/>
              <a:buNone/>
            </a:pPr>
            <a:r>
              <a:rPr lang="zh-CN" altLang="en-US" sz="21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其二，从记录观察结果来看</a:t>
            </a:r>
            <a:endParaRPr lang="zh-CN" altLang="en-US" sz="2100" b="1"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90000"/>
              </a:lnSpc>
              <a:buFont typeface="Wingdings" panose="05000000000000000000" pitchFamily="2" charset="2"/>
              <a:buNone/>
            </a:pPr>
            <a:endPar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90000"/>
              </a:lnSpc>
              <a:buFont typeface="Wingdings" panose="05000000000000000000" pitchFamily="2" charset="2"/>
              <a:buNone/>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教师在观察记录中，仅以“又哭了”三个字记叙黄点点的消极情绪，过于简单了，因此教师对幼儿产生该行为的原因的分析、判断。也只能是“可能是不会说话”，“原来是不会脱衣服”，“原来是不爱吃牛肉”这些结论，既不是黄点点说的，也不是教师通过对幼儿的动作、表情、语言等原始记录的反映。</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90000"/>
              </a:lnSpc>
              <a:buFont typeface="Wingdings" panose="05000000000000000000" pitchFamily="2" charset="2"/>
              <a:buNone/>
            </a:pP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90000"/>
              </a:lnSpc>
              <a:buFont typeface="Wingdings" panose="05000000000000000000" pitchFamily="2" charset="2"/>
              <a:buNone/>
            </a:pPr>
            <a:r>
              <a:rPr lang="en-US" altLang="zh-CN" sz="1600" dirty="0">
                <a:latin typeface="微软雅黑" panose="020B0503020204020204" pitchFamily="34" charset="-122"/>
                <a:ea typeface="微软雅黑" panose="020B0503020204020204" pitchFamily="34" charset="-122"/>
                <a:sym typeface="+mn-ea"/>
              </a:rPr>
              <a:t>B </a:t>
            </a:r>
            <a:r>
              <a:rPr lang="zh-CN" altLang="en-US" sz="1600" dirty="0">
                <a:latin typeface="微软雅黑" panose="020B0503020204020204" pitchFamily="34" charset="-122"/>
                <a:ea typeface="微软雅黑" panose="020B0503020204020204" pitchFamily="34" charset="-122"/>
                <a:sym typeface="+mn-ea"/>
              </a:rPr>
              <a:t>教师抓住帅帅的分离焦虑，结合孩子的</a:t>
            </a:r>
            <a:r>
              <a:rPr lang="zh-CN" altLang="en-US" sz="1600" dirty="0">
                <a:latin typeface="微软雅黑" panose="020B0503020204020204" pitchFamily="34" charset="-122"/>
                <a:ea typeface="微软雅黑" panose="020B0503020204020204" pitchFamily="34" charset="-122"/>
                <a:sym typeface="+mn-ea"/>
              </a:rPr>
              <a:t>家庭背景，确定观察重点到问题分析上很重视幼儿的情绪以及心理健康问题，是非常正确的做法。</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custDataLst>
              <p:tags r:id="rId2"/>
            </p:custDataLst>
          </p:nvPr>
        </p:nvPicPr>
        <p:blipFill>
          <a:blip r:embed="rId3">
            <a:clrChange>
              <a:clrFrom>
                <a:srgbClr val="EBEBEB">
                  <a:alpha val="100000"/>
                </a:srgbClr>
              </a:clrFrom>
              <a:clrTo>
                <a:srgbClr val="EBEBEB">
                  <a:alpha val="100000"/>
                  <a:alpha val="0"/>
                </a:srgbClr>
              </a:clrTo>
            </a:clrChange>
          </a:blip>
          <a:stretch>
            <a:fillRect/>
          </a:stretch>
        </p:blipFill>
        <p:spPr>
          <a:xfrm>
            <a:off x="7427595" y="3690620"/>
            <a:ext cx="1452880" cy="14528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rot="0" flipH="1" flipV="1">
            <a:off x="229870" y="236905"/>
            <a:ext cx="8694516" cy="4894530"/>
            <a:chOff x="-643" y="-275"/>
            <a:chExt cx="19843" cy="11608"/>
          </a:xfrm>
        </p:grpSpPr>
        <p:sp>
          <p:nvSpPr>
            <p:cNvPr id="32" name="椭圆 31"/>
            <p:cNvSpPr/>
            <p:nvPr>
              <p:custDataLst>
                <p:tags r:id="rId1"/>
              </p:custDataLst>
            </p:nvPr>
          </p:nvSpPr>
          <p:spPr>
            <a:xfrm>
              <a:off x="11796" y="-275"/>
              <a:ext cx="6051" cy="7821"/>
            </a:xfrm>
            <a:prstGeom prst="ellipse">
              <a:avLst/>
            </a:prstGeom>
            <a:solidFill>
              <a:srgbClr val="54C4E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任意多边形: 形状 19"/>
            <p:cNvSpPr/>
            <p:nvPr>
              <p:custDataLst>
                <p:tags r:id="rId2"/>
              </p:custDataLst>
            </p:nvPr>
          </p:nvSpPr>
          <p:spPr>
            <a:xfrm>
              <a:off x="10005" y="3335"/>
              <a:ext cx="9195" cy="7465"/>
            </a:xfrm>
            <a:custGeom>
              <a:avLst/>
              <a:gdLst>
                <a:gd name="connsiteX0" fmla="*/ 3152097 w 5400187"/>
                <a:gd name="connsiteY0" fmla="*/ 0 h 3747475"/>
                <a:gd name="connsiteX1" fmla="*/ 5380966 w 5400187"/>
                <a:gd name="connsiteY1" fmla="*/ 923228 h 3747475"/>
                <a:gd name="connsiteX2" fmla="*/ 5400187 w 5400187"/>
                <a:gd name="connsiteY2" fmla="*/ 944376 h 3747475"/>
                <a:gd name="connsiteX3" fmla="*/ 5400187 w 5400187"/>
                <a:gd name="connsiteY3" fmla="*/ 3747475 h 3747475"/>
                <a:gd name="connsiteX4" fmla="*/ 57954 w 5400187"/>
                <a:gd name="connsiteY4" fmla="*/ 3747475 h 3747475"/>
                <a:gd name="connsiteX5" fmla="*/ 16274 w 5400187"/>
                <a:gd name="connsiteY5" fmla="*/ 3474380 h 3747475"/>
                <a:gd name="connsiteX6" fmla="*/ 0 w 5400187"/>
                <a:gd name="connsiteY6" fmla="*/ 3152096 h 3747475"/>
                <a:gd name="connsiteX7" fmla="*/ 3152097 w 5400187"/>
                <a:gd name="connsiteY7" fmla="*/ 0 h 37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187" h="3747475">
                  <a:moveTo>
                    <a:pt x="3152097" y="0"/>
                  </a:moveTo>
                  <a:cubicBezTo>
                    <a:pt x="4022524" y="0"/>
                    <a:pt x="4810549" y="352811"/>
                    <a:pt x="5380966" y="923228"/>
                  </a:cubicBezTo>
                  <a:lnTo>
                    <a:pt x="5400187" y="944376"/>
                  </a:lnTo>
                  <a:lnTo>
                    <a:pt x="5400187" y="3747475"/>
                  </a:lnTo>
                  <a:lnTo>
                    <a:pt x="57954" y="3747475"/>
                  </a:lnTo>
                  <a:lnTo>
                    <a:pt x="16274" y="3474380"/>
                  </a:lnTo>
                  <a:cubicBezTo>
                    <a:pt x="5513" y="3368416"/>
                    <a:pt x="0" y="3260900"/>
                    <a:pt x="0" y="3152096"/>
                  </a:cubicBezTo>
                  <a:cubicBezTo>
                    <a:pt x="0" y="1411241"/>
                    <a:pt x="1411242" y="0"/>
                    <a:pt x="3152097" y="0"/>
                  </a:cubicBezTo>
                  <a:close/>
                </a:path>
              </a:pathLst>
            </a:custGeom>
            <a:solidFill>
              <a:srgbClr val="FFCF59">
                <a:alpha val="99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17"/>
            <p:cNvSpPr/>
            <p:nvPr>
              <p:custDataLst>
                <p:tags r:id="rId3"/>
              </p:custDataLst>
            </p:nvPr>
          </p:nvSpPr>
          <p:spPr>
            <a:xfrm>
              <a:off x="-643" y="258"/>
              <a:ext cx="15429" cy="11075"/>
            </a:xfrm>
            <a:custGeom>
              <a:avLst/>
              <a:gdLst>
                <a:gd name="connsiteX0" fmla="*/ 0 w 9411512"/>
                <a:gd name="connsiteY0" fmla="*/ 0 h 6857999"/>
                <a:gd name="connsiteX1" fmla="*/ 9066539 w 9411512"/>
                <a:gd name="connsiteY1" fmla="*/ 0 h 6857999"/>
                <a:gd name="connsiteX2" fmla="*/ 9141589 w 9411512"/>
                <a:gd name="connsiteY2" fmla="*/ 221804 h 6857999"/>
                <a:gd name="connsiteX3" fmla="*/ 9411512 w 9411512"/>
                <a:gd name="connsiteY3" fmla="*/ 2007174 h 6857999"/>
                <a:gd name="connsiteX4" fmla="*/ 6999850 w 9411512"/>
                <a:gd name="connsiteY4" fmla="*/ 6818295 h 6857999"/>
                <a:gd name="connsiteX5" fmla="*/ 6944016 w 9411512"/>
                <a:gd name="connsiteY5" fmla="*/ 6857999 h 6857999"/>
                <a:gd name="connsiteX6" fmla="*/ 0 w 941151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1512" h="6857999">
                  <a:moveTo>
                    <a:pt x="0" y="0"/>
                  </a:moveTo>
                  <a:lnTo>
                    <a:pt x="9066539" y="0"/>
                  </a:lnTo>
                  <a:lnTo>
                    <a:pt x="9141589" y="221804"/>
                  </a:lnTo>
                  <a:cubicBezTo>
                    <a:pt x="9317011" y="785802"/>
                    <a:pt x="9411512" y="1385452"/>
                    <a:pt x="9411512" y="2007174"/>
                  </a:cubicBezTo>
                  <a:cubicBezTo>
                    <a:pt x="9411512" y="3975961"/>
                    <a:pt x="8463877" y="5723415"/>
                    <a:pt x="6999850" y="6818295"/>
                  </a:cubicBezTo>
                  <a:lnTo>
                    <a:pt x="6944016" y="6857999"/>
                  </a:lnTo>
                  <a:lnTo>
                    <a:pt x="0" y="6857999"/>
                  </a:lnTo>
                  <a:close/>
                </a:path>
              </a:pathLst>
            </a:custGeom>
            <a:solidFill>
              <a:schemeClr val="lt1">
                <a:alpha val="99000"/>
              </a:schemeClr>
            </a:solidFill>
            <a:ln>
              <a:noFill/>
            </a:ln>
            <a:effectLst>
              <a:outerShdw blurRad="1905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285750" marR="0" lvl="0" indent="-285750" algn="ctr" defTabSz="914400" rtl="0" eaLnBrk="1" fontAlgn="auto" latinLnBrk="0" hangingPunct="1">
                <a:lnSpc>
                  <a:spcPct val="100000"/>
                </a:lnSpc>
                <a:spcBef>
                  <a:spcPts val="0"/>
                </a:spcBef>
                <a:spcAft>
                  <a:spcPts val="0"/>
                </a:spcAft>
                <a:buClrTx/>
                <a:buSzTx/>
                <a:buFont typeface="Arial" panose="020B0604020202090204" pitchFamily="34" charset="0"/>
                <a:buChar cha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10.本学期工作总结的书写，部署班级工作</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Group 104"/>
          <p:cNvGrpSpPr/>
          <p:nvPr>
            <p:custDataLst>
              <p:tags r:id="rId4"/>
            </p:custDataLst>
          </p:nvPr>
        </p:nvGrpSpPr>
        <p:grpSpPr>
          <a:xfrm>
            <a:off x="4259906" y="4359862"/>
            <a:ext cx="232004" cy="217072"/>
            <a:chOff x="6964363" y="2108200"/>
            <a:chExt cx="690562" cy="646113"/>
          </a:xfrm>
          <a:solidFill>
            <a:sysClr val="window" lastClr="FFFFFF"/>
          </a:solidFill>
        </p:grpSpPr>
        <p:sp>
          <p:nvSpPr>
            <p:cNvPr id="17" name="Freeform 91"/>
            <p:cNvSpPr>
              <a:spLocks noEditPoints="1"/>
            </p:cNvSpPr>
            <p:nvPr>
              <p:custDataLst>
                <p:tags r:id="rId5"/>
              </p:custDataLst>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id-ID" sz="1350"/>
            </a:p>
          </p:txBody>
        </p:sp>
        <p:sp>
          <p:nvSpPr>
            <p:cNvPr id="18" name="Freeform 92"/>
            <p:cNvSpPr>
              <a:spLocks noEditPoints="1"/>
            </p:cNvSpPr>
            <p:nvPr>
              <p:custDataLst>
                <p:tags r:id="rId6"/>
              </p:custDataLst>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id-ID" sz="1350"/>
            </a:p>
          </p:txBody>
        </p:sp>
      </p:grpSp>
      <p:sp>
        <p:nvSpPr>
          <p:cNvPr id="34818" name="WordArt 2"/>
          <p:cNvSpPr/>
          <p:nvPr>
            <p:custDataLst>
              <p:tags r:id="rId7"/>
            </p:custDataLst>
          </p:nvPr>
        </p:nvSpPr>
        <p:spPr>
          <a:xfrm>
            <a:off x="3191510" y="857250"/>
            <a:ext cx="4456510" cy="1714500"/>
          </a:xfrm>
          <a:prstGeom prst="rect">
            <a:avLst/>
          </a:prstGeom>
        </p:spPr>
        <p:txBody>
          <a:bodyPr wrap="none" fromWordArt="1">
            <a:prstTxWarp prst="textSlantUp">
              <a:avLst>
                <a:gd name="adj" fmla="val 55556"/>
              </a:avLst>
            </a:prstTxWarp>
            <a:normAutofit/>
          </a:bodyPr>
          <a:p>
            <a:pPr algn="ctr"/>
            <a:r>
              <a:rPr lang="zh-CN" altLang="en-US" sz="3200" b="1">
                <a:ln w="9525" cap="flat" cmpd="sng">
                  <a:solidFill>
                    <a:srgbClr val="000000"/>
                  </a:solidFill>
                  <a:prstDash val="solid"/>
                  <a:headEnd type="none" w="med" len="med"/>
                  <a:tailEnd type="none" w="med" len="med"/>
                </a:ln>
                <a:solidFill>
                  <a:schemeClr val="accent1"/>
                </a:solidFill>
                <a:latin typeface="微软雅黑" panose="020B0503020204020204" pitchFamily="34" charset="-122"/>
                <a:ea typeface="微软雅黑" panose="020B0503020204020204" pitchFamily="34" charset="-122"/>
              </a:rPr>
              <a:t>用教师的眼睛去发现孩子的美</a:t>
            </a:r>
            <a:endParaRPr lang="zh-CN" altLang="en-US" sz="3200" b="1">
              <a:ln w="9525" cap="flat" cmpd="sng">
                <a:solidFill>
                  <a:srgbClr val="000000"/>
                </a:solidFill>
                <a:prstDash val="solid"/>
                <a:headEnd type="none" w="med" len="med"/>
                <a:tailEnd type="none" w="med" len="med"/>
              </a:ln>
              <a:solidFill>
                <a:schemeClr val="accent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8"/>
            </p:custDataLst>
          </p:nvPr>
        </p:nvPicPr>
        <p:blipFill>
          <a:blip r:embed="rId9"/>
          <a:stretch>
            <a:fillRect/>
          </a:stretch>
        </p:blipFill>
        <p:spPr>
          <a:xfrm>
            <a:off x="5394960" y="2112010"/>
            <a:ext cx="3068320" cy="2644140"/>
          </a:xfrm>
          <a:prstGeom prst="ellipse">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 name="组 3"/>
          <p:cNvGrpSpPr/>
          <p:nvPr/>
        </p:nvGrpSpPr>
        <p:grpSpPr>
          <a:xfrm>
            <a:off x="2846197" y="2571913"/>
            <a:ext cx="3602735" cy="1342063"/>
            <a:chOff x="9430786" y="4404553"/>
            <a:chExt cx="10559716" cy="4491251"/>
          </a:xfrm>
        </p:grpSpPr>
        <p:sp>
          <p:nvSpPr>
            <p:cNvPr id="3" name="文本框 2"/>
            <p:cNvSpPr txBox="1"/>
            <p:nvPr/>
          </p:nvSpPr>
          <p:spPr>
            <a:xfrm>
              <a:off x="9430786" y="4404553"/>
              <a:ext cx="10137376" cy="3398943"/>
            </a:xfrm>
            <a:prstGeom prst="rect">
              <a:avLst/>
            </a:prstGeom>
            <a:noFill/>
            <a:effectLst>
              <a:outerShdw blurRad="50800" dist="50800" dir="5400000" algn="ctr" rotWithShape="0">
                <a:schemeClr val="accent2"/>
              </a:outerShdw>
            </a:effectLst>
          </p:spPr>
          <p:txBody>
            <a:bodyPr wrap="square" rtlCol="0">
              <a:spAutoFit/>
            </a:bodyPr>
            <a:lstStyle/>
            <a:p>
              <a:pPr algn="l"/>
              <a:r>
                <a:rPr lang="en-US" altLang="zh-CN" sz="6000" b="1" spc="90" dirty="0">
                  <a:solidFill>
                    <a:schemeClr val="bg1"/>
                  </a:solidFill>
                  <a:latin typeface="Arial" panose="020B0604020202090204" pitchFamily="34" charset="0"/>
                  <a:ea typeface="微软雅黑" panose="020B0503020204020204" pitchFamily="34" charset="-122"/>
                </a:rPr>
                <a:t>THANKS</a:t>
              </a:r>
              <a:endParaRPr lang="en-US" altLang="zh-CN" sz="6000" b="1" spc="90" dirty="0">
                <a:solidFill>
                  <a:schemeClr val="bg1"/>
                </a:solidFill>
                <a:latin typeface="Arial" panose="020B0604020202090204" pitchFamily="34" charset="0"/>
              </a:endParaRPr>
            </a:p>
          </p:txBody>
        </p:sp>
        <p:sp>
          <p:nvSpPr>
            <p:cNvPr id="4" name="文本框 3"/>
            <p:cNvSpPr txBox="1"/>
            <p:nvPr/>
          </p:nvSpPr>
          <p:spPr>
            <a:xfrm>
              <a:off x="9539621" y="7556825"/>
              <a:ext cx="10450881" cy="1338979"/>
            </a:xfrm>
            <a:prstGeom prst="rect">
              <a:avLst/>
            </a:prstGeom>
            <a:noFill/>
          </p:spPr>
          <p:txBody>
            <a:bodyPr wrap="square" rtlCol="0">
              <a:spAutoFit/>
            </a:bodyPr>
            <a:lstStyle/>
            <a:p>
              <a:pPr algn="l"/>
              <a:r>
                <a:rPr lang="zh-CN" altLang="en-US" sz="2000" spc="1494" dirty="0">
                  <a:solidFill>
                    <a:srgbClr val="FFEAAB"/>
                  </a:solidFill>
                  <a:latin typeface="Arial" panose="020B0604020202090204" pitchFamily="34" charset="0"/>
                  <a:ea typeface="微软雅黑" panose="020B0503020204020204" pitchFamily="34" charset="-122"/>
                </a:rPr>
                <a:t>谢  谢  观  看</a:t>
              </a:r>
              <a:endParaRPr lang="en-US" altLang="zh-CN" sz="2000" spc="1494" dirty="0">
                <a:solidFill>
                  <a:srgbClr val="FFEAAB"/>
                </a:solidFill>
                <a:latin typeface="Arial" panose="020B0604020202090204" pitchFamily="34" charset="0"/>
              </a:endParaRPr>
            </a:p>
          </p:txBody>
        </p:sp>
      </p:grpSp>
      <p:pic>
        <p:nvPicPr>
          <p:cNvPr id="6" name="图片 5" descr="卡通人物&#10;&#10;描述已自动生成"/>
          <p:cNvPicPr>
            <a:picLocks noChangeAspect="1"/>
          </p:cNvPicPr>
          <p:nvPr/>
        </p:nvPicPr>
        <p:blipFill>
          <a:blip r:embed="rId2"/>
          <a:stretch>
            <a:fillRect/>
          </a:stretch>
        </p:blipFill>
        <p:spPr>
          <a:xfrm>
            <a:off x="3279615" y="1195329"/>
            <a:ext cx="2137697" cy="1074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descr="图标&#10;&#10;描述已自动生成"/>
          <p:cNvPicPr>
            <a:picLocks noChangeAspect="1"/>
          </p:cNvPicPr>
          <p:nvPr/>
        </p:nvPicPr>
        <p:blipFill>
          <a:blip r:embed="rId1"/>
          <a:stretch>
            <a:fillRect/>
          </a:stretch>
        </p:blipFill>
        <p:spPr>
          <a:xfrm>
            <a:off x="697355" y="1005507"/>
            <a:ext cx="2236910" cy="1599690"/>
          </a:xfrm>
          <a:prstGeom prst="rect">
            <a:avLst/>
          </a:prstGeom>
        </p:spPr>
      </p:pic>
      <p:grpSp>
        <p:nvGrpSpPr>
          <p:cNvPr id="6" name="组 1"/>
          <p:cNvGrpSpPr/>
          <p:nvPr/>
        </p:nvGrpSpPr>
        <p:grpSpPr>
          <a:xfrm>
            <a:off x="1596206" y="1142999"/>
            <a:ext cx="976549" cy="1132677"/>
            <a:chOff x="4887938" y="5700029"/>
            <a:chExt cx="1018572" cy="1224393"/>
          </a:xfrm>
        </p:grpSpPr>
        <p:sp>
          <p:nvSpPr>
            <p:cNvPr id="7" name="文本框 14"/>
            <p:cNvSpPr txBox="1">
              <a:spLocks noChangeArrowheads="1"/>
            </p:cNvSpPr>
            <p:nvPr/>
          </p:nvSpPr>
          <p:spPr bwMode="auto">
            <a:xfrm>
              <a:off x="4887938" y="5984648"/>
              <a:ext cx="1018572" cy="9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itchFamily="2" charset="-122"/>
                </a:defRPr>
              </a:lvl1pPr>
              <a:lvl2pPr marL="742950" indent="-285750">
                <a:defRPr sz="1300">
                  <a:solidFill>
                    <a:schemeClr val="tx1"/>
                  </a:solidFill>
                  <a:latin typeface="Calibri" panose="020F0502020204030204" pitchFamily="34" charset="0"/>
                  <a:ea typeface="宋体" pitchFamily="2" charset="-122"/>
                </a:defRPr>
              </a:lvl2pPr>
              <a:lvl3pPr marL="1143000" indent="-228600">
                <a:defRPr sz="1300">
                  <a:solidFill>
                    <a:schemeClr val="tx1"/>
                  </a:solidFill>
                  <a:latin typeface="Calibri" panose="020F0502020204030204" pitchFamily="34" charset="0"/>
                  <a:ea typeface="宋体" pitchFamily="2" charset="-122"/>
                </a:defRPr>
              </a:lvl3pPr>
              <a:lvl4pPr marL="1600200" indent="-228600">
                <a:defRPr sz="1300">
                  <a:solidFill>
                    <a:schemeClr val="tx1"/>
                  </a:solidFill>
                  <a:latin typeface="Calibri" panose="020F0502020204030204" pitchFamily="34" charset="0"/>
                  <a:ea typeface="宋体" pitchFamily="2" charset="-122"/>
                </a:defRPr>
              </a:lvl4pPr>
              <a:lvl5pPr marL="2057400" indent="-228600">
                <a:defRPr sz="1300">
                  <a:solidFill>
                    <a:schemeClr val="tx1"/>
                  </a:solidFill>
                  <a:latin typeface="Calibri" panose="020F0502020204030204"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01</a:t>
              </a:r>
              <a:endPar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5275887" y="5700029"/>
              <a:ext cx="621802" cy="338554"/>
            </a:xfrm>
            <a:prstGeom prst="rect">
              <a:avLst/>
            </a:prstGeom>
            <a:noFill/>
          </p:spPr>
          <p:txBody>
            <a:bodyPr wrap="square" rtlCol="0">
              <a:spAutoFit/>
            </a:bodyPr>
            <a:lstStyle/>
            <a:p>
              <a:pPr algn="l"/>
              <a:r>
                <a:rPr lang="en-US" altLang="zh-CN" sz="1600" dirty="0">
                  <a:solidFill>
                    <a:schemeClr val="bg1"/>
                  </a:solidFill>
                  <a:latin typeface="微软雅黑" panose="020B0503020204020204" pitchFamily="34" charset="-122"/>
                  <a:ea typeface="微软雅黑" panose="020B0503020204020204" pitchFamily="34" charset="-122"/>
                </a:rPr>
                <a:t>Part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减 8"/>
            <p:cNvSpPr/>
            <p:nvPr/>
          </p:nvSpPr>
          <p:spPr>
            <a:xfrm flipV="1">
              <a:off x="5374603" y="6831886"/>
              <a:ext cx="424368" cy="92536"/>
            </a:xfrm>
            <a:prstGeom prst="mathMinu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5400"/>
            </a:p>
          </p:txBody>
        </p:sp>
      </p:grpSp>
      <p:sp>
        <p:nvSpPr>
          <p:cNvPr id="10" name="文本框 9"/>
          <p:cNvSpPr txBox="1"/>
          <p:nvPr/>
        </p:nvSpPr>
        <p:spPr>
          <a:xfrm>
            <a:off x="2636520" y="2489835"/>
            <a:ext cx="4975860" cy="706755"/>
          </a:xfrm>
          <a:prstGeom prst="rect">
            <a:avLst/>
          </a:prstGeom>
          <a:noFill/>
        </p:spPr>
        <p:txBody>
          <a:bodyPr wrap="square" rtlCol="0">
            <a:spAutoFit/>
          </a:bodyPr>
          <a:lstStyle/>
          <a:p>
            <a:pPr algn="dist"/>
            <a:r>
              <a:rPr kumimoji="1" lang="zh-CN" altLang="en-US" sz="4000" b="1" dirty="0">
                <a:solidFill>
                  <a:schemeClr val="bg1"/>
                </a:solidFill>
                <a:latin typeface="微软雅黑" panose="020B0503020204020204" pitchFamily="34" charset="-122"/>
                <a:ea typeface="微软雅黑" panose="020B0503020204020204" pitchFamily="34" charset="-122"/>
              </a:rPr>
              <a:t>什么是观察记录</a:t>
            </a:r>
            <a:endParaRPr kumimoji="1"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p:nvPr/>
        </p:nvSpPr>
        <p:spPr>
          <a:xfrm>
            <a:off x="1143000" y="2343150"/>
            <a:ext cx="6172200" cy="857250"/>
          </a:xfrm>
          <a:prstGeom prst="rect">
            <a:avLst/>
          </a:prstGeom>
          <a:noFill/>
          <a:ln w="9525">
            <a:noFill/>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3300" dirty="0">
              <a:solidFill>
                <a:srgbClr val="FF0000"/>
              </a:solidFill>
              <a:latin typeface="方正隶书简体" charset="-122"/>
              <a:ea typeface="方正隶书简体" charset="-122"/>
            </a:endParaRPr>
          </a:p>
        </p:txBody>
      </p:sp>
      <p:sp>
        <p:nvSpPr>
          <p:cNvPr id="11267" name="Rectangle 3"/>
          <p:cNvSpPr/>
          <p:nvPr/>
        </p:nvSpPr>
        <p:spPr>
          <a:xfrm>
            <a:off x="2743200" y="0"/>
            <a:ext cx="40005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2400" b="1" dirty="0">
              <a:solidFill>
                <a:schemeClr val="bg1"/>
              </a:solidFill>
              <a:ea typeface="隶书" panose="02010509060101010101" pitchFamily="49" charset="-122"/>
            </a:endParaRPr>
          </a:p>
        </p:txBody>
      </p:sp>
      <p:sp>
        <p:nvSpPr>
          <p:cNvPr id="11268" name="Rectangle 4"/>
          <p:cNvSpPr/>
          <p:nvPr/>
        </p:nvSpPr>
        <p:spPr>
          <a:xfrm>
            <a:off x="2571750" y="857250"/>
            <a:ext cx="400050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2400" b="1" dirty="0">
              <a:ea typeface="隶书" panose="02010509060101010101" pitchFamily="49" charset="-122"/>
            </a:endParaRPr>
          </a:p>
        </p:txBody>
      </p:sp>
      <p:sp>
        <p:nvSpPr>
          <p:cNvPr id="11269" name="Rectangle 5"/>
          <p:cNvSpPr/>
          <p:nvPr/>
        </p:nvSpPr>
        <p:spPr>
          <a:xfrm>
            <a:off x="2057400" y="971550"/>
            <a:ext cx="309880"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solidFill>
                <a:srgbClr val="CC0000"/>
              </a:solidFill>
              <a:ea typeface="黑体" panose="02010609060101010101" charset="-122"/>
            </a:endParaRPr>
          </a:p>
        </p:txBody>
      </p:sp>
      <p:sp>
        <p:nvSpPr>
          <p:cNvPr id="11270" name="Rectangle 6"/>
          <p:cNvSpPr/>
          <p:nvPr/>
        </p:nvSpPr>
        <p:spPr>
          <a:xfrm>
            <a:off x="2057400" y="1943100"/>
            <a:ext cx="309880" cy="299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solidFill>
                <a:srgbClr val="CC0000"/>
              </a:solidFill>
              <a:ea typeface="黑体" panose="02010609060101010101" charset="-122"/>
            </a:endParaRPr>
          </a:p>
        </p:txBody>
      </p:sp>
      <p:sp>
        <p:nvSpPr>
          <p:cNvPr id="11271" name="Rectangle 9"/>
          <p:cNvSpPr/>
          <p:nvPr/>
        </p:nvSpPr>
        <p:spPr>
          <a:xfrm>
            <a:off x="2571750" y="1806179"/>
            <a:ext cx="309880" cy="4603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2400" b="1" dirty="0">
              <a:ea typeface="隶书" panose="02010509060101010101" pitchFamily="49" charset="-122"/>
            </a:endParaRPr>
          </a:p>
        </p:txBody>
      </p:sp>
      <p:sp>
        <p:nvSpPr>
          <p:cNvPr id="11272" name="Text Box 8"/>
          <p:cNvSpPr txBox="1"/>
          <p:nvPr/>
        </p:nvSpPr>
        <p:spPr>
          <a:xfrm>
            <a:off x="347345" y="0"/>
            <a:ext cx="3235960"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000" b="1" dirty="0">
                <a:solidFill>
                  <a:srgbClr val="00B0F0"/>
                </a:solidFill>
                <a:ea typeface="微软雅黑" panose="020B0503020204020204" pitchFamily="34" charset="-122"/>
              </a:rPr>
              <a:t>什么是观察记录？</a:t>
            </a:r>
            <a:endParaRPr lang="zh-CN" altLang="en-US" sz="3000" b="1" dirty="0">
              <a:solidFill>
                <a:srgbClr val="00B0F0"/>
              </a:solidFill>
              <a:ea typeface="微软雅黑" panose="020B0503020204020204" pitchFamily="34" charset="-122"/>
            </a:endParaRPr>
          </a:p>
        </p:txBody>
      </p:sp>
      <p:sp>
        <p:nvSpPr>
          <p:cNvPr id="11273" name="Text Box 9"/>
          <p:cNvSpPr txBox="1"/>
          <p:nvPr/>
        </p:nvSpPr>
        <p:spPr>
          <a:xfrm>
            <a:off x="687070" y="1278255"/>
            <a:ext cx="3884930" cy="2226945"/>
          </a:xfrm>
          <a:prstGeom prst="rect">
            <a:avLst/>
          </a:prstGeom>
          <a:noFill/>
          <a:ln w="38100" cap="flat" cmpd="sng">
            <a:solidFill>
              <a:schemeClr val="hlink"/>
            </a:solidFill>
            <a:prstDash val="dashDot"/>
            <a:miter/>
            <a:headEnd type="none" w="med" len="med"/>
            <a:tailEnd type="none" w="med" len="med"/>
          </a:ln>
        </p:spPr>
        <p:txBody>
          <a:bodyPr>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dirty="0">
                <a:ea typeface="黑体" panose="02010609060101010101" charset="-122"/>
              </a:rPr>
              <a:t>    </a:t>
            </a:r>
            <a:endParaRPr lang="zh-CN" altLang="en-US" sz="1800" dirty="0">
              <a:ea typeface="黑体" panose="02010609060101010101" charset="-122"/>
            </a:endParaRPr>
          </a:p>
          <a:p>
            <a:pPr marL="0" lvl="0" indent="0" eaLnBrk="1" hangingPunct="1">
              <a:spcBef>
                <a:spcPct val="0"/>
              </a:spcBef>
              <a:buNone/>
            </a:pPr>
            <a:r>
              <a:rPr lang="zh-CN" altLang="en-US" sz="2400" dirty="0">
                <a:latin typeface="微软雅黑" charset="0"/>
                <a:ea typeface="微软雅黑" charset="0"/>
                <a:cs typeface="微软雅黑" charset="0"/>
              </a:rPr>
              <a:t> </a:t>
            </a:r>
            <a:r>
              <a:rPr lang="zh-CN" altLang="en-US" sz="2000" dirty="0">
                <a:latin typeface="微软雅黑" charset="0"/>
                <a:ea typeface="微软雅黑" charset="0"/>
                <a:cs typeface="微软雅黑" charset="0"/>
              </a:rPr>
              <a:t>观察记录是在自然条件下观察被研究的对象，如实记录观察对象的行为表现，并进行深入分析，发现问题，改进教育行为的一种方式。</a:t>
            </a:r>
            <a:endParaRPr lang="zh-CN" altLang="en-US" sz="2000" dirty="0">
              <a:latin typeface="微软雅黑" charset="0"/>
              <a:ea typeface="微软雅黑" charset="0"/>
              <a:cs typeface="微软雅黑" charset="0"/>
            </a:endParaRPr>
          </a:p>
        </p:txBody>
      </p:sp>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4846320" y="1092200"/>
            <a:ext cx="3483610" cy="3483610"/>
          </a:xfrm>
          <a:prstGeom prst="rect">
            <a:avLst/>
          </a:prstGeom>
        </p:spPr>
      </p:pic>
      <p:pic>
        <p:nvPicPr>
          <p:cNvPr id="6" name="图片 5"/>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rot="660000">
            <a:off x="3310890" y="3100705"/>
            <a:ext cx="1370330" cy="1866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Text Box 4"/>
          <p:cNvSpPr txBox="1"/>
          <p:nvPr>
            <p:custDataLst>
              <p:tags r:id="rId1"/>
            </p:custDataLst>
          </p:nvPr>
        </p:nvSpPr>
        <p:spPr>
          <a:xfrm>
            <a:off x="230505" y="70961"/>
            <a:ext cx="4115435"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000" b="1" dirty="0">
                <a:solidFill>
                  <a:srgbClr val="00B0F0"/>
                </a:solidFill>
                <a:latin typeface="微软雅黑" panose="020B0503020204020204" pitchFamily="34" charset="-122"/>
                <a:ea typeface="微软雅黑" panose="020B0503020204020204" pitchFamily="34" charset="-122"/>
              </a:rPr>
              <a:t>观察记录意义与价值</a:t>
            </a:r>
            <a:r>
              <a:rPr lang="zh-CN" altLang="en-US" sz="3000" b="1" dirty="0">
                <a:solidFill>
                  <a:schemeClr val="bg1"/>
                </a:solidFill>
                <a:latin typeface="微软雅黑" panose="020B0503020204020204" pitchFamily="34" charset="-122"/>
                <a:ea typeface="微软雅黑" panose="020B0503020204020204" pitchFamily="34" charset="-122"/>
              </a:rPr>
              <a:t>    </a:t>
            </a:r>
            <a:endParaRPr lang="zh-CN" altLang="en-US" sz="3000" dirty="0">
              <a:ea typeface="黑体" panose="02010609060101010101" charset="-122"/>
            </a:endParaRPr>
          </a:p>
        </p:txBody>
      </p:sp>
      <p:sp>
        <p:nvSpPr>
          <p:cNvPr id="14338" name="Rectangle 2"/>
          <p:cNvSpPr>
            <a:spLocks noGrp="1"/>
          </p:cNvSpPr>
          <p:nvPr>
            <p:ph idx="1"/>
            <p:custDataLst>
              <p:tags r:id="rId2"/>
            </p:custDataLst>
          </p:nvPr>
        </p:nvSpPr>
        <p:spPr>
          <a:xfrm>
            <a:off x="485775" y="817880"/>
            <a:ext cx="6219825" cy="4077970"/>
          </a:xfrm>
          <a:ln w="28575">
            <a:solidFill>
              <a:schemeClr val="hlink">
                <a:alpha val="100000"/>
              </a:schemeClr>
            </a:solidFill>
            <a:prstDash val="dashDot"/>
            <a:miter lim="800000"/>
          </a:ln>
        </p:spPr>
        <p:txBody>
          <a:bodyPr vert="horz" wrap="square" lIns="68580" tIns="34290" rIns="68580" bIns="34290" anchor="t">
            <a:noAutofit/>
          </a:bodyPr>
          <a:p>
            <a:pPr>
              <a:lnSpc>
                <a:spcPct val="120000"/>
              </a:lnSpc>
              <a:buNone/>
            </a:pPr>
            <a:endParaRPr lang="zh-CN" altLang="en-US" sz="1500" dirty="0">
              <a:solidFill>
                <a:schemeClr val="tx1"/>
              </a:solidFill>
              <a:latin typeface="华文中宋" panose="02010600040101010101" pitchFamily="2" charset="-122"/>
              <a:ea typeface="华文中宋" panose="02010600040101010101" pitchFamily="2" charset="-122"/>
            </a:endParaRPr>
          </a:p>
          <a:p>
            <a:pPr>
              <a:lnSpc>
                <a:spcPct val="120000"/>
              </a:lnSpc>
              <a:buNone/>
            </a:pPr>
            <a:r>
              <a:rPr lang="zh-CN" altLang="en-US" sz="1500" dirty="0">
                <a:solidFill>
                  <a:schemeClr val="tx1"/>
                </a:solidFill>
                <a:latin typeface="微软雅黑" charset="0"/>
                <a:ea typeface="微软雅黑" charset="0"/>
                <a:cs typeface="微软雅黑" charset="0"/>
              </a:rPr>
              <a:t>1. 观察记录是了解孩子发展的一个窗口通过观察幼儿展现能力和行为表现，我们可以了解其发展水平，把握幼儿兴趣、交往和人际关系情况所面临的问题，发现适应幼儿发展水平的教育内容。</a:t>
            </a:r>
            <a:endParaRPr lang="zh-CN" altLang="en-US" sz="1500" dirty="0">
              <a:solidFill>
                <a:schemeClr val="tx1"/>
              </a:solidFill>
              <a:latin typeface="微软雅黑" charset="0"/>
              <a:ea typeface="微软雅黑" charset="0"/>
              <a:cs typeface="微软雅黑" charset="0"/>
            </a:endParaRPr>
          </a:p>
          <a:p>
            <a:pPr>
              <a:lnSpc>
                <a:spcPct val="120000"/>
              </a:lnSpc>
              <a:buNone/>
            </a:pPr>
            <a:r>
              <a:rPr lang="zh-CN" altLang="en-US" sz="1500" dirty="0">
                <a:solidFill>
                  <a:schemeClr val="tx1"/>
                </a:solidFill>
                <a:latin typeface="微软雅黑" charset="0"/>
                <a:ea typeface="微软雅黑" charset="0"/>
                <a:cs typeface="微软雅黑" charset="0"/>
              </a:rPr>
              <a:t>2. 幼儿园的观察记录目的在于教育者通过观察发现存在的问题，逐步改进教育方法，最终促进幼儿全面健康地发展。</a:t>
            </a:r>
            <a:endParaRPr lang="zh-CN" altLang="en-US" sz="1500" dirty="0">
              <a:solidFill>
                <a:schemeClr val="tx1"/>
              </a:solidFill>
              <a:latin typeface="微软雅黑" charset="0"/>
              <a:ea typeface="微软雅黑" charset="0"/>
              <a:cs typeface="微软雅黑" charset="0"/>
            </a:endParaRPr>
          </a:p>
          <a:p>
            <a:pPr>
              <a:lnSpc>
                <a:spcPct val="120000"/>
              </a:lnSpc>
              <a:buNone/>
            </a:pPr>
            <a:r>
              <a:rPr lang="zh-CN" altLang="en-US" sz="1500" dirty="0">
                <a:solidFill>
                  <a:schemeClr val="tx1"/>
                </a:solidFill>
                <a:latin typeface="微软雅黑" charset="0"/>
                <a:ea typeface="微软雅黑" charset="0"/>
                <a:cs typeface="微软雅黑" charset="0"/>
                <a:sym typeface="+mn-ea"/>
              </a:rPr>
              <a:t>3.它的核心价值是教师在对每个儿童进行关注时，能更好地遵循新《纲要》的精神，提高教师观察的敏锐力，关注每个幼儿的不同特点，寻求有针对性的教育方法，真正把“因材施教”落到实处。  </a:t>
            </a:r>
            <a:endParaRPr lang="zh-CN" altLang="en-US" sz="1500" dirty="0">
              <a:solidFill>
                <a:schemeClr val="tx1"/>
              </a:solidFill>
              <a:latin typeface="微软雅黑" charset="0"/>
              <a:ea typeface="微软雅黑" charset="0"/>
              <a:cs typeface="微软雅黑" charset="0"/>
            </a:endParaRPr>
          </a:p>
          <a:p>
            <a:pPr>
              <a:lnSpc>
                <a:spcPct val="120000"/>
              </a:lnSpc>
              <a:buNone/>
            </a:pPr>
            <a:r>
              <a:rPr lang="zh-CN" altLang="en-US" sz="1500" dirty="0">
                <a:solidFill>
                  <a:schemeClr val="tx1"/>
                </a:solidFill>
                <a:latin typeface="微软雅黑" charset="0"/>
                <a:ea typeface="微软雅黑" charset="0"/>
                <a:cs typeface="微软雅黑" charset="0"/>
                <a:sym typeface="+mn-ea"/>
              </a:rPr>
              <a:t>4.观察记录不仅能帮助教师更好更全面地了解孩子，为幼儿的发展提供有效的支持，同时它也能帮助教师记录自己的成长轨迹，不断完善提高自身的专业水平和专业能力。</a:t>
            </a:r>
            <a:endParaRPr lang="zh-CN" altLang="en-US" sz="1500" dirty="0">
              <a:solidFill>
                <a:schemeClr val="tx1"/>
              </a:solidFill>
              <a:latin typeface="微软雅黑" charset="0"/>
              <a:ea typeface="微软雅黑" charset="0"/>
              <a:cs typeface="微软雅黑" charset="0"/>
              <a:sym typeface="+mn-ea"/>
            </a:endParaRPr>
          </a:p>
        </p:txBody>
      </p:sp>
      <p:pic>
        <p:nvPicPr>
          <p:cNvPr id="6" name="图片 5"/>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rot="660000">
            <a:off x="6929120" y="1662430"/>
            <a:ext cx="1849755" cy="2520315"/>
          </a:xfrm>
          <a:prstGeom prst="rect">
            <a:avLst/>
          </a:prstGeom>
        </p:spPr>
      </p:pic>
      <p:cxnSp>
        <p:nvCxnSpPr>
          <p:cNvPr id="2" name="直接连接符 1"/>
          <p:cNvCxnSpPr/>
          <p:nvPr/>
        </p:nvCxnSpPr>
        <p:spPr>
          <a:xfrm>
            <a:off x="471805" y="2109470"/>
            <a:ext cx="6308090" cy="0"/>
          </a:xfrm>
          <a:prstGeom prst="line">
            <a:avLst/>
          </a:prstGeom>
          <a:ln>
            <a:prstDash val="lgDashDot"/>
          </a:ln>
        </p:spPr>
        <p:style>
          <a:lnRef idx="2">
            <a:schemeClr val="accent1"/>
          </a:lnRef>
          <a:fillRef idx="0">
            <a:srgbClr val="FFFFFF"/>
          </a:fillRef>
          <a:effectRef idx="0">
            <a:srgbClr val="FFFFFF"/>
          </a:effectRef>
          <a:fontRef idx="minor">
            <a:schemeClr val="tx1"/>
          </a:fontRef>
        </p:style>
      </p:cxnSp>
      <p:cxnSp>
        <p:nvCxnSpPr>
          <p:cNvPr id="3" name="直接连接符 2"/>
          <p:cNvCxnSpPr/>
          <p:nvPr>
            <p:custDataLst>
              <p:tags r:id="rId5"/>
            </p:custDataLst>
          </p:nvPr>
        </p:nvCxnSpPr>
        <p:spPr>
          <a:xfrm>
            <a:off x="471805" y="2701925"/>
            <a:ext cx="6308090" cy="0"/>
          </a:xfrm>
          <a:prstGeom prst="line">
            <a:avLst/>
          </a:prstGeom>
          <a:ln>
            <a:prstDash val="lgDashDot"/>
          </a:ln>
        </p:spPr>
        <p:style>
          <a:lnRef idx="2">
            <a:schemeClr val="accent1"/>
          </a:lnRef>
          <a:fillRef idx="0">
            <a:srgbClr val="FFFFFF"/>
          </a:fillRef>
          <a:effectRef idx="0">
            <a:srgbClr val="FFFFFF"/>
          </a:effectRef>
          <a:fontRef idx="minor">
            <a:schemeClr val="tx1"/>
          </a:fontRef>
        </p:style>
      </p:cxnSp>
      <p:cxnSp>
        <p:nvCxnSpPr>
          <p:cNvPr id="4" name="直接连接符 3"/>
          <p:cNvCxnSpPr/>
          <p:nvPr>
            <p:custDataLst>
              <p:tags r:id="rId6"/>
            </p:custDataLst>
          </p:nvPr>
        </p:nvCxnSpPr>
        <p:spPr>
          <a:xfrm>
            <a:off x="471805" y="3721100"/>
            <a:ext cx="6308090" cy="0"/>
          </a:xfrm>
          <a:prstGeom prst="line">
            <a:avLst/>
          </a:prstGeom>
          <a:ln>
            <a:prstDash val="lgDashDot"/>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descr="图标&#10;&#10;描述已自动生成"/>
          <p:cNvPicPr>
            <a:picLocks noChangeAspect="1"/>
          </p:cNvPicPr>
          <p:nvPr/>
        </p:nvPicPr>
        <p:blipFill>
          <a:blip r:embed="rId1"/>
          <a:stretch>
            <a:fillRect/>
          </a:stretch>
        </p:blipFill>
        <p:spPr>
          <a:xfrm>
            <a:off x="697355" y="1005507"/>
            <a:ext cx="2236910" cy="1599690"/>
          </a:xfrm>
          <a:prstGeom prst="rect">
            <a:avLst/>
          </a:prstGeom>
        </p:spPr>
      </p:pic>
      <p:grpSp>
        <p:nvGrpSpPr>
          <p:cNvPr id="6" name="组 1"/>
          <p:cNvGrpSpPr/>
          <p:nvPr/>
        </p:nvGrpSpPr>
        <p:grpSpPr>
          <a:xfrm>
            <a:off x="1596206" y="1142999"/>
            <a:ext cx="976630" cy="1132677"/>
            <a:chOff x="4887938" y="5700029"/>
            <a:chExt cx="1018656" cy="1224393"/>
          </a:xfrm>
        </p:grpSpPr>
        <p:sp>
          <p:nvSpPr>
            <p:cNvPr id="7" name="文本框 14"/>
            <p:cNvSpPr txBox="1">
              <a:spLocks noChangeArrowheads="1"/>
            </p:cNvSpPr>
            <p:nvPr/>
          </p:nvSpPr>
          <p:spPr bwMode="auto">
            <a:xfrm>
              <a:off x="4887938" y="5984648"/>
              <a:ext cx="1018656" cy="9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itchFamily="2" charset="-122"/>
                </a:defRPr>
              </a:lvl1pPr>
              <a:lvl2pPr marL="742950" indent="-285750">
                <a:defRPr sz="1300">
                  <a:solidFill>
                    <a:schemeClr val="tx1"/>
                  </a:solidFill>
                  <a:latin typeface="Calibri" panose="020F0502020204030204" pitchFamily="34" charset="0"/>
                  <a:ea typeface="宋体" pitchFamily="2" charset="-122"/>
                </a:defRPr>
              </a:lvl2pPr>
              <a:lvl3pPr marL="1143000" indent="-228600">
                <a:defRPr sz="1300">
                  <a:solidFill>
                    <a:schemeClr val="tx1"/>
                  </a:solidFill>
                  <a:latin typeface="Calibri" panose="020F0502020204030204" pitchFamily="34" charset="0"/>
                  <a:ea typeface="宋体" pitchFamily="2" charset="-122"/>
                </a:defRPr>
              </a:lvl3pPr>
              <a:lvl4pPr marL="1600200" indent="-228600">
                <a:defRPr sz="1300">
                  <a:solidFill>
                    <a:schemeClr val="tx1"/>
                  </a:solidFill>
                  <a:latin typeface="Calibri" panose="020F0502020204030204" pitchFamily="34" charset="0"/>
                  <a:ea typeface="宋体" pitchFamily="2" charset="-122"/>
                </a:defRPr>
              </a:lvl4pPr>
              <a:lvl5pPr marL="2057400" indent="-228600">
                <a:defRPr sz="1300">
                  <a:solidFill>
                    <a:schemeClr val="tx1"/>
                  </a:solidFill>
                  <a:latin typeface="Calibri" panose="020F0502020204030204"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02</a:t>
              </a:r>
              <a:endPar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5275887" y="5700029"/>
              <a:ext cx="621802" cy="338554"/>
            </a:xfrm>
            <a:prstGeom prst="rect">
              <a:avLst/>
            </a:prstGeom>
            <a:noFill/>
          </p:spPr>
          <p:txBody>
            <a:bodyPr wrap="square" rtlCol="0">
              <a:spAutoFit/>
            </a:bodyPr>
            <a:lstStyle/>
            <a:p>
              <a:pPr algn="l"/>
              <a:r>
                <a:rPr lang="en-US" altLang="zh-CN" sz="1600" dirty="0">
                  <a:solidFill>
                    <a:schemeClr val="bg1"/>
                  </a:solidFill>
                  <a:latin typeface="微软雅黑" panose="020B0503020204020204" pitchFamily="34" charset="-122"/>
                  <a:ea typeface="微软雅黑" panose="020B0503020204020204" pitchFamily="34" charset="-122"/>
                </a:rPr>
                <a:t>Part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减 8"/>
            <p:cNvSpPr/>
            <p:nvPr/>
          </p:nvSpPr>
          <p:spPr>
            <a:xfrm flipV="1">
              <a:off x="5374603" y="6831886"/>
              <a:ext cx="424368" cy="92536"/>
            </a:xfrm>
            <a:prstGeom prst="mathMinu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5400"/>
            </a:p>
          </p:txBody>
        </p:sp>
      </p:grpSp>
      <p:sp>
        <p:nvSpPr>
          <p:cNvPr id="10" name="文本框 9"/>
          <p:cNvSpPr txBox="1"/>
          <p:nvPr/>
        </p:nvSpPr>
        <p:spPr>
          <a:xfrm>
            <a:off x="2636520" y="2489835"/>
            <a:ext cx="4975860" cy="706755"/>
          </a:xfrm>
          <a:prstGeom prst="rect">
            <a:avLst/>
          </a:prstGeom>
          <a:noFill/>
        </p:spPr>
        <p:txBody>
          <a:bodyPr wrap="square" rtlCol="0">
            <a:spAutoFit/>
          </a:bodyPr>
          <a:lstStyle/>
          <a:p>
            <a:pPr algn="dist"/>
            <a:r>
              <a:rPr kumimoji="1" lang="zh-CN" altLang="en-US" sz="4000" b="1" dirty="0">
                <a:solidFill>
                  <a:schemeClr val="bg1"/>
                </a:solidFill>
                <a:latin typeface="微软雅黑" panose="020B0503020204020204" pitchFamily="34" charset="-122"/>
                <a:ea typeface="微软雅黑" panose="020B0503020204020204" pitchFamily="34" charset="-122"/>
              </a:rPr>
              <a:t>教师的困惑</a:t>
            </a:r>
            <a:endParaRPr kumimoji="1"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custDataLst>
              <p:tags r:id="rId1"/>
            </p:custDataLst>
          </p:nvPr>
        </p:nvSpPr>
        <p:spPr>
          <a:xfrm>
            <a:off x="424180" y="0"/>
            <a:ext cx="2616200" cy="629920"/>
          </a:xfrm>
        </p:spPr>
        <p:txBody>
          <a:bodyPr vert="horz" wrap="square" lIns="68580" tIns="34290" rIns="68580" bIns="34290" anchor="ctr">
            <a:normAutofit/>
          </a:bodyPr>
          <a:p>
            <a:pPr algn="l"/>
            <a:r>
              <a:rPr lang="zh-CN" altLang="en-US" sz="2700" b="1" dirty="0">
                <a:solidFill>
                  <a:srgbClr val="00B0F0"/>
                </a:solidFill>
                <a:ea typeface="微软雅黑" panose="020B0503020204020204" pitchFamily="34" charset="-122"/>
              </a:rPr>
              <a:t>教师的困惑</a:t>
            </a:r>
            <a:endParaRPr lang="zh-CN" altLang="en-US" sz="2700" b="1" dirty="0">
              <a:solidFill>
                <a:srgbClr val="00B0F0"/>
              </a:solidFill>
              <a:ea typeface="微软雅黑" panose="020B0503020204020204" pitchFamily="34" charset="-122"/>
            </a:endParaRPr>
          </a:p>
        </p:txBody>
      </p:sp>
      <p:sp>
        <p:nvSpPr>
          <p:cNvPr id="12291" name="Rectangle 3"/>
          <p:cNvSpPr>
            <a:spLocks noGrp="1"/>
          </p:cNvSpPr>
          <p:nvPr>
            <p:ph idx="1"/>
            <p:custDataLst>
              <p:tags r:id="rId2"/>
            </p:custDataLst>
          </p:nvPr>
        </p:nvSpPr>
        <p:spPr>
          <a:xfrm>
            <a:off x="503555" y="1162050"/>
            <a:ext cx="5824855" cy="3695065"/>
          </a:xfrm>
          <a:ln w="28575">
            <a:solidFill>
              <a:schemeClr val="hlink">
                <a:alpha val="100000"/>
              </a:schemeClr>
            </a:solidFill>
            <a:prstDash val="dashDot"/>
            <a:miter lim="800000"/>
          </a:ln>
        </p:spPr>
        <p:txBody>
          <a:bodyPr vert="horz" wrap="square" lIns="68580" tIns="34290" rIns="68580" bIns="34290" anchor="t">
            <a:noAutofit/>
          </a:bodyPr>
          <a:p>
            <a:pPr>
              <a:lnSpc>
                <a:spcPct val="80000"/>
              </a:lnSpc>
              <a:buNone/>
            </a:pPr>
            <a:endParaRPr lang="zh-CN" altLang="en-US" sz="1300" dirty="0">
              <a:solidFill>
                <a:schemeClr val="tx1"/>
              </a:solidFill>
              <a:effectLst/>
              <a:latin typeface="华文中宋" panose="02010600040101010101" pitchFamily="2" charset="-122"/>
              <a:ea typeface="华文中宋" panose="02010600040101010101" pitchFamily="2" charset="-122"/>
            </a:endParaRPr>
          </a:p>
          <a:p>
            <a:pPr>
              <a:lnSpc>
                <a:spcPct val="80000"/>
              </a:lnSpc>
              <a:buNone/>
            </a:pPr>
            <a:r>
              <a:rPr lang="zh-CN" altLang="en-US" sz="1300" b="1" dirty="0">
                <a:solidFill>
                  <a:schemeClr val="accent1"/>
                </a:solidFill>
                <a:effectLst/>
                <a:latin typeface="华文中宋" panose="02010600040101010101" pitchFamily="2" charset="-122"/>
                <a:ea typeface="华文中宋" panose="02010600040101010101" pitchFamily="2" charset="-122"/>
              </a:rPr>
              <a:t>1.为完成任务而写。</a:t>
            </a:r>
            <a:r>
              <a:rPr lang="zh-CN" altLang="en-US" sz="1300" dirty="0">
                <a:solidFill>
                  <a:schemeClr val="tx1"/>
                </a:solidFill>
                <a:effectLst/>
                <a:latin typeface="华文中宋" panose="02010600040101010101" pitchFamily="2" charset="-122"/>
                <a:ea typeface="华文中宋" panose="02010600040101010101" pitchFamily="2" charset="-122"/>
              </a:rPr>
              <a:t>观察记录是一项工作，每周都要交，所以不得不记。纯粹是为了完成任务而已，应付了事，偶尔也会从书上抄一篇，或是从网上下载一篇用用。</a:t>
            </a:r>
            <a:endParaRPr lang="zh-CN" altLang="en-US" sz="1300" dirty="0">
              <a:solidFill>
                <a:schemeClr val="tx1"/>
              </a:solidFill>
              <a:effectLst/>
              <a:latin typeface="华文中宋" panose="02010600040101010101" pitchFamily="2" charset="-122"/>
              <a:ea typeface="华文中宋" panose="02010600040101010101" pitchFamily="2" charset="-122"/>
            </a:endParaRPr>
          </a:p>
          <a:p>
            <a:pPr fontAlgn="auto">
              <a:lnSpc>
                <a:spcPct val="150000"/>
              </a:lnSpc>
              <a:spcBef>
                <a:spcPts val="700"/>
              </a:spcBef>
              <a:buNone/>
            </a:pPr>
            <a:r>
              <a:rPr lang="zh-CN" altLang="en-US" sz="1300" b="1" dirty="0">
                <a:solidFill>
                  <a:schemeClr val="accent1"/>
                </a:solidFill>
                <a:effectLst/>
                <a:latin typeface="华文中宋" panose="02010600040101010101" pitchFamily="2" charset="-122"/>
                <a:ea typeface="华文中宋" panose="02010600040101010101" pitchFamily="2" charset="-122"/>
              </a:rPr>
              <a:t>2.虚构、不真实。</a:t>
            </a:r>
            <a:r>
              <a:rPr lang="zh-CN" altLang="en-US" sz="1300" dirty="0">
                <a:solidFill>
                  <a:schemeClr val="tx1"/>
                </a:solidFill>
                <a:effectLst/>
                <a:latin typeface="华文中宋" panose="02010600040101010101" pitchFamily="2" charset="-122"/>
                <a:ea typeface="华文中宋" panose="02010600040101010101" pitchFamily="2" charset="-122"/>
              </a:rPr>
              <a:t>有时为了把观察记录写得好一些，可能会把事件夸大一些，或者是在措辞上描述得动听一些，虽然缺少真实性，但有时会到表扬。</a:t>
            </a:r>
            <a:endParaRPr lang="zh-CN" altLang="en-US" sz="1300" dirty="0">
              <a:solidFill>
                <a:schemeClr val="tx1"/>
              </a:solidFill>
              <a:effectLst/>
              <a:latin typeface="华文中宋" panose="02010600040101010101" pitchFamily="2" charset="-122"/>
              <a:ea typeface="华文中宋" panose="02010600040101010101" pitchFamily="2" charset="-122"/>
            </a:endParaRPr>
          </a:p>
          <a:p>
            <a:pPr fontAlgn="auto">
              <a:lnSpc>
                <a:spcPct val="150000"/>
              </a:lnSpc>
              <a:spcBef>
                <a:spcPts val="700"/>
              </a:spcBef>
              <a:buNone/>
            </a:pPr>
            <a:r>
              <a:rPr lang="zh-CN" altLang="en-US" sz="1300" b="1" dirty="0">
                <a:solidFill>
                  <a:schemeClr val="accent1"/>
                </a:solidFill>
                <a:effectLst/>
                <a:latin typeface="华文中宋" panose="02010600040101010101" pitchFamily="2" charset="-122"/>
                <a:ea typeface="华文中宋" panose="02010600040101010101" pitchFamily="2" charset="-122"/>
              </a:rPr>
              <a:t>3.只观察没想法。</a:t>
            </a:r>
            <a:r>
              <a:rPr lang="zh-CN" altLang="en-US" sz="1300" dirty="0">
                <a:solidFill>
                  <a:schemeClr val="tx1"/>
                </a:solidFill>
                <a:effectLst/>
                <a:latin typeface="华文中宋" panose="02010600040101010101" pitchFamily="2" charset="-122"/>
                <a:ea typeface="华文中宋" panose="02010600040101010101" pitchFamily="2" charset="-122"/>
              </a:rPr>
              <a:t>有时可能会把看到的全都记录下来，可一到分析原因，寻找改进措施时就卡住了，索性不写。</a:t>
            </a:r>
            <a:endParaRPr lang="zh-CN" altLang="en-US" sz="1300" dirty="0">
              <a:solidFill>
                <a:schemeClr val="tx1"/>
              </a:solidFill>
              <a:effectLst/>
              <a:latin typeface="华文中宋" panose="02010600040101010101" pitchFamily="2" charset="-122"/>
              <a:ea typeface="华文中宋" panose="02010600040101010101" pitchFamily="2" charset="-122"/>
            </a:endParaRPr>
          </a:p>
          <a:p>
            <a:pPr fontAlgn="auto">
              <a:lnSpc>
                <a:spcPct val="150000"/>
              </a:lnSpc>
              <a:spcBef>
                <a:spcPts val="700"/>
              </a:spcBef>
              <a:buNone/>
            </a:pPr>
            <a:r>
              <a:rPr lang="zh-CN" altLang="en-US" sz="1300" b="1" dirty="0">
                <a:solidFill>
                  <a:schemeClr val="accent1"/>
                </a:solidFill>
                <a:latin typeface="华文中宋" panose="02010600040101010101" pitchFamily="2" charset="-122"/>
                <a:ea typeface="华文中宋" panose="02010600040101010101" pitchFamily="2" charset="-122"/>
                <a:sym typeface="+mn-ea"/>
              </a:rPr>
              <a:t>4.无目的地观察。</a:t>
            </a:r>
            <a:r>
              <a:rPr lang="zh-CN" altLang="en-US" sz="1300" dirty="0">
                <a:solidFill>
                  <a:schemeClr val="tx1"/>
                </a:solidFill>
                <a:latin typeface="华文中宋" panose="02010600040101010101" pitchFamily="2" charset="-122"/>
                <a:ea typeface="华文中宋" panose="02010600040101010101" pitchFamily="2" charset="-122"/>
                <a:sym typeface="+mn-ea"/>
              </a:rPr>
              <a:t>观察不就是看看孩子吗，每天都在看，随便记一个就行。</a:t>
            </a:r>
            <a:endParaRPr lang="zh-CN" altLang="en-US" sz="1300" dirty="0">
              <a:solidFill>
                <a:schemeClr val="tx1"/>
              </a:solidFill>
              <a:latin typeface="华文中宋" panose="02010600040101010101" pitchFamily="2" charset="-122"/>
              <a:ea typeface="华文中宋" panose="02010600040101010101" pitchFamily="2" charset="-122"/>
            </a:endParaRPr>
          </a:p>
          <a:p>
            <a:pPr fontAlgn="auto">
              <a:lnSpc>
                <a:spcPct val="150000"/>
              </a:lnSpc>
              <a:spcBef>
                <a:spcPts val="700"/>
              </a:spcBef>
              <a:buNone/>
            </a:pPr>
            <a:r>
              <a:rPr lang="zh-CN" altLang="en-US" sz="1300" b="1" dirty="0">
                <a:solidFill>
                  <a:schemeClr val="accent1"/>
                </a:solidFill>
                <a:latin typeface="华文中宋" panose="02010600040101010101" pitchFamily="2" charset="-122"/>
                <a:ea typeface="华文中宋" panose="02010600040101010101" pitchFamily="2" charset="-122"/>
                <a:sym typeface="+mn-ea"/>
              </a:rPr>
              <a:t>5.给孩子定性。</a:t>
            </a:r>
            <a:r>
              <a:rPr lang="zh-CN" altLang="en-US" sz="1300" dirty="0">
                <a:solidFill>
                  <a:schemeClr val="tx1"/>
                </a:solidFill>
                <a:latin typeface="华文中宋" panose="02010600040101010101" pitchFamily="2" charset="-122"/>
                <a:ea typeface="华文中宋" panose="02010600040101010101" pitchFamily="2" charset="-122"/>
                <a:sym typeface="+mn-ea"/>
              </a:rPr>
              <a:t>常常认为自己最了解孩子，所以在观察记录中常常会用“某某是个什么样什么样的孩子”来评价孩子，喜欢把自己的想法强加在孩子身上。</a:t>
            </a:r>
            <a:endParaRPr lang="zh-CN" altLang="en-US" sz="600" dirty="0">
              <a:solidFill>
                <a:schemeClr val="tx1"/>
              </a:solidFill>
              <a:effectLst/>
              <a:latin typeface="华文中宋" panose="02010600040101010101" pitchFamily="2" charset="-122"/>
              <a:ea typeface="华文中宋" panose="02010600040101010101" pitchFamily="2" charset="-122"/>
              <a:sym typeface="+mn-ea"/>
            </a:endParaRPr>
          </a:p>
        </p:txBody>
      </p:sp>
      <p:pic>
        <p:nvPicPr>
          <p:cNvPr id="4" name="图片 3"/>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6328410" y="2969260"/>
            <a:ext cx="2727960" cy="16370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descr="图标&#10;&#10;描述已自动生成"/>
          <p:cNvPicPr>
            <a:picLocks noChangeAspect="1"/>
          </p:cNvPicPr>
          <p:nvPr/>
        </p:nvPicPr>
        <p:blipFill>
          <a:blip r:embed="rId1"/>
          <a:stretch>
            <a:fillRect/>
          </a:stretch>
        </p:blipFill>
        <p:spPr>
          <a:xfrm>
            <a:off x="697355" y="1005507"/>
            <a:ext cx="2236910" cy="1599690"/>
          </a:xfrm>
          <a:prstGeom prst="rect">
            <a:avLst/>
          </a:prstGeom>
        </p:spPr>
      </p:pic>
      <p:grpSp>
        <p:nvGrpSpPr>
          <p:cNvPr id="6" name="组 1"/>
          <p:cNvGrpSpPr/>
          <p:nvPr/>
        </p:nvGrpSpPr>
        <p:grpSpPr>
          <a:xfrm>
            <a:off x="1596206" y="1142999"/>
            <a:ext cx="976630" cy="1132677"/>
            <a:chOff x="4887938" y="5700029"/>
            <a:chExt cx="1018656" cy="1224393"/>
          </a:xfrm>
        </p:grpSpPr>
        <p:sp>
          <p:nvSpPr>
            <p:cNvPr id="7" name="文本框 14"/>
            <p:cNvSpPr txBox="1">
              <a:spLocks noChangeArrowheads="1"/>
            </p:cNvSpPr>
            <p:nvPr/>
          </p:nvSpPr>
          <p:spPr bwMode="auto">
            <a:xfrm>
              <a:off x="4887938" y="5984648"/>
              <a:ext cx="1018656" cy="9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itchFamily="2" charset="-122"/>
                </a:defRPr>
              </a:lvl1pPr>
              <a:lvl2pPr marL="742950" indent="-285750">
                <a:defRPr sz="1300">
                  <a:solidFill>
                    <a:schemeClr val="tx1"/>
                  </a:solidFill>
                  <a:latin typeface="Calibri" panose="020F0502020204030204" pitchFamily="34" charset="0"/>
                  <a:ea typeface="宋体" pitchFamily="2" charset="-122"/>
                </a:defRPr>
              </a:lvl2pPr>
              <a:lvl3pPr marL="1143000" indent="-228600">
                <a:defRPr sz="1300">
                  <a:solidFill>
                    <a:schemeClr val="tx1"/>
                  </a:solidFill>
                  <a:latin typeface="Calibri" panose="020F0502020204030204" pitchFamily="34" charset="0"/>
                  <a:ea typeface="宋体" pitchFamily="2" charset="-122"/>
                </a:defRPr>
              </a:lvl3pPr>
              <a:lvl4pPr marL="1600200" indent="-228600">
                <a:defRPr sz="1300">
                  <a:solidFill>
                    <a:schemeClr val="tx1"/>
                  </a:solidFill>
                  <a:latin typeface="Calibri" panose="020F0502020204030204" pitchFamily="34" charset="0"/>
                  <a:ea typeface="宋体" pitchFamily="2" charset="-122"/>
                </a:defRPr>
              </a:lvl4pPr>
              <a:lvl5pPr marL="2057400" indent="-228600">
                <a:defRPr sz="1300">
                  <a:solidFill>
                    <a:schemeClr val="tx1"/>
                  </a:solidFill>
                  <a:latin typeface="Calibri" panose="020F0502020204030204"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03</a:t>
              </a:r>
              <a:endParaRPr kumimoji="0" lang="en-US" altLang="zh-CN" sz="5000" b="1" i="1"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5275887" y="5700029"/>
              <a:ext cx="621802" cy="338554"/>
            </a:xfrm>
            <a:prstGeom prst="rect">
              <a:avLst/>
            </a:prstGeom>
            <a:noFill/>
          </p:spPr>
          <p:txBody>
            <a:bodyPr wrap="square" rtlCol="0">
              <a:spAutoFit/>
            </a:bodyPr>
            <a:lstStyle/>
            <a:p>
              <a:pPr algn="l"/>
              <a:r>
                <a:rPr lang="en-US" altLang="zh-CN" sz="1600" dirty="0">
                  <a:solidFill>
                    <a:schemeClr val="bg1"/>
                  </a:solidFill>
                  <a:latin typeface="微软雅黑" panose="020B0503020204020204" pitchFamily="34" charset="-122"/>
                  <a:ea typeface="微软雅黑" panose="020B0503020204020204" pitchFamily="34" charset="-122"/>
                </a:rPr>
                <a:t>Part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减 8"/>
            <p:cNvSpPr/>
            <p:nvPr/>
          </p:nvSpPr>
          <p:spPr>
            <a:xfrm flipV="1">
              <a:off x="5374603" y="6831886"/>
              <a:ext cx="424368" cy="92536"/>
            </a:xfrm>
            <a:prstGeom prst="mathMinu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5400"/>
            </a:p>
          </p:txBody>
        </p:sp>
      </p:grpSp>
      <p:sp>
        <p:nvSpPr>
          <p:cNvPr id="10" name="文本框 9"/>
          <p:cNvSpPr txBox="1"/>
          <p:nvPr/>
        </p:nvSpPr>
        <p:spPr>
          <a:xfrm>
            <a:off x="2636520" y="2489835"/>
            <a:ext cx="4895850" cy="706755"/>
          </a:xfrm>
          <a:prstGeom prst="rect">
            <a:avLst/>
          </a:prstGeom>
          <a:noFill/>
        </p:spPr>
        <p:txBody>
          <a:bodyPr wrap="square" rtlCol="0">
            <a:spAutoFit/>
          </a:bodyPr>
          <a:lstStyle/>
          <a:p>
            <a:pPr algn="dist"/>
            <a:r>
              <a:rPr kumimoji="1" lang="zh-CN" altLang="en-US" sz="4000" b="1" dirty="0">
                <a:solidFill>
                  <a:schemeClr val="accent4">
                    <a:lumMod val="20000"/>
                    <a:lumOff val="80000"/>
                  </a:schemeClr>
                </a:solidFill>
                <a:latin typeface="微软雅黑" panose="020B0503020204020204" pitchFamily="34" charset="-122"/>
                <a:ea typeface="微软雅黑" panose="020B0503020204020204" pitchFamily="34" charset="-122"/>
              </a:rPr>
              <a:t>怎样写</a:t>
            </a:r>
            <a:r>
              <a:rPr kumimoji="1" lang="zh-CN" altLang="en-US" sz="4000" b="1" dirty="0">
                <a:solidFill>
                  <a:schemeClr val="accent4">
                    <a:lumMod val="20000"/>
                    <a:lumOff val="80000"/>
                  </a:schemeClr>
                </a:solidFill>
                <a:latin typeface="微软雅黑" panose="020B0503020204020204" pitchFamily="34" charset="-122"/>
                <a:ea typeface="微软雅黑" panose="020B0503020204020204" pitchFamily="34" charset="-122"/>
              </a:rPr>
              <a:t>观察记录</a:t>
            </a:r>
            <a:endParaRPr kumimoji="1" lang="zh-CN" altLang="en-US" sz="4000" b="1" dirty="0">
              <a:solidFill>
                <a:schemeClr val="accent4">
                  <a:lumMod val="20000"/>
                  <a:lumOff val="8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0" name="Text Box 6"/>
          <p:cNvSpPr txBox="1"/>
          <p:nvPr>
            <p:custDataLst>
              <p:tags r:id="rId1"/>
            </p:custDataLst>
          </p:nvPr>
        </p:nvSpPr>
        <p:spPr>
          <a:xfrm>
            <a:off x="234315" y="-159"/>
            <a:ext cx="2854325" cy="5530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000" b="1" dirty="0">
                <a:solidFill>
                  <a:srgbClr val="00B0F0"/>
                </a:solidFill>
                <a:ea typeface="微软雅黑" panose="020B0503020204020204" pitchFamily="34" charset="-122"/>
              </a:rPr>
              <a:t>怎样写观察记录</a:t>
            </a:r>
            <a:endParaRPr lang="zh-CN" altLang="en-US" sz="3000" b="1" dirty="0">
              <a:solidFill>
                <a:srgbClr val="00B0F0"/>
              </a:solidFill>
              <a:ea typeface="微软雅黑" panose="020B0503020204020204" pitchFamily="34" charset="-122"/>
            </a:endParaRPr>
          </a:p>
        </p:txBody>
      </p:sp>
      <p:sp>
        <p:nvSpPr>
          <p:cNvPr id="16386" name="Rectangle 2"/>
          <p:cNvSpPr>
            <a:spLocks noGrp="1"/>
          </p:cNvSpPr>
          <p:nvPr>
            <p:ph idx="1"/>
            <p:custDataLst>
              <p:tags r:id="rId2"/>
            </p:custDataLst>
          </p:nvPr>
        </p:nvSpPr>
        <p:spPr>
          <a:xfrm>
            <a:off x="299720" y="2503170"/>
            <a:ext cx="1894840" cy="401320"/>
          </a:xfrm>
          <a:ln>
            <a:solidFill>
              <a:schemeClr val="tx1">
                <a:lumMod val="50000"/>
                <a:lumOff val="50000"/>
              </a:schemeClr>
            </a:solidFill>
            <a:prstDash val="dashDot"/>
          </a:ln>
        </p:spPr>
        <p:txBody>
          <a:bodyPr vert="horz" wrap="square" lIns="68580" tIns="34290" rIns="68580" bIns="34290" anchor="t">
            <a:noAutofit/>
          </a:bodyPr>
          <a:p>
            <a:pPr>
              <a:buNone/>
            </a:pPr>
            <a:r>
              <a:rPr lang="zh-CN" altLang="zh-CN" dirty="0">
                <a:ln>
                  <a:solidFill>
                    <a:srgbClr val="0070C0"/>
                  </a:solidFill>
                </a:ln>
                <a:solidFill>
                  <a:schemeClr val="tx1"/>
                </a:solidFill>
                <a:ea typeface="微软雅黑" panose="020B0503020204020204" pitchFamily="34" charset="-122"/>
              </a:rPr>
              <a:t>怎样写观察记录</a:t>
            </a:r>
            <a:endParaRPr lang="zh-CN" altLang="zh-CN" dirty="0">
              <a:ln>
                <a:solidFill>
                  <a:srgbClr val="0070C0"/>
                </a:solidFill>
              </a:ln>
              <a:solidFill>
                <a:schemeClr val="tx1"/>
              </a:solidFill>
              <a:ea typeface="微软雅黑" panose="020B0503020204020204" pitchFamily="34" charset="-122"/>
            </a:endParaRPr>
          </a:p>
        </p:txBody>
      </p:sp>
      <p:sp>
        <p:nvSpPr>
          <p:cNvPr id="16387" name="AutoShape 3"/>
          <p:cNvSpPr/>
          <p:nvPr>
            <p:custDataLst>
              <p:tags r:id="rId3"/>
            </p:custDataLst>
          </p:nvPr>
        </p:nvSpPr>
        <p:spPr>
          <a:xfrm>
            <a:off x="2273935" y="1156891"/>
            <a:ext cx="57150" cy="3257550"/>
          </a:xfrm>
          <a:prstGeom prst="leftBracket">
            <a:avLst>
              <a:gd name="adj" fmla="val 475000"/>
            </a:avLst>
          </a:prstGeom>
          <a:solidFill>
            <a:srgbClr val="00B0F0"/>
          </a:solidFill>
          <a:ln w="9525" cap="flat" cmpd="sng">
            <a:solidFill>
              <a:schemeClr val="tx1"/>
            </a:solidFill>
            <a:prstDash val="solid"/>
            <a:headEnd type="none" w="med" len="med"/>
            <a:tailEnd type="none" w="med" len="med"/>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350" dirty="0">
              <a:ea typeface="黑体" panose="02010609060101010101" charset="-122"/>
            </a:endParaRPr>
          </a:p>
        </p:txBody>
      </p:sp>
      <p:sp>
        <p:nvSpPr>
          <p:cNvPr id="16388" name="Text Box 4"/>
          <p:cNvSpPr txBox="1"/>
          <p:nvPr>
            <p:custDataLst>
              <p:tags r:id="rId4"/>
            </p:custDataLst>
          </p:nvPr>
        </p:nvSpPr>
        <p:spPr>
          <a:xfrm>
            <a:off x="2581275" y="1273175"/>
            <a:ext cx="944880" cy="286131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50000"/>
              </a:lnSpc>
              <a:spcBef>
                <a:spcPct val="0"/>
              </a:spcBef>
              <a:buNone/>
            </a:pPr>
            <a:r>
              <a:rPr lang="zh-CN" altLang="en-US" sz="1500" dirty="0">
                <a:latin typeface="微软雅黑" charset="0"/>
                <a:ea typeface="微软雅黑" charset="0"/>
              </a:rPr>
              <a:t>观察目的</a:t>
            </a:r>
            <a:endParaRPr lang="zh-CN" altLang="en-US" sz="1500" dirty="0">
              <a:latin typeface="微软雅黑" charset="0"/>
              <a:ea typeface="微软雅黑" charset="0"/>
            </a:endParaRPr>
          </a:p>
          <a:p>
            <a:pPr marL="0" lvl="0" indent="0" eaLnBrk="1" hangingPunct="1">
              <a:lnSpc>
                <a:spcPct val="150000"/>
              </a:lnSpc>
              <a:spcBef>
                <a:spcPct val="0"/>
              </a:spcBef>
              <a:buNone/>
            </a:pPr>
            <a:r>
              <a:rPr lang="zh-CN" altLang="en-US" sz="1500" dirty="0">
                <a:latin typeface="微软雅黑" charset="0"/>
                <a:ea typeface="微软雅黑" charset="0"/>
              </a:rPr>
              <a:t>观察时间</a:t>
            </a:r>
            <a:endParaRPr lang="zh-CN" altLang="en-US" sz="1500" dirty="0">
              <a:latin typeface="微软雅黑" charset="0"/>
              <a:ea typeface="微软雅黑" charset="0"/>
            </a:endParaRPr>
          </a:p>
          <a:p>
            <a:pPr marL="0" lvl="0" indent="0" eaLnBrk="1" hangingPunct="1">
              <a:lnSpc>
                <a:spcPct val="150000"/>
              </a:lnSpc>
              <a:spcBef>
                <a:spcPct val="0"/>
              </a:spcBef>
              <a:buNone/>
            </a:pPr>
            <a:r>
              <a:rPr lang="zh-CN" altLang="en-US" sz="1500" dirty="0">
                <a:latin typeface="微软雅黑" charset="0"/>
                <a:ea typeface="微软雅黑" charset="0"/>
              </a:rPr>
              <a:t>观察地点</a:t>
            </a:r>
            <a:endParaRPr lang="zh-CN" altLang="en-US" sz="1500" dirty="0">
              <a:latin typeface="微软雅黑" charset="0"/>
              <a:ea typeface="微软雅黑" charset="0"/>
            </a:endParaRPr>
          </a:p>
          <a:p>
            <a:pPr marL="0" lvl="0" indent="0" eaLnBrk="1" hangingPunct="1">
              <a:lnSpc>
                <a:spcPct val="150000"/>
              </a:lnSpc>
              <a:spcBef>
                <a:spcPct val="0"/>
              </a:spcBef>
              <a:buNone/>
            </a:pPr>
            <a:r>
              <a:rPr lang="zh-CN" altLang="en-US" sz="1500" dirty="0">
                <a:latin typeface="微软雅黑" charset="0"/>
                <a:ea typeface="微软雅黑" charset="0"/>
              </a:rPr>
              <a:t>观察对象</a:t>
            </a:r>
            <a:endParaRPr lang="zh-CN" altLang="en-US" sz="1500" dirty="0">
              <a:latin typeface="微软雅黑" charset="0"/>
              <a:ea typeface="微软雅黑" charset="0"/>
            </a:endParaRPr>
          </a:p>
          <a:p>
            <a:pPr marL="0" lvl="0" indent="0" eaLnBrk="1" hangingPunct="1">
              <a:lnSpc>
                <a:spcPct val="150000"/>
              </a:lnSpc>
              <a:spcBef>
                <a:spcPct val="0"/>
              </a:spcBef>
              <a:buNone/>
            </a:pPr>
            <a:r>
              <a:rPr lang="zh-CN" altLang="en-US" sz="1500" dirty="0">
                <a:latin typeface="微软雅黑" charset="0"/>
                <a:ea typeface="微软雅黑" charset="0"/>
              </a:rPr>
              <a:t>观察实录</a:t>
            </a:r>
            <a:endParaRPr lang="zh-CN" altLang="en-US" sz="1500" dirty="0">
              <a:latin typeface="微软雅黑" charset="0"/>
              <a:ea typeface="微软雅黑" charset="0"/>
            </a:endParaRPr>
          </a:p>
          <a:p>
            <a:pPr marL="0" lvl="0" indent="0" eaLnBrk="1" hangingPunct="1">
              <a:lnSpc>
                <a:spcPct val="150000"/>
              </a:lnSpc>
              <a:spcBef>
                <a:spcPct val="0"/>
              </a:spcBef>
              <a:buNone/>
            </a:pPr>
            <a:r>
              <a:rPr lang="zh-CN" altLang="en-US" sz="1500" dirty="0">
                <a:latin typeface="微软雅黑" charset="0"/>
                <a:ea typeface="微软雅黑" charset="0"/>
              </a:rPr>
              <a:t>观察分析</a:t>
            </a:r>
            <a:endParaRPr lang="zh-CN" altLang="en-US" sz="1500" dirty="0">
              <a:latin typeface="微软雅黑" charset="0"/>
              <a:ea typeface="微软雅黑" charset="0"/>
            </a:endParaRPr>
          </a:p>
          <a:p>
            <a:pPr marL="0" lvl="0" indent="0" eaLnBrk="1" hangingPunct="1">
              <a:lnSpc>
                <a:spcPct val="150000"/>
              </a:lnSpc>
              <a:spcBef>
                <a:spcPct val="0"/>
              </a:spcBef>
              <a:buNone/>
            </a:pPr>
            <a:r>
              <a:rPr lang="zh-CN" altLang="en-US" sz="1500" dirty="0">
                <a:latin typeface="微软雅黑" charset="0"/>
                <a:ea typeface="微软雅黑" charset="0"/>
              </a:rPr>
              <a:t>改进措施</a:t>
            </a:r>
            <a:endParaRPr lang="zh-CN" altLang="en-US" sz="1500" dirty="0">
              <a:latin typeface="微软雅黑" charset="0"/>
              <a:ea typeface="微软雅黑" charset="0"/>
            </a:endParaRPr>
          </a:p>
          <a:p>
            <a:pPr marL="0" lvl="0" indent="0" eaLnBrk="1" hangingPunct="1">
              <a:lnSpc>
                <a:spcPct val="150000"/>
              </a:lnSpc>
              <a:spcBef>
                <a:spcPct val="0"/>
              </a:spcBef>
              <a:buNone/>
            </a:pPr>
            <a:r>
              <a:rPr lang="zh-CN" altLang="en-US" sz="1500" dirty="0">
                <a:latin typeface="微软雅黑" charset="0"/>
                <a:ea typeface="微软雅黑" charset="0"/>
              </a:rPr>
              <a:t>效果评估</a:t>
            </a:r>
            <a:endParaRPr lang="zh-CN" altLang="en-US" sz="1500" dirty="0">
              <a:latin typeface="微软雅黑" charset="0"/>
              <a:ea typeface="微软雅黑" charset="0"/>
            </a:endParaRPr>
          </a:p>
        </p:txBody>
      </p:sp>
      <p:pic>
        <p:nvPicPr>
          <p:cNvPr id="2" name="图片 1"/>
          <p:cNvPicPr>
            <a:picLocks noChangeAspect="1"/>
          </p:cNvPicPr>
          <p:nvPr/>
        </p:nvPicPr>
        <p:blipFill>
          <a:blip r:embed="rId5"/>
          <a:stretch>
            <a:fillRect/>
          </a:stretch>
        </p:blipFill>
        <p:spPr>
          <a:xfrm>
            <a:off x="3622675" y="1652270"/>
            <a:ext cx="5258435" cy="210312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415_1*i*1"/>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e7ff1980d3894a1bb6fd46b57ff4aee9"/>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7de04d383dce34166708"/>
  <p:tag name="KSO_WM_CHIP_XID" val="5fd07de04d383dce34166709"/>
  <p:tag name="KSO_WM_UNIT_FILL_FORE_SCHEMECOLOR_INDEX_BRIGHTNESS" val="0"/>
  <p:tag name="KSO_WM_UNIT_FILL_FORE_SCHEMECOLOR_INDEX" val="5"/>
  <p:tag name="KSO_WM_UNIT_FILL_TYPE" val="1"/>
  <p:tag name="KSO_WM_UNIT_VALUE" val="224"/>
  <p:tag name="KSO_WM_TEMPLATE_ASSEMBLE_XID" val="606570804054ed1e2fb8168e"/>
  <p:tag name="KSO_WM_TEMPLATE_ASSEMBLE_GROUPID" val="606570804054ed1e2fb8168e"/>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415_1*i*2"/>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152d74ec4eb043c9b7eeb03a6010262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15"/>
  <p:tag name="KSO_WM_UNIT_FILL_FORE_SCHEMECOLOR_INDEX" val="14"/>
  <p:tag name="KSO_WM_UNIT_FILL_TYPE" val="1"/>
  <p:tag name="KSO_WM_UNIT_VALUE" val="375"/>
  <p:tag name="KSO_WM_TEMPLATE_ASSEMBLE_XID" val="606570804054ed1e2fb8168e"/>
  <p:tag name="KSO_WM_TEMPLATE_ASSEMBLE_GROUPID" val="606570804054ed1e2fb8168e"/>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415_1*i*3"/>
  <p:tag name="KSO_WM_TEMPLATE_CATEGORY" val="diagram"/>
  <p:tag name="KSO_WM_TEMPLATE_INDEX" val="20217415"/>
  <p:tag name="KSO_WM_UNIT_LAYERLEVEL" val="1"/>
  <p:tag name="KSO_WM_TAG_VERSION" val="1.0"/>
  <p:tag name="KSO_WM_BEAUTIFY_FLAG" val="#wm#"/>
  <p:tag name="KSO_WM_UNIT_BLOCK" val="0"/>
  <p:tag name="KSO_WM_UNIT_SM_LIMIT_TYPE" val="2"/>
  <p:tag name="KSO_WM_UNIT_DEC_AREA_ID" val="9de46e294f0b4ff889a48b926d08a45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d07de04d383dce34166708"/>
  <p:tag name="KSO_WM_CHIP_XID" val="5fd07de04d383dce34166709"/>
  <p:tag name="KSO_WM_UNIT_FILL_FORE_SCHEMECOLOR_INDEX_BRIGHTNESS" val="0"/>
  <p:tag name="KSO_WM_UNIT_FILL_FORE_SCHEMECOLOR_INDEX" val="14"/>
  <p:tag name="KSO_WM_UNIT_FILL_TYPE" val="1"/>
  <p:tag name="KSO_WM_UNIT_VALUE" val="1025"/>
  <p:tag name="KSO_WM_TEMPLATE_ASSEMBLE_XID" val="606570804054ed1e2fb8168e"/>
  <p:tag name="KSO_WM_TEMPLATE_ASSEMBLE_GROUPID" val="606570804054ed1e2fb8168e"/>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diagram20200184_2*i*4"/>
  <p:tag name="KSO_WM_TEMPLATE_CATEGORY" val="diagram"/>
  <p:tag name="KSO_WM_TEMPLATE_INDEX" val="20200184"/>
  <p:tag name="KSO_WM_UNIT_LAYERLEVEL" val="1"/>
  <p:tag name="KSO_WM_TAG_VERSION" val="1.0"/>
  <p:tag name="KSO_WM_BEAUTIFY_FLAG" val="#wm#"/>
  <p:tag name="KSO_WM_UNIT_FILL_FORE_SCHEMECOLOR_INDEX" val="14"/>
  <p:tag name="KSO_WM_UNIT_FILL_TYPE" val="1"/>
</p:tagLst>
</file>

<file path=ppt/tags/tag39.xml><?xml version="1.0" encoding="utf-8"?>
<p:tagLst xmlns:p="http://schemas.openxmlformats.org/presentationml/2006/main">
  <p:tag name="KSO_WM_UNIT_VALUE" val="52*79"/>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200184_2*m_h_x*1_3_1"/>
  <p:tag name="KSO_WM_TEMPLATE_CATEGORY" val="diagram"/>
  <p:tag name="KSO_WM_TEMPLATE_INDEX" val="20200184"/>
  <p:tag name="KSO_WM_UNIT_LAYERLEVEL" val="1_1_1"/>
  <p:tag name="KSO_WM_TAG_VERSION" val="1.0"/>
  <p:tag name="KSO_WM_BEAUTIFY_FLAG" val=""/>
  <p:tag name="KSO_WM_UNIT_FILL_FORE_SCHEMECOLOR_INDEX" val="14"/>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VALUE" val="98*105"/>
  <p:tag name="KSO_WM_UNIT_HIGHLIGHT" val="0"/>
  <p:tag name="KSO_WM_UNIT_COMPATIBLE" val="0"/>
  <p:tag name="KSO_WM_UNIT_DIAGRAM_ISNUMVISUAL" val="0"/>
  <p:tag name="KSO_WM_UNIT_DIAGRAM_ISREFERUNIT" val="0"/>
  <p:tag name="KSO_WM_DIAGRAM_GROUP_CODE" val="m1-1"/>
  <p:tag name="KSO_WM_UNIT_TYPE" val="m_h_x"/>
  <p:tag name="KSO_WM_UNIT_INDEX" val="1_3_2"/>
  <p:tag name="KSO_WM_UNIT_ID" val="diagram20200184_2*m_h_x*1_3_2"/>
  <p:tag name="KSO_WM_TEMPLATE_CATEGORY" val="diagram"/>
  <p:tag name="KSO_WM_TEMPLATE_INDEX" val="20200184"/>
  <p:tag name="KSO_WM_UNIT_LAYERLEVEL" val="1_1_1"/>
  <p:tag name="KSO_WM_TAG_VERSION" val="1.0"/>
  <p:tag name="KSO_WM_BEAUTIFY_FLAG" val=""/>
  <p:tag name="KSO_WM_UNIT_FILL_FORE_SCHEMECOLOR_INDEX" val="14"/>
  <p:tag name="KSO_WM_UNIT_FILL_TYPE" val="1"/>
  <p:tag name="KSO_WM_UNIT_TEXT_FILL_FORE_SCHEMECOLOR_INDEX" val="13"/>
  <p:tag name="KSO_WM_UNIT_TEXT_FILL_TYPE"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PP_MARK_KEY" val="c068d70e-8cdc-4349-924f-960c78e2d9c4"/>
  <p:tag name="COMMONDATA" val="eyJoZGlkIjoiNGQ4YWQzZjE5ZTBkYzIwZGQ3Y2UyOTA3ZGMwM2I3NmMifQ=="/>
  <p:tag name="commondata" val="eyJoZGlkIjoiM2FiZDIzMjBhYjY3YjcwYmIxYWI1NjM4YzVmYjEyMDM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3584</Words>
  <Application>WPS 演示</Application>
  <PresentationFormat>全屏显示(16:9)</PresentationFormat>
  <Paragraphs>190</Paragraphs>
  <Slides>27</Slides>
  <Notes>0</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27</vt:i4>
      </vt:variant>
    </vt:vector>
  </HeadingPairs>
  <TitlesOfParts>
    <vt:vector size="58" baseType="lpstr">
      <vt:lpstr>Arial</vt:lpstr>
      <vt:lpstr>宋体</vt:lpstr>
      <vt:lpstr>Wingdings</vt:lpstr>
      <vt:lpstr>微软雅黑</vt:lpstr>
      <vt:lpstr>汉仪旗黑</vt:lpstr>
      <vt:lpstr>汉仪书宋二KW</vt:lpstr>
      <vt:lpstr>黑体</vt:lpstr>
      <vt:lpstr>Calibri</vt:lpstr>
      <vt:lpstr>Helvetica Neue</vt:lpstr>
      <vt:lpstr>方正隶书简体</vt:lpstr>
      <vt:lpstr>隶书</vt:lpstr>
      <vt:lpstr>华文中宋</vt:lpstr>
      <vt:lpstr>宋体</vt:lpstr>
      <vt:lpstr>Arial Unicode MS</vt:lpstr>
      <vt:lpstr>Calibri Light</vt:lpstr>
      <vt:lpstr>等线 Light</vt:lpstr>
      <vt:lpstr>汉仪中等线KW</vt:lpstr>
      <vt:lpstr>等线</vt:lpstr>
      <vt:lpstr>汉仪中黑KW</vt:lpstr>
      <vt:lpstr>报隶-简</vt:lpstr>
      <vt:lpstr>Wingdings</vt:lpstr>
      <vt:lpstr>Arial Bold</vt:lpstr>
      <vt:lpstr>华文中宋</vt:lpstr>
      <vt:lpstr>微软雅黑</vt:lpstr>
      <vt:lpstr>方正隶书简体</vt:lpstr>
      <vt:lpstr>隶书</vt:lpstr>
      <vt:lpstr>黑体</vt:lpstr>
      <vt:lpstr>標楷體</vt:lpstr>
      <vt:lpstr>喵喵奶糖</vt:lpstr>
      <vt:lpstr>华文隶书</vt:lpstr>
      <vt:lpstr>Office 主题​​</vt:lpstr>
      <vt:lpstr>PowerPoint 演示文稿</vt:lpstr>
      <vt:lpstr>PowerPoint 演示文稿</vt:lpstr>
      <vt:lpstr>PowerPoint 演示文稿</vt:lpstr>
      <vt:lpstr>PowerPoint 演示文稿</vt:lpstr>
      <vt:lpstr>PowerPoint 演示文稿</vt:lpstr>
      <vt:lpstr>PowerPoint 演示文稿</vt:lpstr>
      <vt:lpstr>教师的困惑</vt:lpstr>
      <vt:lpstr>PowerPoint 演示文稿</vt:lpstr>
      <vt:lpstr>PowerPoint 演示文稿</vt:lpstr>
      <vt:lpstr>   观察步骤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阳光</cp:lastModifiedBy>
  <cp:revision>154</cp:revision>
  <dcterms:created xsi:type="dcterms:W3CDTF">2024-03-05T02:15:07Z</dcterms:created>
  <dcterms:modified xsi:type="dcterms:W3CDTF">2024-03-05T02:15:07Z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8A2DB1BBC05BEB3663608265CA2FB22D_43</vt:lpwstr>
  </property>
  <property fmtid="{D5CDD505-2E9C-101B-9397-08002B2CF9AE}" pid="3" name="KSOProductBuildVer">
    <vt:lpwstr>2052-6.5.2.8766</vt:lpwstr>
  </property>
</Properties>
</file>