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8"/>
  </p:notesMasterIdLst>
  <p:sldIdLst>
    <p:sldId id="1434" r:id="rId7"/>
    <p:sldId id="1147" r:id="rId9"/>
    <p:sldId id="1213" r:id="rId10"/>
    <p:sldId id="1214" r:id="rId11"/>
    <p:sldId id="1218" r:id="rId12"/>
    <p:sldId id="1219" r:id="rId13"/>
    <p:sldId id="1217" r:id="rId14"/>
    <p:sldId id="1220" r:id="rId15"/>
    <p:sldId id="1406" r:id="rId16"/>
    <p:sldId id="1387" r:id="rId17"/>
    <p:sldId id="1034" r:id="rId18"/>
    <p:sldId id="1279" r:id="rId19"/>
    <p:sldId id="1035" r:id="rId20"/>
    <p:sldId id="1001" r:id="rId21"/>
    <p:sldId id="1085" r:id="rId22"/>
    <p:sldId id="1000" r:id="rId23"/>
    <p:sldId id="999" r:id="rId24"/>
    <p:sldId id="1033" r:id="rId25"/>
    <p:sldId id="1388" r:id="rId26"/>
    <p:sldId id="997" r:id="rId27"/>
    <p:sldId id="996" r:id="rId28"/>
    <p:sldId id="1414" r:id="rId29"/>
    <p:sldId id="1092" r:id="rId30"/>
    <p:sldId id="1354" r:id="rId31"/>
    <p:sldId id="1393" r:id="rId32"/>
    <p:sldId id="1351" r:id="rId33"/>
    <p:sldId id="1391" r:id="rId34"/>
    <p:sldId id="1369" r:id="rId35"/>
    <p:sldId id="1390" r:id="rId36"/>
    <p:sldId id="1396" r:id="rId37"/>
    <p:sldId id="1407" r:id="rId38"/>
    <p:sldId id="1410" r:id="rId39"/>
    <p:sldId id="1413" r:id="rId40"/>
    <p:sldId id="1029" r:id="rId41"/>
    <p:sldId id="1030" r:id="rId42"/>
    <p:sldId id="1470" r:id="rId43"/>
  </p:sldIdLst>
  <p:sldSz cx="9144000" cy="51435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30000"/>
      </a:lnSpc>
      <a:spcBef>
        <a:spcPct val="20000"/>
      </a:spcBef>
      <a:spcAft>
        <a:spcPct val="0"/>
      </a:spcAft>
      <a:buFont typeface="Wingdings" panose="05000000000000000000" pitchFamily="2" charset="2"/>
      <a:buNone/>
      <a:defRPr sz="1600" kern="1200" baseline="0">
        <a:solidFill>
          <a:schemeClr val="tx1"/>
        </a:solidFill>
        <a:latin typeface="Arial" panose="020B0604020202090204" charset="-116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2" userDrawn="1">
          <p15:clr>
            <a:srgbClr val="A4A3A4"/>
          </p15:clr>
        </p15:guide>
        <p15:guide id="2" pos="28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M" initials="Y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AEDC7C"/>
    <a:srgbClr val="FBC6F8"/>
    <a:srgbClr val="EDACE3"/>
    <a:srgbClr val="D471DD"/>
    <a:srgbClr val="D175DA"/>
    <a:srgbClr val="F0BBA8"/>
    <a:srgbClr val="F90D45"/>
    <a:srgbClr val="F9A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1662"/>
        <p:guide pos="2852"/>
      </p:guideLst>
    </p:cSldViewPr>
  </p:slide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/>
          <a:p>
            <a:pPr lvl="0" fontAlgn="base">
              <a:spcBef>
                <a:spcPct val="0"/>
              </a:spcBef>
              <a:buNone/>
            </a:pPr>
            <a:endParaRPr sz="1200" strike="noStrike" noProof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/>
          <a:p>
            <a:pPr lvl="0" algn="r" fontAlgn="base">
              <a:spcBef>
                <a:spcPct val="0"/>
              </a:spcBef>
              <a:buNone/>
            </a:pPr>
            <a:endParaRPr lang="en-US" altLang="x-none" sz="1200" strike="noStrike" noProof="1" dirty="0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5124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685800"/>
            <a:ext cx="667385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25" name="Rectangle 5"/>
          <p:cNvSpPr>
            <a:spLocks noGrp="1" noRot="1" noChangeAspect="1" noTextEdit="1"/>
          </p:cNvSpPr>
          <p:nvPr/>
        </p:nvSpPr>
        <p:spPr>
          <a:xfrm>
            <a:off x="684213" y="4343400"/>
            <a:ext cx="5487987" cy="4114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3625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b"/>
          <a:p>
            <a:pPr lvl="0" fontAlgn="base">
              <a:spcBef>
                <a:spcPct val="0"/>
              </a:spcBef>
              <a:buNone/>
            </a:pPr>
            <a:r>
              <a:rPr lang="en-US" altLang="x-none" sz="1200" strike="noStrike" noProof="1" dirty="0">
                <a:latin typeface="Arial" panose="020B0604020202090204" charset="-116"/>
                <a:ea typeface="宋体" pitchFamily="2" charset="-122"/>
                <a:cs typeface="+mn-ea"/>
              </a:rPr>
              <a:t>1</a:t>
            </a:r>
            <a:endParaRPr lang="zh-CN" altLang="en-US" strike="noStrike" noProof="1" dirty="0"/>
          </a:p>
        </p:txBody>
      </p:sp>
      <p:sp>
        <p:nvSpPr>
          <p:cNvPr id="5127" name="Rectangle 7"/>
          <p:cNvSpPr>
            <a:spLocks noGrp="1"/>
          </p:cNvSpPr>
          <p:nvPr>
            <p:ph type="sldNum" sz="quarter" idx="5"/>
          </p:nvPr>
        </p:nvSpPr>
        <p:spPr>
          <a:xfrm>
            <a:off x="3883025" y="8683625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b"/>
          <a:p>
            <a:pPr lvl="0" algn="r" fontAlgn="base">
              <a:spcBef>
                <a:spcPct val="0"/>
              </a:spcBef>
              <a:buNone/>
            </a:pPr>
            <a:fld id="{9A0DB2DC-4C9A-4742-B13C-FB6460FD3503}" type="slidenum">
              <a:rPr lang="en-US" altLang="x-none" strike="noStrike" noProof="1" dirty="0">
                <a:latin typeface="Arial" panose="020B0604020202090204" charset="-116"/>
                <a:ea typeface="宋体" pitchFamily="2" charset="-122"/>
                <a:cs typeface="+mn-ea"/>
              </a:rPr>
            </a:fld>
            <a:endParaRPr lang="en-US" altLang="x-none" sz="1200" strike="noStrike" noProof="1" dirty="0">
              <a:latin typeface="Arial" panose="020B0604020202090204" charset="-116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>
      <a:defRPr sz="1200" kern="1200">
        <a:latin typeface="+mn-lt"/>
        <a:ea typeface="+mn-ea"/>
        <a:cs typeface="+mn-cs"/>
      </a:defRPr>
    </a:lvl1pPr>
    <a:lvl2pPr marL="0" lvl="1" indent="0">
      <a:defRPr sz="1200" kern="1200">
        <a:latin typeface="+mn-lt"/>
        <a:ea typeface="+mn-ea"/>
        <a:cs typeface="+mn-cs"/>
      </a:defRPr>
    </a:lvl2pPr>
    <a:lvl3pPr marL="0" lvl="2" indent="0">
      <a:defRPr sz="1200" kern="1200">
        <a:latin typeface="+mn-lt"/>
        <a:ea typeface="+mn-ea"/>
        <a:cs typeface="+mn-cs"/>
      </a:defRPr>
    </a:lvl3pPr>
    <a:lvl4pPr marL="0" lvl="3" indent="0">
      <a:defRPr sz="1200" kern="1200">
        <a:latin typeface="+mn-lt"/>
        <a:ea typeface="+mn-ea"/>
        <a:cs typeface="+mn-cs"/>
      </a:defRPr>
    </a:lvl4pPr>
    <a:lvl5pPr marL="0" lvl="4" indent="0">
      <a:defRPr sz="1200" kern="1200">
        <a:latin typeface="+mn-lt"/>
        <a:ea typeface="+mn-ea"/>
        <a:cs typeface="+mn-cs"/>
      </a:defRPr>
    </a:lvl5pPr>
    <a:lvl6pPr marL="2286000" lvl="5" indent="0">
      <a:defRPr sz="1200" kern="1200">
        <a:latin typeface="+mn-lt"/>
        <a:ea typeface="+mn-ea"/>
        <a:cs typeface="+mn-cs"/>
      </a:defRPr>
    </a:lvl6pPr>
    <a:lvl7pPr marL="2743200" lvl="6" indent="0">
      <a:defRPr sz="1200" kern="1200">
        <a:latin typeface="+mn-lt"/>
        <a:ea typeface="+mn-ea"/>
        <a:cs typeface="+mn-cs"/>
      </a:defRPr>
    </a:lvl7pPr>
    <a:lvl8pPr marL="3200400" lvl="7" indent="0">
      <a:defRPr sz="1200" kern="1200">
        <a:latin typeface="+mn-lt"/>
        <a:ea typeface="+mn-ea"/>
        <a:cs typeface="+mn-cs"/>
      </a:defRPr>
    </a:lvl8pPr>
    <a:lvl9pPr marL="3657600" lvl="8" indent="0">
      <a:defRPr sz="1200" kern="1200"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25602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p>
            <a:pPr marL="0" indent="0" fontAlgn="base">
              <a:lnSpc>
                <a:spcPct val="105000"/>
              </a:lnSpc>
              <a:buNone/>
            </a:pPr>
            <a:endParaRPr lang="zh-CN" altLang="en-US" strike="noStrike" noProof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p>
            <a:pPr marL="0" indent="0" fontAlgn="base">
              <a:lnSpc>
                <a:spcPct val="100000"/>
              </a:lnSpc>
              <a:buNone/>
            </a:pPr>
            <a:r>
              <a:rPr lang="zh-CN" altLang="en-US" strike="noStrike" noProof="1" dirty="0">
                <a:latin typeface="微软雅黑" pitchFamily="2" charset="-122"/>
                <a:ea typeface="微软雅黑" pitchFamily="2" charset="-122"/>
                <a:cs typeface="宋体" pitchFamily="2" charset="-122"/>
                <a:sym typeface="+mn-ea"/>
              </a:rPr>
              <a:t>教师指导要点：①</a:t>
            </a:r>
            <a:r>
              <a:rPr lang="zh-CN" altLang="en-US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中大班幼儿学会自己整理仪容仪表，小托班幼儿教师帮助整理</a:t>
            </a:r>
            <a:endParaRPr lang="zh-CN" altLang="en-US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zh-CN" altLang="en-US" strike="noStrike" noProof="1" dirty="0">
                <a:latin typeface="微软雅黑" pitchFamily="2" charset="-122"/>
                <a:ea typeface="微软雅黑" pitchFamily="2" charset="-122"/>
                <a:cs typeface="宋体" pitchFamily="2" charset="-122"/>
                <a:sym typeface="+mn-ea"/>
              </a:rPr>
              <a:t>②</a:t>
            </a:r>
            <a:r>
              <a:rPr lang="zh-CN" altLang="en-US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开展晚间回忆活动，幼儿分享当天在园的愉快事情</a:t>
            </a:r>
            <a:endParaRPr lang="zh-CN" altLang="en-US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00000"/>
              </a:lnSpc>
              <a:buNone/>
            </a:pPr>
            <a:r>
              <a:rPr lang="zh-CN" altLang="en-US" strike="noStrike" noProof="1" dirty="0">
                <a:latin typeface="微软雅黑" pitchFamily="2" charset="-122"/>
                <a:ea typeface="微软雅黑" pitchFamily="2" charset="-122"/>
                <a:cs typeface="宋体" pitchFamily="2" charset="-122"/>
                <a:sym typeface="+mn-ea"/>
              </a:rPr>
              <a:t>③</a:t>
            </a:r>
            <a:r>
              <a:rPr lang="zh-CN" altLang="en-US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多媒体播放当天的学习内容</a:t>
            </a:r>
            <a:endParaRPr lang="zh-CN" altLang="da-DK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00000"/>
              </a:lnSpc>
              <a:buNone/>
            </a:pPr>
            <a:r>
              <a:rPr lang="zh-CN" altLang="en-US" strike="noStrike" noProof="1" dirty="0">
                <a:latin typeface="微软雅黑" pitchFamily="2" charset="-122"/>
                <a:ea typeface="微软雅黑" pitchFamily="2" charset="-122"/>
                <a:cs typeface="宋体" pitchFamily="2" charset="-122"/>
                <a:sym typeface="+mn-ea"/>
              </a:rPr>
              <a:t>④</a:t>
            </a:r>
            <a:r>
              <a:rPr lang="zh-CN" altLang="en-US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组织幼儿有序的取拿书包，不吵闹，建立良好的离园前常规</a:t>
            </a:r>
            <a:endParaRPr lang="zh-CN" altLang="en-US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905" indent="-344805" fontAlgn="base">
              <a:lnSpc>
                <a:spcPct val="100000"/>
              </a:lnSpc>
              <a:buNone/>
            </a:pPr>
            <a:r>
              <a:rPr lang="zh-CN" altLang="en-US" strike="noStrike" noProof="1" dirty="0">
                <a:latin typeface="微软雅黑" pitchFamily="2" charset="-122"/>
                <a:ea typeface="微软雅黑" pitchFamily="2" charset="-122"/>
                <a:cs typeface="宋体" pitchFamily="2" charset="-122"/>
                <a:sym typeface="+mn-ea"/>
              </a:rPr>
              <a:t>⑤</a:t>
            </a:r>
            <a:r>
              <a:rPr lang="zh-CN" altLang="en-US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凭接送卡接送幼儿，组织好幼儿，在接送时不得随意走动，不跟陌生人离开</a:t>
            </a:r>
            <a:endParaRPr lang="zh-CN" altLang="en-US" strike="noStrike" noProof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38914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>
              <a:buNone/>
            </a:pP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1</a:t>
            </a:r>
            <a:r>
              <a:rPr lang="en-US" altLang="zh-CN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.</a:t>
            </a: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在组织幼儿经常集合、排队的地方，巧妙地创设适宜幼儿游戏和</a:t>
            </a:r>
            <a:endParaRPr lang="zh-CN" altLang="en-US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lvl="0" indent="0">
              <a:buNone/>
            </a:pP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  动手操作的环境：如穿线板、编辫子、迷宫图、故事图片等，使</a:t>
            </a:r>
            <a:endParaRPr lang="zh-CN" altLang="en-US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lvl="0" indent="0">
              <a:buNone/>
            </a:pP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  幼儿在环节转换的过程中减少消极等待的现象，以积极地方式等</a:t>
            </a:r>
            <a:endParaRPr lang="zh-CN" altLang="en-US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lvl="0" indent="0">
              <a:buNone/>
            </a:pP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  待还没有完成盥洗的小朋友。</a:t>
            </a:r>
            <a:endParaRPr lang="zh-CN" altLang="en-US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lvl="0" indent="0">
              <a:buNone/>
            </a:pP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2</a:t>
            </a:r>
            <a:r>
              <a:rPr lang="en-US" altLang="zh-CN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.</a:t>
            </a:r>
            <a:r>
              <a:rPr lang="zh-CN" altLang="en-US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以幼儿个人游戏和小组游戏为主，教师组织的游戏活动为辅。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p>
            <a:pPr fontAlgn="auto"/>
            <a:endParaRPr lang="zh-CN" altLang="en-US" strike="noStrike" noProof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46082" name="灯片编号占位符 2"/>
          <p:cNvSpPr>
            <a:spLocks noGrp="1"/>
          </p:cNvSpPr>
          <p:nvPr>
            <p:ph type="sldNum" sz="quarter"/>
          </p:nvPr>
        </p:nvSpPr>
        <p:spPr>
          <a:xfrm>
            <a:off x="3883025" y="8683625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/>
          <a:p>
            <a:pPr lvl="0" indent="0" algn="r">
              <a:spcBef>
                <a:spcPct val="0"/>
              </a:spcBef>
            </a:pPr>
            <a:fld id="{9A0DB2DC-4C9A-4742-B13C-FB6460FD3503}" type="slidenum">
              <a:rPr lang="en-US" altLang="zh-CN" dirty="0"/>
            </a:fld>
            <a:endParaRPr lang="en-US" altLang="zh-CN" sz="1200" dirty="0"/>
          </a:p>
        </p:txBody>
      </p:sp>
      <p:sp>
        <p:nvSpPr>
          <p:cNvPr id="46083" name="文本占位符 3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 indent="0"/>
            <a:endParaRPr lang="en-US" altLang="zh-CN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lvl="0" indent="0"/>
            <a:endParaRPr lang="en-US" altLang="zh-CN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53250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一、认知引领</a:t>
            </a:r>
            <a:endParaRPr lang="zh-CN" altLang="en-US" b="1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dirty="0"/>
              <a:t>       认识行为、理解行为、懂得应该怎么做、为什么要这样做、这样做有什么益处、不这样做会带来什么后果。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dirty="0"/>
              <a:t>        通过讲故事、情境表演、游戏、歌谣等喜闻乐见的形式，设计丰富多彩的活动，引导幼儿积极思考、认真讨论，逐渐形成对行为的正确认识。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二、行为塑造</a:t>
            </a:r>
            <a:endParaRPr lang="zh-CN" altLang="en-US" b="1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dirty="0"/>
              <a:t>采用有规律的、循序渐进的方式引导出所需要的行为并使之固化。</a:t>
            </a:r>
            <a:endParaRPr lang="zh-CN" altLang="en-US" dirty="0">
              <a:solidFill>
                <a:srgbClr val="FF6600"/>
              </a:solidFill>
            </a:endParaRPr>
          </a:p>
          <a:p>
            <a:pPr marL="1905" lvl="0" indent="-365760">
              <a:lnSpc>
                <a:spcPct val="150000"/>
              </a:lnSpc>
              <a:buNone/>
            </a:pPr>
            <a:r>
              <a:rPr lang="en-US" altLang="zh-CN" dirty="0">
                <a:solidFill>
                  <a:srgbClr val="FF6600"/>
                </a:solidFill>
                <a:sym typeface="Arial" panose="020B0604020202090204" pitchFamily="34" charset="0"/>
              </a:rPr>
              <a:t>1</a:t>
            </a:r>
            <a:r>
              <a:rPr lang="zh-CN" altLang="en-US" dirty="0">
                <a:solidFill>
                  <a:srgbClr val="FF6600"/>
                </a:solidFill>
                <a:sym typeface="Arial" panose="020B0604020202090204" pitchFamily="34" charset="0"/>
              </a:rPr>
              <a:t>、根据年龄段的不同分层次培养。（洗脸）</a:t>
            </a:r>
            <a:endParaRPr lang="zh-CN" altLang="en-US" dirty="0">
              <a:solidFill>
                <a:srgbClr val="FF6600"/>
              </a:solidFill>
            </a:endParaRPr>
          </a:p>
          <a:p>
            <a:pPr marL="1905" lvl="0" indent="-365760">
              <a:lnSpc>
                <a:spcPct val="150000"/>
              </a:lnSpc>
              <a:buNone/>
            </a:pPr>
            <a:r>
              <a:rPr lang="en-US" altLang="zh-CN" dirty="0">
                <a:solidFill>
                  <a:srgbClr val="FF6600"/>
                </a:solidFill>
                <a:sym typeface="Arial" panose="020B0604020202090204" pitchFamily="34" charset="0"/>
              </a:rPr>
              <a:t>2</a:t>
            </a:r>
            <a:r>
              <a:rPr lang="zh-CN" altLang="en-US" dirty="0">
                <a:solidFill>
                  <a:srgbClr val="FF6600"/>
                </a:solidFill>
                <a:sym typeface="Arial" panose="020B0604020202090204" pitchFamily="34" charset="0"/>
              </a:rPr>
              <a:t>、以正强化为主。</a:t>
            </a:r>
            <a:endParaRPr lang="zh-CN" altLang="en-US" dirty="0">
              <a:solidFill>
                <a:srgbClr val="FF6600"/>
              </a:solidFill>
              <a:sym typeface="Arial" panose="020B0604020202090204" pitchFamily="34" charset="0"/>
            </a:endParaRPr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三、教师示范</a:t>
            </a:r>
            <a:endParaRPr lang="zh-CN" altLang="en-US" b="1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dirty="0"/>
              <a:t>教师要以身作则，充分发挥榜样的作用，随时给与幼儿正确的行为引领。《幼儿园教职工良好生活与行为习惯准则》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四、环境熏陶</a:t>
            </a:r>
            <a:endParaRPr lang="zh-CN" altLang="en-US" b="1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（1）营造和谐的心理环境。</a:t>
            </a:r>
            <a:r>
              <a:rPr lang="zh-CN" altLang="en-US" dirty="0"/>
              <a:t>真诚的爱心、和蔼的笑容带给幼儿亲切感；像对待好朋友一样信任和尊重每一位幼儿，用爱和理解与幼儿沟通。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（2）创设有利于幼儿习惯养成的物质环境。</a:t>
            </a:r>
            <a:r>
              <a:rPr lang="zh-CN" altLang="en-US" dirty="0"/>
              <a:t>将养成教育内容以图文并茂的形式呈现，师幼共同创设、美化、管理。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（3）提供机会让幼儿与环境产生积极互动。</a:t>
            </a:r>
            <a:r>
              <a:rPr lang="zh-CN" altLang="en-US" dirty="0"/>
              <a:t>儿童发展是在与环境互动中实现的。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五、家长合作</a:t>
            </a:r>
            <a:endParaRPr lang="zh-CN" altLang="en-US" b="1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dirty="0"/>
              <a:t>脱节现象大大削弱幼儿园的教育效果。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dirty="0"/>
              <a:t>1、</a:t>
            </a:r>
            <a:r>
              <a:rPr lang="zh-CN" altLang="en-US" b="1" dirty="0"/>
              <a:t>讲座、发放宣传资料等。</a:t>
            </a:r>
            <a:r>
              <a:rPr lang="zh-CN" altLang="en-US" dirty="0"/>
              <a:t>帮助家长树立正确的教育观和发展观，并深刻认识从小培养好习惯的重要性。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2、家长会、家长园地、观看视频等。</a:t>
            </a:r>
            <a:r>
              <a:rPr lang="zh-CN" altLang="en-US" dirty="0"/>
              <a:t>了解年龄特点、养成教育目标、每个习惯的具体要求以及方法，更好的支持配合幼儿园工作。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3、家长联系手册、约谈、临时约谈、微信群等。</a:t>
            </a:r>
            <a:r>
              <a:rPr lang="zh-CN" altLang="en-US" dirty="0"/>
              <a:t>双向沟通，共同了解幼儿的表现、存在的问题，探讨解决策略。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r>
              <a:rPr lang="zh-CN" altLang="en-US" b="1" dirty="0"/>
              <a:t>4、有针对性的家长沙龙等。</a:t>
            </a:r>
            <a:r>
              <a:rPr lang="zh-CN" altLang="en-US" dirty="0"/>
              <a:t>针对普遍性问题。</a:t>
            </a:r>
            <a:endParaRPr lang="zh-CN" altLang="en-US" dirty="0"/>
          </a:p>
          <a:p>
            <a:pPr marL="1905" lvl="0" indent="-365760">
              <a:lnSpc>
                <a:spcPct val="150000"/>
              </a:lnSpc>
              <a:buNone/>
            </a:pPr>
            <a:endParaRPr lang="zh-CN" alt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1905" lvl="0" indent="-365760">
              <a:lnSpc>
                <a:spcPct val="150000"/>
              </a:lnSpc>
              <a:buNone/>
            </a:pPr>
            <a:endParaRPr lang="zh-CN" altLang="en-US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3025" y="8683625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/>
          <a:p>
            <a:pPr lvl="0" indent="0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57346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1905" lvl="0" indent="-365760">
              <a:lnSpc>
                <a:spcPct val="150000"/>
              </a:lnSpc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9218" name="文本占位符 2"/>
          <p:cNvSpPr>
            <a:spLocks noGrp="1"/>
          </p:cNvSpPr>
          <p:nvPr>
            <p:ph type="body" sz="quarter"/>
          </p:nvPr>
        </p:nvSpPr>
        <p:spPr>
          <a:xfrm>
            <a:off x="661988" y="3932238"/>
            <a:ext cx="5295900" cy="3216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r>
              <a:rPr lang="en-US" altLang="zh-CN"/>
              <a:t>1</a:t>
            </a:r>
            <a:r>
              <a:rPr lang="zh-CN" altLang="en-US"/>
              <a:t>、幼儿园生活教育概述</a:t>
            </a:r>
            <a:endParaRPr lang="zh-CN" altLang="en-US"/>
          </a:p>
          <a:p>
            <a:pPr lvl="0" indent="0"/>
            <a:r>
              <a:rPr lang="en-US" altLang="zh-CN"/>
              <a:t>2</a:t>
            </a:r>
            <a:r>
              <a:rPr lang="zh-CN" altLang="en-US"/>
              <a:t>、生活教育组织与指导</a:t>
            </a:r>
            <a:endParaRPr lang="zh-CN" altLang="en-US"/>
          </a:p>
          <a:p>
            <a:pPr lvl="0" indent="0"/>
            <a:r>
              <a:rPr lang="en-US" altLang="zh-CN"/>
              <a:t>3</a:t>
            </a:r>
            <a:r>
              <a:rPr lang="zh-CN" altLang="en-US"/>
              <a:t>、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1266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r>
              <a:rPr lang="zh-CN" altLang="en-US"/>
              <a:t>改成  什么是幼儿一日生活教育？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3314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5362" name="文本占位符 2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1905" lvl="0" indent="-365760">
              <a:lnSpc>
                <a:spcPct val="150000"/>
              </a:lnSpc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7410" name="文本占位符 2"/>
          <p:cNvSpPr>
            <a:spLocks noGrp="1"/>
          </p:cNvSpPr>
          <p:nvPr>
            <p:ph type="body" sz="quarter"/>
          </p:nvPr>
        </p:nvSpPr>
        <p:spPr>
          <a:xfrm>
            <a:off x="661988" y="3932238"/>
            <a:ext cx="5295900" cy="3216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19458" name="文本占位符 2"/>
          <p:cNvSpPr>
            <a:spLocks noGrp="1"/>
          </p:cNvSpPr>
          <p:nvPr>
            <p:ph type="body" sz="quarter"/>
          </p:nvPr>
        </p:nvSpPr>
        <p:spPr>
          <a:xfrm>
            <a:off x="661988" y="3932238"/>
            <a:ext cx="5295900" cy="3216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21506" name="文本占位符 2"/>
          <p:cNvSpPr>
            <a:spLocks noGrp="1"/>
          </p:cNvSpPr>
          <p:nvPr>
            <p:ph type="body" sz="quarter"/>
          </p:nvPr>
        </p:nvSpPr>
        <p:spPr>
          <a:xfrm>
            <a:off x="661988" y="3932238"/>
            <a:ext cx="5295900" cy="3216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0"/>
            <a:endParaRPr lang="zh-CN" altLang="en-US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3025" y="8683625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0"/>
          <a:p>
            <a:pPr lvl="0" indent="0"/>
            <a:fld id="{9A0DB2DC-4C9A-4742-B13C-FB6460FD35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87729" y="268288"/>
            <a:ext cx="1872060" cy="42481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71550" y="268288"/>
            <a:ext cx="5507653" cy="42481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288" y="950913"/>
            <a:ext cx="4057396" cy="345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8292" y="950913"/>
            <a:ext cx="4057396" cy="345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7638" y="141288"/>
            <a:ext cx="2178050" cy="42672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-36512" y="141288"/>
            <a:ext cx="6407886" cy="42672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288" y="950913"/>
            <a:ext cx="4057396" cy="345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8292" y="950913"/>
            <a:ext cx="4057396" cy="345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7638" y="141288"/>
            <a:ext cx="2178050" cy="42672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-36512" y="141288"/>
            <a:ext cx="6407886" cy="42672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288" y="950913"/>
            <a:ext cx="4057396" cy="345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8292" y="950913"/>
            <a:ext cx="4057396" cy="345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71550" y="989013"/>
            <a:ext cx="3669237" cy="35274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90551" y="989013"/>
            <a:ext cx="3669237" cy="35274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7638" y="141288"/>
            <a:ext cx="2178050" cy="42672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-36512" y="141288"/>
            <a:ext cx="6407886" cy="42672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 descr="Yojo PPT模版 new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图片 7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 descr="Yojo PPT模版 new_0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image" Target="../media/image4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2.png"/><Relationship Id="rId13" Type="http://schemas.openxmlformats.org/officeDocument/2006/relationships/image" Target="../media/image4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image" Target="../media/image2.png"/><Relationship Id="rId13" Type="http://schemas.openxmlformats.org/officeDocument/2006/relationships/image" Target="../media/image4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 descr="拼墙线描图"/>
          <p:cNvPicPr>
            <a:picLocks noChangeAspect="1"/>
          </p:cNvPicPr>
          <p:nvPr/>
        </p:nvPicPr>
        <p:blipFill>
          <a:blip r:embed="rId12">
            <a:lum bright="17999" contrast="-12000"/>
          </a:blip>
          <a:stretch>
            <a:fillRect/>
          </a:stretch>
        </p:blipFill>
        <p:spPr>
          <a:xfrm>
            <a:off x="5164138" y="1173163"/>
            <a:ext cx="3944937" cy="280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4"/>
          <p:cNvSpPr>
            <a:spLocks noGrp="1"/>
          </p:cNvSpPr>
          <p:nvPr>
            <p:ph type="title"/>
          </p:nvPr>
        </p:nvSpPr>
        <p:spPr>
          <a:xfrm>
            <a:off x="971550" y="268288"/>
            <a:ext cx="7488238" cy="504825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Rectangle 5"/>
          <p:cNvSpPr>
            <a:spLocks noGrp="1"/>
          </p:cNvSpPr>
          <p:nvPr>
            <p:ph type="body"/>
          </p:nvPr>
        </p:nvSpPr>
        <p:spPr>
          <a:xfrm>
            <a:off x="971550" y="989013"/>
            <a:ext cx="7488238" cy="3527425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t" anchorCtr="0"/>
          <a:p>
            <a:pPr lvl="0" indent="-363855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00355"/>
            <a:r>
              <a:rPr lang="zh-CN" altLang="en-US"/>
              <a:t>第二级</a:t>
            </a:r>
            <a:endParaRPr lang="zh-CN" altLang="en-US"/>
          </a:p>
          <a:p>
            <a:pPr lvl="2" indent="-271780"/>
            <a:r>
              <a:rPr lang="zh-CN" altLang="en-US"/>
              <a:t>第三级</a:t>
            </a:r>
            <a:endParaRPr lang="zh-CN" altLang="en-US"/>
          </a:p>
        </p:txBody>
      </p:sp>
      <p:sp>
        <p:nvSpPr>
          <p:cNvPr id="1029" name="Rectangle 6"/>
          <p:cNvSpPr/>
          <p:nvPr/>
        </p:nvSpPr>
        <p:spPr>
          <a:xfrm>
            <a:off x="0" y="0"/>
            <a:ext cx="9144000" cy="195263"/>
          </a:xfrm>
          <a:prstGeom prst="rect">
            <a:avLst/>
          </a:prstGeom>
          <a:solidFill>
            <a:srgbClr val="E50000"/>
          </a:solidFill>
          <a:ln w="9525">
            <a:noFill/>
          </a:ln>
        </p:spPr>
        <p:txBody>
          <a:bodyPr wrap="none" lIns="72585" tIns="36293" rIns="72585" bIns="36293" anchor="ctr" anchorCtr="0"/>
          <a:p>
            <a:pPr lvl="0" indent="0">
              <a:lnSpc>
                <a:spcPct val="100000"/>
              </a:lnSpc>
            </a:pPr>
            <a:endParaRPr lang="zh-CN" altLang="zh-CN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1030" name="Line 7"/>
          <p:cNvSpPr/>
          <p:nvPr/>
        </p:nvSpPr>
        <p:spPr>
          <a:xfrm flipH="1">
            <a:off x="971550" y="844550"/>
            <a:ext cx="8172450" cy="0"/>
          </a:xfrm>
          <a:prstGeom prst="line">
            <a:avLst/>
          </a:prstGeom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 indent="0">
              <a:lnSpc>
                <a:spcPct val="100000"/>
              </a:lnSpc>
            </a:pPr>
            <a:endParaRPr lang="zh-CN" altLang="zh-CN" sz="1800">
              <a:solidFill>
                <a:srgbClr val="000000"/>
              </a:solidFill>
              <a:latin typeface="Arial" panose="020B0604020202090204" charset="-116"/>
              <a:ea typeface="宋体" pitchFamily="2" charset="-122"/>
              <a:sym typeface="Arial" panose="020B0604020202090204" charset="-116"/>
            </a:endParaRPr>
          </a:p>
        </p:txBody>
      </p:sp>
      <p:pic>
        <p:nvPicPr>
          <p:cNvPr id="1031" name="Picture 14" descr="IDB描图"/>
          <p:cNvPicPr>
            <a:picLocks noChangeAspect="1"/>
          </p:cNvPicPr>
          <p:nvPr/>
        </p:nvPicPr>
        <p:blipFill>
          <a:blip r:embed="rId13">
            <a:lum bright="6000"/>
          </a:blip>
          <a:stretch>
            <a:fillRect/>
          </a:stretch>
        </p:blipFill>
        <p:spPr>
          <a:xfrm>
            <a:off x="107950" y="3227388"/>
            <a:ext cx="1868488" cy="1503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2" name="Rectangle 21"/>
          <p:cNvSpPr/>
          <p:nvPr/>
        </p:nvSpPr>
        <p:spPr>
          <a:xfrm>
            <a:off x="0" y="5070475"/>
            <a:ext cx="9144000" cy="73025"/>
          </a:xfrm>
          <a:prstGeom prst="rect">
            <a:avLst/>
          </a:prstGeom>
          <a:solidFill>
            <a:srgbClr val="969696"/>
          </a:solidFill>
          <a:ln w="9525">
            <a:noFill/>
          </a:ln>
        </p:spPr>
        <p:txBody>
          <a:bodyPr wrap="none" lIns="72585" tIns="36293" rIns="72585" bIns="36293" anchor="ctr" anchorCtr="0"/>
          <a:p>
            <a:pPr lvl="0" indent="0">
              <a:lnSpc>
                <a:spcPct val="100000"/>
              </a:lnSpc>
            </a:pPr>
            <a:endParaRPr lang="zh-CN" altLang="zh-CN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1033" name="Text Box 10"/>
          <p:cNvSpPr/>
          <p:nvPr/>
        </p:nvSpPr>
        <p:spPr>
          <a:xfrm>
            <a:off x="3851275" y="4516438"/>
            <a:ext cx="2014538" cy="285750"/>
          </a:xfrm>
          <a:prstGeom prst="rect">
            <a:avLst/>
          </a:prstGeom>
          <a:noFill/>
          <a:ln w="9525">
            <a:noFill/>
          </a:ln>
        </p:spPr>
        <p:txBody>
          <a:bodyPr lIns="72585" tIns="36293" rIns="72585" bIns="36293" anchor="t" anchorCtr="0">
            <a:spAutoFit/>
          </a:bodyPr>
          <a:p>
            <a:pPr lvl="0" indent="0">
              <a:lnSpc>
                <a:spcPct val="100000"/>
              </a:lnSpc>
            </a:pPr>
            <a:endParaRPr lang="zh-CN" altLang="zh-CN" sz="1400">
              <a:latin typeface="Arial" panose="020B0604020202090204" charset="-116"/>
              <a:ea typeface="仿宋_GB2312" pitchFamily="1" charset="-122"/>
            </a:endParaRPr>
          </a:p>
        </p:txBody>
      </p:sp>
      <p:pic>
        <p:nvPicPr>
          <p:cNvPr id="1034" name="图片 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99338" y="4545013"/>
            <a:ext cx="1712912" cy="5032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lvl="0" algn="l" defTabSz="725805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1800" kern="1200">
          <a:solidFill>
            <a:srgbClr val="E50000"/>
          </a:solidFill>
          <a:latin typeface="+mj-lt"/>
          <a:ea typeface="+mj-ea"/>
          <a:cs typeface="+mj-cs"/>
          <a:sym typeface="Arial" panose="020B0604020202090204" charset="-116"/>
        </a:defRPr>
      </a:lvl1pPr>
    </p:titleStyle>
    <p:bodyStyle>
      <a:lvl1pPr marL="363855" lvl="0" indent="-363855" algn="l" defTabSz="725805" eaLnBrk="0" fontAlgn="base" latinLnBrk="0" hangingPunct="0">
        <a:lnSpc>
          <a:spcPct val="135000"/>
        </a:lnSpc>
        <a:spcBef>
          <a:spcPct val="30000"/>
        </a:spcBef>
        <a:spcAft>
          <a:spcPct val="0"/>
        </a:spcAft>
        <a:buFont typeface="Wingdings" panose="05000000000000000000" pitchFamily="2" charset="2"/>
        <a:buChar char="p"/>
        <a:defRPr sz="13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1pPr>
      <a:lvl2pPr marL="665480" lvl="1" indent="-300355" algn="l" defTabSz="725805" eaLnBrk="0" fontAlgn="base" latinLnBrk="0" hangingPunct="0">
        <a:lnSpc>
          <a:spcPct val="135000"/>
        </a:lnSpc>
        <a:spcBef>
          <a:spcPct val="30000"/>
        </a:spcBef>
        <a:spcAft>
          <a:spcPct val="0"/>
        </a:spcAft>
        <a:buFont typeface="Wingdings" panose="05000000000000000000" pitchFamily="2" charset="2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2pPr>
      <a:lvl3pPr marL="998855" lvl="2" indent="-271780" algn="l" defTabSz="725805" eaLnBrk="0" fontAlgn="base" latinLnBrk="0" hangingPunct="0">
        <a:lnSpc>
          <a:spcPct val="135000"/>
        </a:lnSpc>
        <a:spcBef>
          <a:spcPct val="30000"/>
        </a:spcBef>
        <a:spcAft>
          <a:spcPct val="0"/>
        </a:spcAft>
        <a:buFont typeface="Wingdings" panose="05000000000000000000" pitchFamily="2" charset="2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3pPr>
      <a:lvl4pPr marL="1393825" lvl="3" indent="-304800" algn="l" defTabSz="725805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4pPr>
      <a:lvl5pPr marL="1755775" lvl="4" indent="-304800" algn="l" defTabSz="725805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5pPr>
      <a:lvl6pPr marL="2514600" lvl="5" indent="-228600" algn="l" defTabSz="725805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6pPr>
      <a:lvl7pPr marL="2971800" lvl="6" indent="-228600" algn="l" defTabSz="725805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7pPr>
      <a:lvl8pPr marL="3429000" lvl="7" indent="-228600" algn="l" defTabSz="725805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8pPr>
      <a:lvl9pPr marL="3886200" lvl="8" indent="-228600" algn="l" defTabSz="725805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9pPr>
    </p:bodyStyle>
    <p:otherStyle>
      <a:lvl1pPr lvl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Picture 28" descr="拼墙线描图"/>
          <p:cNvPicPr>
            <a:picLocks noChangeAspect="1"/>
          </p:cNvPicPr>
          <p:nvPr/>
        </p:nvPicPr>
        <p:blipFill>
          <a:blip r:embed="rId12">
            <a:lum bright="17999" contrast="-12000"/>
          </a:blip>
          <a:stretch>
            <a:fillRect/>
          </a:stretch>
        </p:blipFill>
        <p:spPr>
          <a:xfrm>
            <a:off x="5165725" y="1173163"/>
            <a:ext cx="3943350" cy="280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-36512" y="141288"/>
            <a:ext cx="7704137" cy="59848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Rectangle 3"/>
          <p:cNvSpPr>
            <a:spLocks noGrp="1"/>
          </p:cNvSpPr>
          <p:nvPr>
            <p:ph type="body"/>
          </p:nvPr>
        </p:nvSpPr>
        <p:spPr>
          <a:xfrm>
            <a:off x="395288" y="950913"/>
            <a:ext cx="8280400" cy="3457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lvl="0" indent="-4572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81000"/>
            <a:r>
              <a:rPr lang="zh-CN" altLang="en-US"/>
              <a:t>第二级</a:t>
            </a:r>
            <a:endParaRPr lang="zh-CN" altLang="en-US"/>
          </a:p>
          <a:p>
            <a:pPr lvl="2" indent="-342900"/>
            <a:r>
              <a:rPr lang="zh-CN" altLang="en-US"/>
              <a:t>第三级</a:t>
            </a:r>
            <a:endParaRPr lang="zh-CN" altLang="en-US"/>
          </a:p>
        </p:txBody>
      </p:sp>
      <p:sp>
        <p:nvSpPr>
          <p:cNvPr id="2053" name="Rectangle 7"/>
          <p:cNvSpPr/>
          <p:nvPr/>
        </p:nvSpPr>
        <p:spPr>
          <a:xfrm>
            <a:off x="0" y="0"/>
            <a:ext cx="9144000" cy="195263"/>
          </a:xfrm>
          <a:prstGeom prst="rect">
            <a:avLst/>
          </a:prstGeom>
          <a:solidFill>
            <a:srgbClr val="E50000"/>
          </a:solidFill>
          <a:ln w="9525">
            <a:noFill/>
          </a:ln>
        </p:spPr>
        <p:txBody>
          <a:bodyPr wrap="none" anchor="ctr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2054" name="Line 13"/>
          <p:cNvSpPr/>
          <p:nvPr/>
        </p:nvSpPr>
        <p:spPr>
          <a:xfrm flipH="1">
            <a:off x="0" y="627063"/>
            <a:ext cx="9144000" cy="1587"/>
          </a:xfrm>
          <a:prstGeom prst="line">
            <a:avLst/>
          </a:prstGeom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  <a:sym typeface="Arial" panose="020B0604020202090204" charset="-116"/>
            </a:endParaRPr>
          </a:p>
        </p:txBody>
      </p:sp>
      <p:pic>
        <p:nvPicPr>
          <p:cNvPr id="2055" name="Picture 15" descr="logo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1725" y="4760913"/>
            <a:ext cx="1511300" cy="18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Rectangle 21"/>
          <p:cNvSpPr/>
          <p:nvPr/>
        </p:nvSpPr>
        <p:spPr>
          <a:xfrm>
            <a:off x="0" y="5070475"/>
            <a:ext cx="9144000" cy="73025"/>
          </a:xfrm>
          <a:prstGeom prst="rect">
            <a:avLst/>
          </a:prstGeom>
          <a:solidFill>
            <a:srgbClr val="969696"/>
          </a:solidFill>
          <a:ln w="9525">
            <a:noFill/>
          </a:ln>
        </p:spPr>
        <p:txBody>
          <a:bodyPr wrap="none" anchor="ctr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2057" name="Rectangle 26"/>
          <p:cNvSpPr>
            <a:spLocks noGrp="1"/>
          </p:cNvSpPr>
          <p:nvPr>
            <p:ph type="ftr" sz="quarter" idx="3"/>
          </p:nvPr>
        </p:nvSpPr>
        <p:spPr>
          <a:xfrm>
            <a:off x="107950" y="4840288"/>
            <a:ext cx="647700" cy="24923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/>
          <a:lstStyle>
            <a:lvl1pPr algn="ctr">
              <a:defRPr sz="1000" b="0">
                <a:latin typeface="Arial" panose="020B0604020202090204" charset="-116"/>
                <a:ea typeface="宋体" pitchFamily="2" charset="-122"/>
              </a:defRPr>
            </a:lvl1pPr>
          </a:lstStyle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  <p:pic>
        <p:nvPicPr>
          <p:cNvPr id="2058" name="Picture 29" descr="IDB描图"/>
          <p:cNvPicPr>
            <a:picLocks noChangeAspect="1"/>
          </p:cNvPicPr>
          <p:nvPr/>
        </p:nvPicPr>
        <p:blipFill>
          <a:blip r:embed="rId14">
            <a:lum bright="6000"/>
          </a:blip>
          <a:stretch>
            <a:fillRect/>
          </a:stretch>
        </p:blipFill>
        <p:spPr>
          <a:xfrm>
            <a:off x="107950" y="3279775"/>
            <a:ext cx="1868488" cy="15065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lvl="0" algn="l" defTabSz="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000" b="1" kern="1200">
          <a:solidFill>
            <a:srgbClr val="E50000"/>
          </a:solidFill>
          <a:latin typeface="+mj-lt"/>
          <a:ea typeface="+mj-ea"/>
          <a:cs typeface="+mj-cs"/>
          <a:sym typeface="Arial" panose="020B0604020202090204" charset="-116"/>
        </a:defRPr>
      </a:lvl1pPr>
    </p:titleStyle>
    <p:bodyStyle>
      <a:lvl1pPr marL="457200" lvl="0" indent="-4572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1pPr>
      <a:lvl2pPr marL="838200" lvl="1" indent="-3810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2pPr>
      <a:lvl3pPr marL="1257300" lvl="2" indent="-3429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3pPr>
      <a:lvl4pPr marL="1752600" lvl="3" indent="-3810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4pPr>
      <a:lvl5pPr marL="2209800" lvl="4" indent="-3810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5pPr>
      <a:lvl6pPr marL="2514600" lvl="5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6pPr>
      <a:lvl7pPr marL="2971800" lvl="6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7pPr>
      <a:lvl8pPr marL="3429000" lvl="7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8pPr>
      <a:lvl9pPr marL="3886200" lvl="8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9pPr>
    </p:bodyStyle>
    <p:otherStyle>
      <a:lvl1pPr lvl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28" descr="拼墙线描图"/>
          <p:cNvPicPr>
            <a:picLocks noChangeAspect="1"/>
          </p:cNvPicPr>
          <p:nvPr/>
        </p:nvPicPr>
        <p:blipFill>
          <a:blip r:embed="rId12">
            <a:lum bright="17999" contrast="-12000"/>
          </a:blip>
          <a:stretch>
            <a:fillRect/>
          </a:stretch>
        </p:blipFill>
        <p:spPr>
          <a:xfrm>
            <a:off x="5165725" y="1173163"/>
            <a:ext cx="3943350" cy="280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2"/>
          <p:cNvSpPr>
            <a:spLocks noGrp="1"/>
          </p:cNvSpPr>
          <p:nvPr>
            <p:ph type="title"/>
          </p:nvPr>
        </p:nvSpPr>
        <p:spPr>
          <a:xfrm>
            <a:off x="-36512" y="141288"/>
            <a:ext cx="7704137" cy="59848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6" name="Rectangle 3"/>
          <p:cNvSpPr>
            <a:spLocks noGrp="1"/>
          </p:cNvSpPr>
          <p:nvPr>
            <p:ph type="body"/>
          </p:nvPr>
        </p:nvSpPr>
        <p:spPr>
          <a:xfrm>
            <a:off x="395288" y="950913"/>
            <a:ext cx="8280400" cy="3457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lvl="0" indent="-4572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81000"/>
            <a:r>
              <a:rPr lang="zh-CN" altLang="en-US"/>
              <a:t>第二级</a:t>
            </a:r>
            <a:endParaRPr lang="zh-CN" altLang="en-US"/>
          </a:p>
          <a:p>
            <a:pPr lvl="2" indent="-342900"/>
            <a:r>
              <a:rPr lang="zh-CN" altLang="en-US"/>
              <a:t>第三级</a:t>
            </a:r>
            <a:endParaRPr lang="zh-CN" altLang="en-US"/>
          </a:p>
        </p:txBody>
      </p:sp>
      <p:sp>
        <p:nvSpPr>
          <p:cNvPr id="3077" name="Rectangle 7"/>
          <p:cNvSpPr/>
          <p:nvPr/>
        </p:nvSpPr>
        <p:spPr>
          <a:xfrm>
            <a:off x="0" y="0"/>
            <a:ext cx="9144000" cy="195263"/>
          </a:xfrm>
          <a:prstGeom prst="rect">
            <a:avLst/>
          </a:prstGeom>
          <a:solidFill>
            <a:srgbClr val="E50000"/>
          </a:solidFill>
          <a:ln w="9525">
            <a:noFill/>
          </a:ln>
        </p:spPr>
        <p:txBody>
          <a:bodyPr wrap="none" anchor="ctr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3078" name="Line 13"/>
          <p:cNvSpPr/>
          <p:nvPr/>
        </p:nvSpPr>
        <p:spPr>
          <a:xfrm flipH="1">
            <a:off x="0" y="627063"/>
            <a:ext cx="9144000" cy="1587"/>
          </a:xfrm>
          <a:prstGeom prst="line">
            <a:avLst/>
          </a:prstGeom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  <a:sym typeface="Arial" panose="020B0604020202090204" charset="-116"/>
            </a:endParaRPr>
          </a:p>
        </p:txBody>
      </p:sp>
      <p:pic>
        <p:nvPicPr>
          <p:cNvPr id="3079" name="Picture 15" descr="logo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1725" y="4760913"/>
            <a:ext cx="1511300" cy="18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Rectangle 21"/>
          <p:cNvSpPr/>
          <p:nvPr/>
        </p:nvSpPr>
        <p:spPr>
          <a:xfrm>
            <a:off x="0" y="5070475"/>
            <a:ext cx="9144000" cy="73025"/>
          </a:xfrm>
          <a:prstGeom prst="rect">
            <a:avLst/>
          </a:prstGeom>
          <a:solidFill>
            <a:srgbClr val="969696"/>
          </a:solidFill>
          <a:ln w="9525">
            <a:noFill/>
          </a:ln>
        </p:spPr>
        <p:txBody>
          <a:bodyPr wrap="none" anchor="ctr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3081" name="Rectangle 26"/>
          <p:cNvSpPr>
            <a:spLocks noGrp="1"/>
          </p:cNvSpPr>
          <p:nvPr>
            <p:ph type="ftr" sz="quarter" idx="3"/>
          </p:nvPr>
        </p:nvSpPr>
        <p:spPr>
          <a:xfrm>
            <a:off x="107950" y="4840288"/>
            <a:ext cx="647700" cy="24923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/>
          <a:lstStyle>
            <a:lvl1pPr algn="ctr">
              <a:defRPr sz="1000" b="0">
                <a:latin typeface="Arial" panose="020B0604020202090204" charset="-116"/>
                <a:ea typeface="宋体" pitchFamily="2" charset="-122"/>
              </a:defRPr>
            </a:lvl1pPr>
          </a:lstStyle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  <p:pic>
        <p:nvPicPr>
          <p:cNvPr id="3082" name="Picture 29" descr="IDB描图"/>
          <p:cNvPicPr>
            <a:picLocks noChangeAspect="1"/>
          </p:cNvPicPr>
          <p:nvPr/>
        </p:nvPicPr>
        <p:blipFill>
          <a:blip r:embed="rId14">
            <a:lum bright="6000"/>
          </a:blip>
          <a:stretch>
            <a:fillRect/>
          </a:stretch>
        </p:blipFill>
        <p:spPr>
          <a:xfrm>
            <a:off x="107950" y="3279775"/>
            <a:ext cx="1868488" cy="15065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lvl="0" algn="l" defTabSz="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000" b="1" kern="1200">
          <a:solidFill>
            <a:srgbClr val="E50000"/>
          </a:solidFill>
          <a:latin typeface="+mj-lt"/>
          <a:ea typeface="+mj-ea"/>
          <a:cs typeface="+mj-cs"/>
          <a:sym typeface="Arial" panose="020B0604020202090204" charset="-116"/>
        </a:defRPr>
      </a:lvl1pPr>
    </p:titleStyle>
    <p:bodyStyle>
      <a:lvl1pPr marL="457200" lvl="0" indent="-4572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1pPr>
      <a:lvl2pPr marL="838200" lvl="1" indent="-3810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2pPr>
      <a:lvl3pPr marL="1257300" lvl="2" indent="-3429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3pPr>
      <a:lvl4pPr marL="1752600" lvl="3" indent="-3810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4pPr>
      <a:lvl5pPr marL="2209800" lvl="4" indent="-3810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5pPr>
      <a:lvl6pPr marL="2514600" lvl="5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6pPr>
      <a:lvl7pPr marL="2971800" lvl="6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7pPr>
      <a:lvl8pPr marL="3429000" lvl="7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8pPr>
      <a:lvl9pPr marL="3886200" lvl="8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9pPr>
    </p:bodyStyle>
    <p:otherStyle>
      <a:lvl1pPr lvl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28" descr="拼墙线描图"/>
          <p:cNvPicPr>
            <a:picLocks noChangeAspect="1"/>
          </p:cNvPicPr>
          <p:nvPr/>
        </p:nvPicPr>
        <p:blipFill>
          <a:blip r:embed="rId12">
            <a:lum bright="17999" contrast="-12000"/>
          </a:blip>
          <a:stretch>
            <a:fillRect/>
          </a:stretch>
        </p:blipFill>
        <p:spPr>
          <a:xfrm>
            <a:off x="5165725" y="1173163"/>
            <a:ext cx="3943350" cy="2801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Rectangle 2"/>
          <p:cNvSpPr>
            <a:spLocks noGrp="1"/>
          </p:cNvSpPr>
          <p:nvPr>
            <p:ph type="title"/>
          </p:nvPr>
        </p:nvSpPr>
        <p:spPr>
          <a:xfrm>
            <a:off x="-36512" y="141288"/>
            <a:ext cx="7704137" cy="598487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00" name="Rectangle 3"/>
          <p:cNvSpPr>
            <a:spLocks noGrp="1"/>
          </p:cNvSpPr>
          <p:nvPr>
            <p:ph type="body"/>
          </p:nvPr>
        </p:nvSpPr>
        <p:spPr>
          <a:xfrm>
            <a:off x="395288" y="950913"/>
            <a:ext cx="8280400" cy="3457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lvl="0" indent="-4572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81000"/>
            <a:r>
              <a:rPr lang="zh-CN" altLang="en-US"/>
              <a:t>第二级</a:t>
            </a:r>
            <a:endParaRPr lang="zh-CN" altLang="en-US"/>
          </a:p>
          <a:p>
            <a:pPr lvl="2" indent="-342900"/>
            <a:r>
              <a:rPr lang="zh-CN" altLang="en-US"/>
              <a:t>第三级</a:t>
            </a:r>
            <a:endParaRPr lang="zh-CN" altLang="en-US"/>
          </a:p>
        </p:txBody>
      </p:sp>
      <p:sp>
        <p:nvSpPr>
          <p:cNvPr id="4101" name="Rectangle 7"/>
          <p:cNvSpPr/>
          <p:nvPr/>
        </p:nvSpPr>
        <p:spPr>
          <a:xfrm>
            <a:off x="0" y="0"/>
            <a:ext cx="9144000" cy="195263"/>
          </a:xfrm>
          <a:prstGeom prst="rect">
            <a:avLst/>
          </a:prstGeom>
          <a:solidFill>
            <a:srgbClr val="E50000"/>
          </a:solidFill>
          <a:ln w="9525">
            <a:noFill/>
          </a:ln>
        </p:spPr>
        <p:txBody>
          <a:bodyPr wrap="none" anchor="ctr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4102" name="Line 13"/>
          <p:cNvSpPr/>
          <p:nvPr/>
        </p:nvSpPr>
        <p:spPr>
          <a:xfrm flipH="1">
            <a:off x="0" y="627063"/>
            <a:ext cx="9144000" cy="1587"/>
          </a:xfrm>
          <a:prstGeom prst="line">
            <a:avLst/>
          </a:prstGeom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  <a:sym typeface="Arial" panose="020B0604020202090204" charset="-116"/>
            </a:endParaRPr>
          </a:p>
        </p:txBody>
      </p:sp>
      <p:pic>
        <p:nvPicPr>
          <p:cNvPr id="4103" name="Picture 15" descr="logo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1725" y="4760913"/>
            <a:ext cx="1511300" cy="187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4" name="Rectangle 21"/>
          <p:cNvSpPr/>
          <p:nvPr/>
        </p:nvSpPr>
        <p:spPr>
          <a:xfrm>
            <a:off x="0" y="5070475"/>
            <a:ext cx="9144000" cy="73025"/>
          </a:xfrm>
          <a:prstGeom prst="rect">
            <a:avLst/>
          </a:prstGeom>
          <a:solidFill>
            <a:srgbClr val="969696"/>
          </a:solidFill>
          <a:ln w="9525">
            <a:noFill/>
          </a:ln>
        </p:spPr>
        <p:txBody>
          <a:bodyPr wrap="none" anchor="ctr" anchorCtr="0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zh-CN" altLang="zh-CN" sz="1800" b="1">
              <a:solidFill>
                <a:srgbClr val="000000"/>
              </a:solidFill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4105" name="Rectangle 26"/>
          <p:cNvSpPr>
            <a:spLocks noGrp="1"/>
          </p:cNvSpPr>
          <p:nvPr>
            <p:ph type="ftr" sz="quarter" idx="3"/>
          </p:nvPr>
        </p:nvSpPr>
        <p:spPr>
          <a:xfrm>
            <a:off x="107950" y="4840288"/>
            <a:ext cx="647700" cy="24923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/>
          <a:lstStyle>
            <a:lvl1pPr algn="ctr">
              <a:defRPr sz="1000" b="0">
                <a:latin typeface="Arial" panose="020B0604020202090204" charset="-116"/>
                <a:ea typeface="宋体" pitchFamily="2" charset="-122"/>
              </a:defRPr>
            </a:lvl1pPr>
          </a:lstStyle>
          <a:p>
            <a:pPr lvl="0" fontAlgn="base"/>
            <a:endParaRPr strike="noStrike" noProof="1">
              <a:sym typeface="Arial" panose="020B0604020202090204" charset="-116"/>
            </a:endParaRPr>
          </a:p>
        </p:txBody>
      </p:sp>
      <p:pic>
        <p:nvPicPr>
          <p:cNvPr id="4106" name="Picture 29" descr="IDB描图"/>
          <p:cNvPicPr>
            <a:picLocks noChangeAspect="1"/>
          </p:cNvPicPr>
          <p:nvPr/>
        </p:nvPicPr>
        <p:blipFill>
          <a:blip r:embed="rId14">
            <a:lum bright="6000"/>
          </a:blip>
          <a:stretch>
            <a:fillRect/>
          </a:stretch>
        </p:blipFill>
        <p:spPr>
          <a:xfrm>
            <a:off x="107950" y="3279775"/>
            <a:ext cx="1868488" cy="15065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lvl="0" algn="l" defTabSz="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000" b="1" kern="1200">
          <a:solidFill>
            <a:srgbClr val="E50000"/>
          </a:solidFill>
          <a:latin typeface="+mj-lt"/>
          <a:ea typeface="+mj-ea"/>
          <a:cs typeface="+mj-cs"/>
          <a:sym typeface="Arial" panose="020B0604020202090204" charset="-116"/>
        </a:defRPr>
      </a:lvl1pPr>
    </p:titleStyle>
    <p:bodyStyle>
      <a:lvl1pPr marL="457200" lvl="0" indent="-4572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1pPr>
      <a:lvl2pPr marL="838200" lvl="1" indent="-3810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2pPr>
      <a:lvl3pPr marL="1257300" lvl="2" indent="-342900" algn="l" defTabSz="0" eaLnBrk="0" fontAlgn="base" latinLnBrk="0" hangingPunct="0">
        <a:lnSpc>
          <a:spcPct val="13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3pPr>
      <a:lvl4pPr marL="1752600" lvl="3" indent="-3810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4pPr>
      <a:lvl5pPr marL="2209800" lvl="4" indent="-3810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5pPr>
      <a:lvl6pPr marL="2514600" lvl="5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6pPr>
      <a:lvl7pPr marL="2971800" lvl="6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7pPr>
      <a:lvl8pPr marL="3429000" lvl="7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8pPr>
      <a:lvl9pPr marL="3886200" lvl="8" indent="-228600" algn="l" defTabSz="0" eaLnBrk="0" fontAlgn="base" latinLnBrk="0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90204" charset="-116"/>
        </a:defRPr>
      </a:lvl9pPr>
    </p:bodyStyle>
    <p:otherStyle>
      <a:lvl1pPr lvl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30000"/>
        </a:lnSpc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7.xml"/><Relationship Id="rId2" Type="http://schemas.openxmlformats.org/officeDocument/2006/relationships/tags" Target="../tags/tag8.xml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hyperlink" Target="&#26071;&#33328;&#22253;4&#26376;&#24037;&#20316;&#37325;&#28857;&#25552;&#31034;&#65288;&#29677;&#32423;&#20027;&#31649;&#65289;.do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7.xml"/><Relationship Id="rId3" Type="http://schemas.openxmlformats.org/officeDocument/2006/relationships/tags" Target="../tags/tag10.xml"/><Relationship Id="rId2" Type="http://schemas.openxmlformats.org/officeDocument/2006/relationships/image" Target="../media/image48.jpeg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50.png"/><Relationship Id="rId2" Type="http://schemas.openxmlformats.org/officeDocument/2006/relationships/hyperlink" Target="&#12298;9&#21644;&#37202;&#12299;.ppt" TargetMode="Externa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7.xml"/><Relationship Id="rId3" Type="http://schemas.openxmlformats.org/officeDocument/2006/relationships/tags" Target="../tags/tag11.xml"/><Relationship Id="rId2" Type="http://schemas.openxmlformats.org/officeDocument/2006/relationships/image" Target="../media/image51.jpeg"/><Relationship Id="rId1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12.xml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13.xml"/><Relationship Id="rId1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14.xml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15.xml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16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7.xml"/><Relationship Id="rId5" Type="http://schemas.openxmlformats.org/officeDocument/2006/relationships/tags" Target="../tags/tag1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47.xml"/><Relationship Id="rId6" Type="http://schemas.openxmlformats.org/officeDocument/2006/relationships/tags" Target="../tags/tag1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18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19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7.xml"/><Relationship Id="rId5" Type="http://schemas.openxmlformats.org/officeDocument/2006/relationships/tags" Target="../tags/tag3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7.xml"/><Relationship Id="rId5" Type="http://schemas.openxmlformats.org/officeDocument/2006/relationships/tags" Target="../tags/tag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47.xml"/><Relationship Id="rId6" Type="http://schemas.openxmlformats.org/officeDocument/2006/relationships/tags" Target="../tags/tag6.xml"/><Relationship Id="rId5" Type="http://schemas.openxmlformats.org/officeDocument/2006/relationships/image" Target="../media/image26.jpeg"/><Relationship Id="rId4" Type="http://schemas.openxmlformats.org/officeDocument/2006/relationships/tags" Target="../tags/tag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043305" y="1491615"/>
            <a:ext cx="787336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anose="020B0604020202090204" charset="-116"/>
              </a:rPr>
              <a:t>班级一日活动中的养成教育</a:t>
            </a:r>
            <a:endParaRPr lang="zh-CN" altLang="en-US" sz="4800" kern="12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j-cs"/>
              <a:sym typeface="Arial" panose="020B0604020202090204" charset="-116"/>
            </a:endParaRPr>
          </a:p>
          <a:p>
            <a:endParaRPr kumimoji="1" lang="zh-CN" altLang="en-US" sz="4800" b="1" i="1" spc="3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95980" y="3185795"/>
            <a:ext cx="20427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sz="2000" b="1" i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红缨研培部</a:t>
            </a:r>
            <a:endParaRPr kumimoji="1" lang="zh-CN" sz="2000" b="1" i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任意多边形 19"/>
          <p:cNvSpPr/>
          <p:nvPr/>
        </p:nvSpPr>
        <p:spPr>
          <a:xfrm rot="20173355">
            <a:off x="6899275" y="-287337"/>
            <a:ext cx="1309688" cy="5780088"/>
          </a:xfrm>
          <a:custGeom>
            <a:avLst/>
            <a:gdLst>
              <a:gd name="connsiteX0" fmla="*/ 0 w 1354667"/>
              <a:gd name="connsiteY0" fmla="*/ 0 h 7982519"/>
              <a:gd name="connsiteX1" fmla="*/ 1354667 w 1354667"/>
              <a:gd name="connsiteY1" fmla="*/ 596842 h 7982519"/>
              <a:gd name="connsiteX2" fmla="*/ 1354667 w 1354667"/>
              <a:gd name="connsiteY2" fmla="*/ 7423910 h 7982519"/>
              <a:gd name="connsiteX3" fmla="*/ 1108554 w 1354667"/>
              <a:gd name="connsiteY3" fmla="*/ 7982519 h 7982519"/>
              <a:gd name="connsiteX4" fmla="*/ 0 w 1354667"/>
              <a:gd name="connsiteY4" fmla="*/ 7494110 h 798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4667" h="7982519">
                <a:moveTo>
                  <a:pt x="0" y="0"/>
                </a:moveTo>
                <a:lnTo>
                  <a:pt x="1354667" y="596842"/>
                </a:lnTo>
                <a:lnTo>
                  <a:pt x="1354667" y="7423910"/>
                </a:lnTo>
                <a:lnTo>
                  <a:pt x="1108554" y="7982519"/>
                </a:lnTo>
                <a:lnTo>
                  <a:pt x="0" y="74941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0160000">
            <a:off x="5832475" y="1092200"/>
            <a:ext cx="2886075" cy="250348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20173355">
            <a:off x="6616700" y="4340225"/>
            <a:ext cx="666750" cy="44132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0173355">
            <a:off x="5416550" y="4171950"/>
            <a:ext cx="522288" cy="344488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0173355">
            <a:off x="5783263" y="4811713"/>
            <a:ext cx="396875" cy="263525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0173355">
            <a:off x="4954588" y="4291013"/>
            <a:ext cx="379413" cy="25082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0173355">
            <a:off x="5703888" y="3546475"/>
            <a:ext cx="396875" cy="26352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20488" name="内容占位符 2"/>
          <p:cNvSpPr>
            <a:spLocks noGrp="1"/>
          </p:cNvSpPr>
          <p:nvPr/>
        </p:nvSpPr>
        <p:spPr>
          <a:xfrm>
            <a:off x="467360" y="1275398"/>
            <a:ext cx="4621213" cy="2484437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t" anchorCtr="0"/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①</a:t>
            </a:r>
            <a:r>
              <a:rPr lang="zh-CN" altLang="en-US" sz="24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情绪愉快的上幼儿园</a:t>
            </a:r>
            <a:endParaRPr lang="zh-CN" altLang="en-US" sz="24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②</a:t>
            </a:r>
            <a:r>
              <a:rPr lang="zh-CN" altLang="en-US" sz="24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有礼仪教育的表现</a:t>
            </a:r>
            <a:endParaRPr lang="zh-CN" altLang="en-US" sz="24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③</a:t>
            </a:r>
            <a:r>
              <a:rPr lang="zh-CN" altLang="da-DK" sz="24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配合保健医做晨间检查</a:t>
            </a:r>
            <a:endParaRPr lang="zh-CN" altLang="da-DK" sz="24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④</a:t>
            </a:r>
            <a:r>
              <a:rPr lang="zh-CN" altLang="en-US" sz="24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有序放好自己的书包、衣服等物品</a:t>
            </a:r>
            <a:endParaRPr lang="zh-CN" altLang="en-US" sz="24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⑤</a:t>
            </a:r>
            <a:r>
              <a:rPr lang="zh-CN" altLang="en-US" sz="24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完成签到、插晨检卡和心情卡的流程</a:t>
            </a:r>
            <a:endParaRPr lang="zh-CN" altLang="en-US" sz="24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20489" name="标题 1"/>
          <p:cNvSpPr>
            <a:spLocks noGrp="1"/>
          </p:cNvSpPr>
          <p:nvPr/>
        </p:nvSpPr>
        <p:spPr>
          <a:xfrm>
            <a:off x="395605" y="555625"/>
            <a:ext cx="2200275" cy="504825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ctr" anchorCtr="0"/>
          <a:p>
            <a:pPr indent="0" eaLnBrk="0" hangingPunct="0">
              <a:spcBef>
                <a:spcPct val="0"/>
              </a:spcBef>
            </a:pPr>
            <a:r>
              <a:rPr lang="en-US" altLang="zh-CN" sz="2800" b="1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1.</a:t>
            </a:r>
            <a:r>
              <a:rPr lang="zh-CN" altLang="en-US" sz="2800" b="1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入园环节</a:t>
            </a:r>
            <a:endParaRPr lang="zh-CN" altLang="en-US" sz="2800" b="1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36" descr="QQ截图201502271348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55" y="1696720"/>
            <a:ext cx="4816475" cy="3310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图片 103427" descr="IMG_19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475" y="1375410"/>
            <a:ext cx="4965700" cy="3310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103428" descr="QQ截图201509131739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055" y="2108835"/>
            <a:ext cx="4512945" cy="3072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文本框 1"/>
          <p:cNvSpPr txBox="1"/>
          <p:nvPr/>
        </p:nvSpPr>
        <p:spPr>
          <a:xfrm>
            <a:off x="467360" y="627380"/>
            <a:ext cx="3342640" cy="6724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>
              <a:lnSpc>
                <a:spcPct val="135000"/>
              </a:lnSpc>
              <a:spcBef>
                <a:spcPct val="30000"/>
              </a:spcBef>
            </a:pPr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2.进餐环节：值日生</a:t>
            </a:r>
            <a:endParaRPr lang="zh-CN" altLang="en-US" sz="2000">
              <a:latin typeface="Arial" panose="020B0604020202090204" charset="-116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标题 1"/>
          <p:cNvSpPr>
            <a:spLocks noGrp="1"/>
          </p:cNvSpPr>
          <p:nvPr>
            <p:ph type="title"/>
          </p:nvPr>
        </p:nvSpPr>
        <p:spPr/>
        <p:txBody>
          <a:bodyPr wrap="square" lIns="72585" tIns="36293" rIns="72585" bIns="36293" anchor="ctr" anchorCtr="0"/>
          <a:p>
            <a:r>
              <a:rPr lang="zh-CN" altLang="en-US" sz="2800">
                <a:latin typeface="微软雅黑" pitchFamily="2" charset="-122"/>
                <a:ea typeface="微软雅黑" pitchFamily="2" charset="-122"/>
              </a:rPr>
              <a:t>进餐环节</a:t>
            </a:r>
            <a:endParaRPr lang="zh-CN" altLang="en-US" sz="280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27650" name="图片 22531" descr="QQ截图201507051918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" y="1225550"/>
            <a:ext cx="4502150" cy="337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22532" descr="QQ截图201507051920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425" y="582613"/>
            <a:ext cx="2900363" cy="201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22533" descr="QQ截图20150705191949"/>
          <p:cNvPicPr>
            <a:picLocks noChangeAspect="1"/>
          </p:cNvPicPr>
          <p:nvPr/>
        </p:nvPicPr>
        <p:blipFill>
          <a:blip r:embed="rId3"/>
          <a:srcRect t="5309" b="14774"/>
          <a:stretch>
            <a:fillRect/>
          </a:stretch>
        </p:blipFill>
        <p:spPr>
          <a:xfrm>
            <a:off x="5580063" y="2676525"/>
            <a:ext cx="2879725" cy="2112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标题 1"/>
          <p:cNvSpPr>
            <a:spLocks noGrp="1"/>
          </p:cNvSpPr>
          <p:nvPr>
            <p:ph type="title"/>
          </p:nvPr>
        </p:nvSpPr>
        <p:spPr>
          <a:xfrm>
            <a:off x="539115" y="483870"/>
            <a:ext cx="7886700" cy="1257300"/>
          </a:xfrm>
        </p:spPr>
        <p:txBody>
          <a:bodyPr wrap="square" lIns="72585" tIns="36293" rIns="72585" bIns="36293" anchor="ctr" anchorCtr="0"/>
          <a:p>
            <a:r>
              <a:rPr lang="zh-CN" altLang="en-US" sz="28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进餐环节指导要点：</a:t>
            </a:r>
            <a:endParaRPr lang="zh-CN" altLang="en-US" sz="280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type="body" idx="1"/>
          </p:nvPr>
        </p:nvSpPr>
        <p:spPr>
          <a:xfrm>
            <a:off x="539115" y="1348105"/>
            <a:ext cx="7886700" cy="2635885"/>
          </a:xfrm>
          <a:ln>
            <a:miter/>
          </a:ln>
        </p:spPr>
        <p:txBody>
          <a:bodyPr vert="horz" wrap="square" lIns="72585" tIns="36293" rIns="72585" bIns="36293" anchor="t">
            <a:noAutofit/>
          </a:bodyPr>
          <a:p>
            <a:pPr marL="0" indent="0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1、餐前不处理任何问题，保持心情愉快进餐。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2、指导幼儿正确使用餐具。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3、指导幼儿荤素搭配、干稀搭配。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4、个别幼儿个别指导。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5、关注有特殊需要的幼儿。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6、了解每个幼儿的食量，运用“少盛多添”的原则。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7、保证幼儿进餐时间不少于20分钟。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8、随盥洗完随进餐</a:t>
            </a: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</a:rPr>
              <a:t>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9、不拌饭。</a:t>
            </a:r>
            <a:endParaRPr lang="en-US" altLang="zh-CN" sz="1500" strike="noStrike" noProof="1" dirty="0"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15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10、咽下最后一口饭菜后离开。</a:t>
            </a:r>
            <a:endParaRPr lang="zh-CN" altLang="en-US" sz="1500" strike="noStrike" noProof="1" dirty="0"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pic>
        <p:nvPicPr>
          <p:cNvPr id="28675" name="图片 1" descr="office6\wpsassist\cache\A000220150318H40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2288" y="1689100"/>
            <a:ext cx="2892425" cy="2784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椭圆 26"/>
          <p:cNvSpPr/>
          <p:nvPr/>
        </p:nvSpPr>
        <p:spPr>
          <a:xfrm>
            <a:off x="5183188" y="1003300"/>
            <a:ext cx="3730625" cy="386715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2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charRg st="22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charRg st="22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6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charRg st="36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charRg st="36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53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charRg st="53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charRg st="53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65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charRg st="65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charRg st="65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79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charRg st="79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charRg st="79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0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charRg st="10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charRg st="104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23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charRg st="123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charRg st="123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34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charRg st="134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charRg st="134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41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charRg st="141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charRg st="141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标题 1"/>
          <p:cNvSpPr>
            <a:spLocks noGrp="1"/>
          </p:cNvSpPr>
          <p:nvPr>
            <p:ph type="title"/>
          </p:nvPr>
        </p:nvSpPr>
        <p:spPr/>
        <p:txBody>
          <a:bodyPr wrap="square" lIns="72585" tIns="36293" rIns="72585" bIns="36293" anchor="ctr" anchorCtr="0"/>
          <a:p>
            <a:r>
              <a:rPr lang="en-US" altLang="zh-CN" sz="2800">
                <a:latin typeface="微软雅黑" pitchFamily="2" charset="-122"/>
                <a:ea typeface="微软雅黑" pitchFamily="2" charset="-122"/>
              </a:rPr>
              <a:t>3.</a:t>
            </a:r>
            <a:r>
              <a:rPr lang="zh-CN" altLang="en-US" sz="2800">
                <a:latin typeface="微软雅黑" pitchFamily="2" charset="-122"/>
                <a:ea typeface="微软雅黑" pitchFamily="2" charset="-122"/>
              </a:rPr>
              <a:t>盥洗环节</a:t>
            </a: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（卷袖子、洗手、漱口、刷牙、洗脸、擦油、梳头）</a:t>
            </a:r>
            <a:endParaRPr lang="zh-CN" altLang="en-US" sz="200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5602" name="内容占位符 2"/>
          <p:cNvSpPr>
            <a:spLocks noGrp="1"/>
          </p:cNvSpPr>
          <p:nvPr>
            <p:ph type="body" idx="1"/>
          </p:nvPr>
        </p:nvSpPr>
        <p:spPr/>
        <p:txBody>
          <a:bodyPr wrap="square" lIns="72585" tIns="36293" rIns="72585" bIns="36293" anchor="t" anchorCtr="0"/>
          <a:p>
            <a:pPr marL="0" indent="0">
              <a:lnSpc>
                <a:spcPct val="105000"/>
              </a:lnSpc>
              <a:buNone/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正确的方法、标准</a:t>
            </a:r>
            <a:r>
              <a:rPr lang="zh-CN" altLang="en-US" sz="1400" dirty="0">
                <a:sym typeface="宋体" pitchFamily="2" charset="-122"/>
                <a:hlinkClick r:id="rId1" action="ppaction://hlinkfile"/>
              </a:rPr>
              <a:t>《旗舰园4月工作重点提示》</a:t>
            </a:r>
            <a:endParaRPr lang="zh-CN" altLang="en-US" sz="2400" b="1" dirty="0"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29699" name="图片 3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704975"/>
            <a:ext cx="4321175" cy="300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13315" descr="QQ截图20150705190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175" y="1703388"/>
            <a:ext cx="4429125" cy="3001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2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  <p:bldP spid="2560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内容占位符 2"/>
          <p:cNvSpPr>
            <a:spLocks noGrp="1"/>
          </p:cNvSpPr>
          <p:nvPr>
            <p:ph type="body" idx="1"/>
          </p:nvPr>
        </p:nvSpPr>
        <p:spPr>
          <a:xfrm>
            <a:off x="538798" y="1744743"/>
            <a:ext cx="7886700" cy="1125140"/>
          </a:xfrm>
        </p:spPr>
        <p:txBody>
          <a:bodyPr wrap="square" lIns="72585" tIns="36293" rIns="72585" bIns="36293" anchor="t" anchorCtr="0">
            <a:normAutofit fontScale="25000"/>
          </a:bodyPr>
          <a:p>
            <a:pPr marL="1905" indent="-344805">
              <a:lnSpc>
                <a:spcPct val="110000"/>
              </a:lnSpc>
              <a:buNone/>
            </a:pP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1</a:t>
            </a:r>
            <a:r>
              <a:rPr lang="en-US" altLang="zh-CN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.</a:t>
            </a: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教师提醒、指导（找原因，给方</a:t>
            </a:r>
            <a:endParaRPr lang="zh-CN" altLang="en-US" sz="96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110000"/>
              </a:lnSpc>
              <a:buNone/>
            </a:pP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   法）、帮忙；幼儿相互帮忙（值</a:t>
            </a:r>
            <a:endParaRPr lang="zh-CN" altLang="en-US" sz="96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110000"/>
              </a:lnSpc>
              <a:buNone/>
            </a:pP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  日生）</a:t>
            </a:r>
            <a:endParaRPr lang="zh-CN" altLang="en-US" sz="96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110000"/>
              </a:lnSpc>
              <a:buNone/>
            </a:pPr>
            <a:r>
              <a:rPr lang="zh-CN" altLang="en-US" sz="9600" dirty="0">
                <a:latin typeface="微软雅黑" pitchFamily="2" charset="-122"/>
                <a:ea typeface="微软雅黑" pitchFamily="2" charset="-122"/>
              </a:rPr>
              <a:t>2</a:t>
            </a:r>
            <a:r>
              <a:rPr lang="en-US" altLang="zh-CN" sz="9600" dirty="0">
                <a:latin typeface="微软雅黑" pitchFamily="2" charset="-122"/>
                <a:ea typeface="微软雅黑" pitchFamily="2" charset="-122"/>
              </a:rPr>
              <a:t>.</a:t>
            </a:r>
            <a:r>
              <a:rPr lang="zh-CN" altLang="en-US" sz="9600" dirty="0">
                <a:latin typeface="微软雅黑" pitchFamily="2" charset="-122"/>
                <a:ea typeface="微软雅黑" pitchFamily="2" charset="-122"/>
              </a:rPr>
              <a:t>儿歌的利用，说做一体</a:t>
            </a:r>
            <a:endParaRPr lang="zh-CN" altLang="en-US" sz="9600" dirty="0">
              <a:latin typeface="微软雅黑" pitchFamily="2" charset="-122"/>
              <a:ea typeface="微软雅黑" pitchFamily="2" charset="-122"/>
            </a:endParaRPr>
          </a:p>
          <a:p>
            <a:pPr marL="1905" indent="-344805">
              <a:lnSpc>
                <a:spcPct val="110000"/>
              </a:lnSpc>
              <a:buNone/>
            </a:pP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3</a:t>
            </a:r>
            <a:r>
              <a:rPr lang="en-US" altLang="zh-CN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.</a:t>
            </a: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建立幼儿园动力系统</a:t>
            </a:r>
            <a:endParaRPr lang="zh-CN" altLang="en-US" sz="9600" dirty="0">
              <a:latin typeface="微软雅黑" pitchFamily="2" charset="-122"/>
              <a:ea typeface="微软雅黑" pitchFamily="2" charset="-122"/>
            </a:endParaRPr>
          </a:p>
          <a:p>
            <a:pPr marL="1905" indent="-344805">
              <a:lnSpc>
                <a:spcPct val="110000"/>
              </a:lnSpc>
              <a:buNone/>
            </a:pPr>
            <a:r>
              <a:rPr lang="zh-CN" altLang="en-US" sz="9600" dirty="0">
                <a:latin typeface="微软雅黑" pitchFamily="2" charset="-122"/>
                <a:ea typeface="微软雅黑" pitchFamily="2" charset="-122"/>
              </a:rPr>
              <a:t>4</a:t>
            </a:r>
            <a:r>
              <a:rPr lang="en-US" altLang="zh-CN" sz="9600" dirty="0">
                <a:latin typeface="微软雅黑" pitchFamily="2" charset="-122"/>
                <a:ea typeface="微软雅黑" pitchFamily="2" charset="-122"/>
              </a:rPr>
              <a:t>.</a:t>
            </a: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家园共育</a:t>
            </a:r>
            <a:endParaRPr lang="zh-CN" altLang="en-US" sz="9600"/>
          </a:p>
        </p:txBody>
      </p:sp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322898" y="339964"/>
            <a:ext cx="7886700" cy="2139553"/>
          </a:xfrm>
        </p:spPr>
        <p:txBody>
          <a:bodyPr wrap="square" lIns="72585" tIns="36293" rIns="72585" bIns="36293" anchor="ctr" anchorCtr="0"/>
          <a:p>
            <a:r>
              <a:rPr lang="zh-CN" altLang="en-US" sz="28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盥洗环节指导要点：</a:t>
            </a:r>
            <a:endParaRPr lang="zh-CN" altLang="en-US" sz="28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pic>
        <p:nvPicPr>
          <p:cNvPr id="30723" name="图片 3" descr="office6\wpsassist\cache\A000220150318I44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0200" y="1744663"/>
            <a:ext cx="3302000" cy="2509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弧形 25"/>
          <p:cNvSpPr/>
          <p:nvPr/>
        </p:nvSpPr>
        <p:spPr>
          <a:xfrm rot="13249706">
            <a:off x="4989513" y="976313"/>
            <a:ext cx="3816350" cy="3883025"/>
          </a:xfrm>
          <a:prstGeom prst="arc">
            <a:avLst>
              <a:gd name="adj1" fmla="val 2525855"/>
              <a:gd name="adj2" fmla="val 2411075"/>
            </a:avLst>
          </a:prstGeom>
          <a:ln w="19050">
            <a:solidFill>
              <a:srgbClr val="D0438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25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charRg st="17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25">
                                            <p:txEl>
                                              <p:charRg st="17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charRg st="35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25">
                                            <p:txEl>
                                              <p:charRg st="35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charRg st="41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625">
                                            <p:txEl>
                                              <p:charRg st="41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charRg st="54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625">
                                            <p:txEl>
                                              <p:charRg st="54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charRg st="66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625">
                                            <p:txEl>
                                              <p:charRg st="66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图片 17411" descr="QQ截图201507051937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1027113"/>
            <a:ext cx="4414838" cy="287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17412" descr="QQ截图20150705193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75" y="1241425"/>
            <a:ext cx="4349750" cy="290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38" descr="IMG_88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263" y="1457325"/>
            <a:ext cx="4254500" cy="290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18435" descr="QQ截图201507051944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13" y="1700213"/>
            <a:ext cx="4141787" cy="2924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467043" y="239"/>
            <a:ext cx="7886700" cy="2139553"/>
          </a:xfrm>
        </p:spPr>
        <p:txBody>
          <a:bodyPr wrap="square" lIns="72585" tIns="36293" rIns="72585" bIns="36293" anchor="ctr" anchorCtr="0"/>
          <a:p>
            <a:r>
              <a:rPr lang="en-US" altLang="zh-CN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5.</a:t>
            </a:r>
            <a:r>
              <a:rPr lang="zh-CN" altLang="en-US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午睡环节</a:t>
            </a:r>
            <a:endParaRPr lang="zh-CN" altLang="en-US" sz="2800" b="1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type="body" idx="1"/>
          </p:nvPr>
        </p:nvSpPr>
        <p:spPr>
          <a:xfrm>
            <a:off x="539115" y="1923415"/>
            <a:ext cx="3448050" cy="1125220"/>
          </a:xfrm>
          <a:ln>
            <a:miter/>
          </a:ln>
        </p:spPr>
        <p:txBody>
          <a:bodyPr vert="horz" wrap="square" lIns="72585" tIns="36293" rIns="72585" bIns="36293" anchor="t">
            <a:noAutofit/>
          </a:bodyPr>
          <a:p>
            <a:pPr marL="0" indent="0" fontAlgn="base">
              <a:lnSpc>
                <a:spcPct val="115000"/>
              </a:lnSpc>
              <a:buNone/>
            </a:pPr>
            <a:r>
              <a:rPr lang="zh-CN" altLang="en-US" sz="2400" strike="noStrike" noProof="1" dirty="0">
                <a:latin typeface="微软雅黑" pitchFamily="2" charset="-122"/>
                <a:ea typeface="微软雅黑" pitchFamily="2" charset="-122"/>
                <a:sym typeface="+mn-ea"/>
              </a:rPr>
              <a:t>指导幼儿正确地穿、脱衣裤</a:t>
            </a:r>
            <a:endParaRPr lang="zh-CN" altLang="en-US" sz="2400" strike="noStrike" noProof="1" dirty="0"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2400" strike="noStrike" noProof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穿脱衣服的顺序</a:t>
            </a:r>
            <a:endParaRPr lang="zh-CN" altLang="en-US" sz="2400" strike="noStrike" noProof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2400" strike="noStrike" noProof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衣服摆放</a:t>
            </a:r>
            <a:endParaRPr lang="zh-CN" altLang="en-US" sz="2400" strike="noStrike" noProof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905" indent="-344805" fontAlgn="base">
              <a:lnSpc>
                <a:spcPct val="115000"/>
              </a:lnSpc>
              <a:buNone/>
            </a:pPr>
            <a:r>
              <a:rPr lang="zh-CN" altLang="en-US" sz="2400" strike="noStrike" noProof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系扣子的方法</a:t>
            </a:r>
            <a:endParaRPr lang="zh-CN" altLang="en-US" sz="2400" strike="noStrike" noProof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pic>
        <p:nvPicPr>
          <p:cNvPr id="33795" name="图片 24579" descr="QQ截图201507052005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3050" y="1050925"/>
            <a:ext cx="2427288" cy="3744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24580" descr="QQ截图20150705201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75" y="1050925"/>
            <a:ext cx="2225675" cy="3736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3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charRg st="13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1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charRg st="21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6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charRg st="26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1"/>
          <p:cNvSpPr>
            <a:spLocks noGrp="1"/>
          </p:cNvSpPr>
          <p:nvPr>
            <p:ph type="title"/>
          </p:nvPr>
        </p:nvSpPr>
        <p:spPr>
          <a:xfrm>
            <a:off x="467043" y="124064"/>
            <a:ext cx="7886700" cy="2139553"/>
          </a:xfrm>
        </p:spPr>
        <p:txBody>
          <a:bodyPr wrap="square" lIns="72585" tIns="36293" rIns="72585" bIns="36293" anchor="ctr" anchorCtr="0"/>
          <a:p>
            <a:r>
              <a:rPr lang="zh-CN" altLang="en-US" sz="28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午睡环节指导要点：</a:t>
            </a:r>
            <a:endParaRPr lang="zh-CN" altLang="en-US" sz="280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0722" name="内容占位符 2"/>
          <p:cNvSpPr>
            <a:spLocks noGrp="1"/>
          </p:cNvSpPr>
          <p:nvPr>
            <p:ph type="body" idx="1"/>
          </p:nvPr>
        </p:nvSpPr>
        <p:spPr>
          <a:xfrm>
            <a:off x="611505" y="1419860"/>
            <a:ext cx="4244975" cy="1856740"/>
          </a:xfrm>
        </p:spPr>
        <p:txBody>
          <a:bodyPr wrap="square" lIns="72585" tIns="36293" rIns="72585" bIns="36293" anchor="t" anchorCtr="0">
            <a:noAutofit/>
          </a:bodyPr>
          <a:p>
            <a:pPr marL="1905" indent="-344805">
              <a:lnSpc>
                <a:spcPct val="120000"/>
              </a:lnSpc>
              <a:buNone/>
            </a:pPr>
            <a:r>
              <a:rPr lang="en-US" altLang="zh-CN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1.</a:t>
            </a: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不能站在床上，小屁股向前蹭（避免在床上站着、跪着造成意外伤害）</a:t>
            </a:r>
            <a:endParaRPr lang="zh-CN" altLang="en-US" sz="2400" dirty="0">
              <a:latin typeface="微软雅黑" pitchFamily="2" charset="-122"/>
              <a:ea typeface="微软雅黑" pitchFamily="2" charset="-122"/>
            </a:endParaRPr>
          </a:p>
          <a:p>
            <a:pPr marL="1905" indent="-344805">
              <a:lnSpc>
                <a:spcPct val="120000"/>
              </a:lnSpc>
              <a:buNone/>
            </a:pPr>
            <a:r>
              <a:rPr lang="en-US" altLang="zh-CN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2.</a:t>
            </a: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午检：不带物品上床。</a:t>
            </a:r>
            <a:endParaRPr lang="zh-CN" altLang="en-US" sz="2400" dirty="0">
              <a:latin typeface="微软雅黑" pitchFamily="2" charset="-122"/>
              <a:ea typeface="微软雅黑" pitchFamily="2" charset="-122"/>
            </a:endParaRPr>
          </a:p>
          <a:p>
            <a:pPr marL="1905" indent="-344805">
              <a:lnSpc>
                <a:spcPct val="120000"/>
              </a:lnSpc>
              <a:buNone/>
            </a:pPr>
            <a:r>
              <a:rPr lang="en-US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3.</a:t>
            </a: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教师值午睡的要求：巡视（踢被子、蒙头睡、不正确睡姿）、手机、不脱岗、关注室温等</a:t>
            </a:r>
            <a:endParaRPr lang="zh-CN" altLang="en-US" sz="24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pic>
        <p:nvPicPr>
          <p:cNvPr id="34819" name="图片 1" descr="21864944_8702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3925" y="1497013"/>
            <a:ext cx="4054475" cy="2151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2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charRg st="34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22">
                                            <p:txEl>
                                              <p:charRg st="34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charRg st="47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22">
                                            <p:txEl>
                                              <p:charRg st="47" end="8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  <p:bldP spid="307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任意多边形 17"/>
          <p:cNvSpPr/>
          <p:nvPr/>
        </p:nvSpPr>
        <p:spPr>
          <a:xfrm flipH="1">
            <a:off x="3014663" y="1039813"/>
            <a:ext cx="6129338" cy="3419475"/>
          </a:xfrm>
          <a:custGeom>
            <a:avLst/>
            <a:gdLst>
              <a:gd name="connsiteX0" fmla="*/ 5262560 w 6191249"/>
              <a:gd name="connsiteY0" fmla="*/ 0 h 2333625"/>
              <a:gd name="connsiteX1" fmla="*/ 0 w 6191249"/>
              <a:gd name="connsiteY1" fmla="*/ 0 h 2333625"/>
              <a:gd name="connsiteX2" fmla="*/ 0 w 6191249"/>
              <a:gd name="connsiteY2" fmla="*/ 109916 h 2333625"/>
              <a:gd name="connsiteX3" fmla="*/ 416063 w 6191249"/>
              <a:gd name="connsiteY3" fmla="*/ 109916 h 2333625"/>
              <a:gd name="connsiteX4" fmla="*/ 3930820 w 6191249"/>
              <a:gd name="connsiteY4" fmla="*/ 109916 h 2333625"/>
              <a:gd name="connsiteX5" fmla="*/ 5182877 w 6191249"/>
              <a:gd name="connsiteY5" fmla="*/ 109916 h 2333625"/>
              <a:gd name="connsiteX6" fmla="*/ 6024082 w 6191249"/>
              <a:gd name="connsiteY6" fmla="*/ 1166812 h 2333625"/>
              <a:gd name="connsiteX7" fmla="*/ 5182877 w 6191249"/>
              <a:gd name="connsiteY7" fmla="*/ 2223708 h 2333625"/>
              <a:gd name="connsiteX8" fmla="*/ 3930820 w 6191249"/>
              <a:gd name="connsiteY8" fmla="*/ 2223708 h 2333625"/>
              <a:gd name="connsiteX9" fmla="*/ 416063 w 6191249"/>
              <a:gd name="connsiteY9" fmla="*/ 2223708 h 2333625"/>
              <a:gd name="connsiteX10" fmla="*/ 0 w 6191249"/>
              <a:gd name="connsiteY10" fmla="*/ 2223708 h 2333625"/>
              <a:gd name="connsiteX11" fmla="*/ 0 w 6191249"/>
              <a:gd name="connsiteY11" fmla="*/ 2333625 h 2333625"/>
              <a:gd name="connsiteX12" fmla="*/ 5262560 w 6191249"/>
              <a:gd name="connsiteY12" fmla="*/ 2333625 h 2333625"/>
              <a:gd name="connsiteX13" fmla="*/ 6191249 w 6191249"/>
              <a:gd name="connsiteY13" fmla="*/ 1166813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49" h="2333625">
                <a:moveTo>
                  <a:pt x="5262560" y="0"/>
                </a:moveTo>
                <a:lnTo>
                  <a:pt x="0" y="0"/>
                </a:lnTo>
                <a:lnTo>
                  <a:pt x="0" y="109916"/>
                </a:lnTo>
                <a:lnTo>
                  <a:pt x="416063" y="109916"/>
                </a:lnTo>
                <a:lnTo>
                  <a:pt x="3930820" y="109916"/>
                </a:lnTo>
                <a:lnTo>
                  <a:pt x="5182877" y="109916"/>
                </a:lnTo>
                <a:lnTo>
                  <a:pt x="6024082" y="1166812"/>
                </a:lnTo>
                <a:lnTo>
                  <a:pt x="5182877" y="2223708"/>
                </a:lnTo>
                <a:lnTo>
                  <a:pt x="3930820" y="2223708"/>
                </a:lnTo>
                <a:lnTo>
                  <a:pt x="416063" y="2223708"/>
                </a:lnTo>
                <a:lnTo>
                  <a:pt x="0" y="2223708"/>
                </a:lnTo>
                <a:lnTo>
                  <a:pt x="0" y="2333625"/>
                </a:lnTo>
                <a:lnTo>
                  <a:pt x="5262560" y="2333625"/>
                </a:lnTo>
                <a:lnTo>
                  <a:pt x="6191249" y="116681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9" name="任意多边形 28"/>
          <p:cNvSpPr/>
          <p:nvPr/>
        </p:nvSpPr>
        <p:spPr>
          <a:xfrm>
            <a:off x="23813" y="1487488"/>
            <a:ext cx="4621213" cy="2620963"/>
          </a:xfrm>
          <a:custGeom>
            <a:avLst/>
            <a:gdLst>
              <a:gd name="connsiteX0" fmla="*/ 0 w 4814889"/>
              <a:gd name="connsiteY0" fmla="*/ 0 h 3079594"/>
              <a:gd name="connsiteX1" fmla="*/ 1152526 w 4814889"/>
              <a:gd name="connsiteY1" fmla="*/ 0 h 3079594"/>
              <a:gd name="connsiteX2" fmla="*/ 2484000 w 4814889"/>
              <a:gd name="connsiteY2" fmla="*/ 0 h 3079594"/>
              <a:gd name="connsiteX3" fmla="*/ 3547174 w 4814889"/>
              <a:gd name="connsiteY3" fmla="*/ 0 h 3079594"/>
              <a:gd name="connsiteX4" fmla="*/ 4814889 w 4814889"/>
              <a:gd name="connsiteY4" fmla="*/ 1539797 h 3079594"/>
              <a:gd name="connsiteX5" fmla="*/ 3547174 w 4814889"/>
              <a:gd name="connsiteY5" fmla="*/ 3079594 h 3079594"/>
              <a:gd name="connsiteX6" fmla="*/ 2484000 w 4814889"/>
              <a:gd name="connsiteY6" fmla="*/ 3079594 h 3079594"/>
              <a:gd name="connsiteX7" fmla="*/ 1152526 w 4814889"/>
              <a:gd name="connsiteY7" fmla="*/ 3079594 h 3079594"/>
              <a:gd name="connsiteX8" fmla="*/ 0 w 4814889"/>
              <a:gd name="connsiteY8" fmla="*/ 3079594 h 3079594"/>
              <a:gd name="connsiteX9" fmla="*/ 0 w 4814889"/>
              <a:gd name="connsiteY9" fmla="*/ 2859009 h 3079594"/>
              <a:gd name="connsiteX10" fmla="*/ 2484000 w 4814889"/>
              <a:gd name="connsiteY10" fmla="*/ 2859009 h 3079594"/>
              <a:gd name="connsiteX11" fmla="*/ 2484000 w 4814889"/>
              <a:gd name="connsiteY11" fmla="*/ 2859010 h 3079594"/>
              <a:gd name="connsiteX12" fmla="*/ 3410133 w 4814889"/>
              <a:gd name="connsiteY12" fmla="*/ 2859010 h 3079594"/>
              <a:gd name="connsiteX13" fmla="*/ 4496241 w 4814889"/>
              <a:gd name="connsiteY13" fmla="*/ 1539798 h 3079594"/>
              <a:gd name="connsiteX14" fmla="*/ 3410133 w 4814889"/>
              <a:gd name="connsiteY14" fmla="*/ 220585 h 3079594"/>
              <a:gd name="connsiteX15" fmla="*/ 2484000 w 4814889"/>
              <a:gd name="connsiteY15" fmla="*/ 220585 h 3079594"/>
              <a:gd name="connsiteX16" fmla="*/ 1152526 w 4814889"/>
              <a:gd name="connsiteY16" fmla="*/ 220585 h 3079594"/>
              <a:gd name="connsiteX17" fmla="*/ 0 w 4814889"/>
              <a:gd name="connsiteY17" fmla="*/ 220585 h 307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14889" h="3079594">
                <a:moveTo>
                  <a:pt x="0" y="0"/>
                </a:moveTo>
                <a:lnTo>
                  <a:pt x="1152526" y="0"/>
                </a:lnTo>
                <a:lnTo>
                  <a:pt x="2484000" y="0"/>
                </a:lnTo>
                <a:lnTo>
                  <a:pt x="3547174" y="0"/>
                </a:lnTo>
                <a:lnTo>
                  <a:pt x="4814889" y="1539797"/>
                </a:lnTo>
                <a:lnTo>
                  <a:pt x="3547174" y="3079594"/>
                </a:lnTo>
                <a:lnTo>
                  <a:pt x="2484000" y="3079594"/>
                </a:lnTo>
                <a:lnTo>
                  <a:pt x="1152526" y="3079594"/>
                </a:lnTo>
                <a:lnTo>
                  <a:pt x="0" y="3079594"/>
                </a:lnTo>
                <a:lnTo>
                  <a:pt x="0" y="2859009"/>
                </a:lnTo>
                <a:lnTo>
                  <a:pt x="2484000" y="2859009"/>
                </a:lnTo>
                <a:lnTo>
                  <a:pt x="2484000" y="2859010"/>
                </a:lnTo>
                <a:lnTo>
                  <a:pt x="3410133" y="2859010"/>
                </a:lnTo>
                <a:lnTo>
                  <a:pt x="4496241" y="1539798"/>
                </a:lnTo>
                <a:lnTo>
                  <a:pt x="3410133" y="220585"/>
                </a:lnTo>
                <a:lnTo>
                  <a:pt x="2484000" y="220585"/>
                </a:lnTo>
                <a:lnTo>
                  <a:pt x="1152526" y="220585"/>
                </a:lnTo>
                <a:lnTo>
                  <a:pt x="0" y="220585"/>
                </a:ln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9" name="任意多边形 38"/>
          <p:cNvSpPr/>
          <p:nvPr/>
        </p:nvSpPr>
        <p:spPr>
          <a:xfrm flipH="1">
            <a:off x="23813" y="4108450"/>
            <a:ext cx="2990850" cy="658813"/>
          </a:xfrm>
          <a:custGeom>
            <a:avLst/>
            <a:gdLst>
              <a:gd name="connsiteX0" fmla="*/ 121443 w 4310058"/>
              <a:gd name="connsiteY0" fmla="*/ 0 h 948529"/>
              <a:gd name="connsiteX1" fmla="*/ 242886 w 4310058"/>
              <a:gd name="connsiteY1" fmla="*/ 121443 h 948529"/>
              <a:gd name="connsiteX2" fmla="*/ 233343 w 4310058"/>
              <a:gd name="connsiteY2" fmla="*/ 168714 h 948529"/>
              <a:gd name="connsiteX3" fmla="*/ 230593 w 4310058"/>
              <a:gd name="connsiteY3" fmla="*/ 172793 h 948529"/>
              <a:gd name="connsiteX4" fmla="*/ 788576 w 4310058"/>
              <a:gd name="connsiteY4" fmla="*/ 873847 h 948529"/>
              <a:gd name="connsiteX5" fmla="*/ 1639281 w 4310058"/>
              <a:gd name="connsiteY5" fmla="*/ 873847 h 948529"/>
              <a:gd name="connsiteX6" fmla="*/ 4027366 w 4310058"/>
              <a:gd name="connsiteY6" fmla="*/ 873847 h 948529"/>
              <a:gd name="connsiteX7" fmla="*/ 4310058 w 4310058"/>
              <a:gd name="connsiteY7" fmla="*/ 873847 h 948529"/>
              <a:gd name="connsiteX8" fmla="*/ 4310058 w 4310058"/>
              <a:gd name="connsiteY8" fmla="*/ 948529 h 948529"/>
              <a:gd name="connsiteX9" fmla="*/ 734436 w 4310058"/>
              <a:gd name="connsiteY9" fmla="*/ 948529 h 948529"/>
              <a:gd name="connsiteX10" fmla="*/ 165690 w 4310058"/>
              <a:gd name="connsiteY10" fmla="*/ 233953 h 948529"/>
              <a:gd name="connsiteX11" fmla="*/ 121443 w 4310058"/>
              <a:gd name="connsiteY11" fmla="*/ 242886 h 948529"/>
              <a:gd name="connsiteX12" fmla="*/ 0 w 4310058"/>
              <a:gd name="connsiteY12" fmla="*/ 121443 h 948529"/>
              <a:gd name="connsiteX13" fmla="*/ 121443 w 4310058"/>
              <a:gd name="connsiteY13" fmla="*/ 0 h 9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10058" h="948529">
                <a:moveTo>
                  <a:pt x="121443" y="0"/>
                </a:moveTo>
                <a:cubicBezTo>
                  <a:pt x="188514" y="0"/>
                  <a:pt x="242886" y="54372"/>
                  <a:pt x="242886" y="121443"/>
                </a:cubicBezTo>
                <a:cubicBezTo>
                  <a:pt x="242886" y="138211"/>
                  <a:pt x="239488" y="154185"/>
                  <a:pt x="233343" y="168714"/>
                </a:cubicBezTo>
                <a:lnTo>
                  <a:pt x="230593" y="172793"/>
                </a:lnTo>
                <a:lnTo>
                  <a:pt x="788576" y="873847"/>
                </a:lnTo>
                <a:lnTo>
                  <a:pt x="1639281" y="873847"/>
                </a:lnTo>
                <a:lnTo>
                  <a:pt x="4027366" y="873847"/>
                </a:lnTo>
                <a:lnTo>
                  <a:pt x="4310058" y="873847"/>
                </a:lnTo>
                <a:lnTo>
                  <a:pt x="4310058" y="948529"/>
                </a:lnTo>
                <a:lnTo>
                  <a:pt x="734436" y="948529"/>
                </a:lnTo>
                <a:lnTo>
                  <a:pt x="165690" y="233953"/>
                </a:lnTo>
                <a:lnTo>
                  <a:pt x="121443" y="242886"/>
                </a:lnTo>
                <a:cubicBezTo>
                  <a:pt x="54372" y="242886"/>
                  <a:pt x="0" y="188514"/>
                  <a:pt x="0" y="121443"/>
                </a:cubicBez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4933950" y="1362075"/>
            <a:ext cx="3619500" cy="27241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72585" tIns="36293" rIns="72585" bIns="36293" anchor="t"/>
          <a:lstStyle>
            <a:lvl1pPr marL="363855" lvl="0" indent="-363855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1pPr>
            <a:lvl2pPr marL="665480" lvl="1" indent="-300355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2pPr>
            <a:lvl3pPr marL="998855" lvl="2" indent="-271780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3pPr>
            <a:lvl4pPr marL="1393825" lvl="3" indent="-3048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4pPr>
            <a:lvl5pPr marL="1755775" lvl="4" indent="-3048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5pPr>
            <a:lvl6pPr marL="2514600" lvl="5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6pPr>
            <a:lvl7pPr marL="2971800" lvl="6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7pPr>
            <a:lvl8pPr marL="3429000" lvl="7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8pPr>
            <a:lvl9pPr marL="3886200" lvl="8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①</a:t>
            </a: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仪容仪表的整理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②</a:t>
            </a: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离园前的愉快心情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③</a:t>
            </a: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回顾当天的学习内容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④</a:t>
            </a: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有序取拿书包、衣物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⑤</a:t>
            </a: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安全有序的离园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31749" name="标题 1"/>
          <p:cNvSpPr>
            <a:spLocks noGrp="1"/>
          </p:cNvSpPr>
          <p:nvPr/>
        </p:nvSpPr>
        <p:spPr>
          <a:xfrm>
            <a:off x="467043" y="897890"/>
            <a:ext cx="2695575" cy="504825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ctr" anchorCtr="0"/>
          <a:p>
            <a:pPr indent="0" eaLnBrk="0" hangingPunct="0">
              <a:spcBef>
                <a:spcPct val="0"/>
              </a:spcBef>
            </a:pPr>
            <a:r>
              <a:rPr lang="en-US" altLang="zh-CN" sz="2800" b="1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6.</a:t>
            </a:r>
            <a:r>
              <a:rPr lang="zh-CN" altLang="en-US" sz="2800" b="1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离园环节</a:t>
            </a:r>
            <a:endParaRPr lang="zh-CN" altLang="en-US" sz="2800" b="1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890" t="2882"/>
          <a:stretch>
            <a:fillRect/>
          </a:stretch>
        </p:blipFill>
        <p:spPr>
          <a:xfrm>
            <a:off x="467360" y="1635760"/>
            <a:ext cx="2759075" cy="2418080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矩形 17"/>
          <p:cNvSpPr/>
          <p:nvPr/>
        </p:nvSpPr>
        <p:spPr>
          <a:xfrm>
            <a:off x="3563303" y="627380"/>
            <a:ext cx="2722562" cy="47148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 anchorCtr="0"/>
          <a:p>
            <a:pPr indent="0"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目 录</a:t>
            </a:r>
            <a:endParaRPr lang="zh-CN" altLang="en-US" sz="2800" b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8194" name="任意多边形 19"/>
          <p:cNvSpPr/>
          <p:nvPr/>
        </p:nvSpPr>
        <p:spPr>
          <a:xfrm>
            <a:off x="1843088" y="1254125"/>
            <a:ext cx="968375" cy="596900"/>
          </a:xfrm>
          <a:custGeom>
            <a:avLst/>
            <a:gdLst>
              <a:gd name="txL" fmla="*/ 0 w 1052290"/>
              <a:gd name="txT" fmla="*/ 0 h 714376"/>
              <a:gd name="txR" fmla="*/ 1052290 w 1052290"/>
              <a:gd name="txB" fmla="*/ 714376 h 714376"/>
            </a:gdLst>
            <a:ahLst/>
            <a:cxnLst>
              <a:cxn ang="0">
                <a:pos x="0" y="0"/>
              </a:cxn>
              <a:cxn ang="0">
                <a:pos x="640090" y="0"/>
              </a:cxn>
              <a:cxn ang="0">
                <a:pos x="969010" y="298767"/>
              </a:cxn>
              <a:cxn ang="0">
                <a:pos x="969009" y="298767"/>
              </a:cxn>
              <a:cxn ang="0">
                <a:pos x="640089" y="597535"/>
              </a:cxn>
              <a:cxn ang="0">
                <a:pos x="225602" y="597535"/>
              </a:cxn>
            </a:cxnLst>
            <a:rect l="txL" t="txT" r="txR" b="txB"/>
            <a:pathLst>
              <a:path w="1052290" h="714376">
                <a:moveTo>
                  <a:pt x="0" y="0"/>
                </a:moveTo>
                <a:lnTo>
                  <a:pt x="695102" y="0"/>
                </a:lnTo>
                <a:cubicBezTo>
                  <a:pt x="892371" y="0"/>
                  <a:pt x="1052290" y="159919"/>
                  <a:pt x="1052290" y="357188"/>
                </a:cubicBezTo>
                <a:lnTo>
                  <a:pt x="1052289" y="357188"/>
                </a:lnTo>
                <a:cubicBezTo>
                  <a:pt x="1052289" y="554457"/>
                  <a:pt x="892370" y="714376"/>
                  <a:pt x="695101" y="714376"/>
                </a:cubicBezTo>
                <a:lnTo>
                  <a:pt x="244992" y="714376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一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8195" name="任意多边形 20"/>
          <p:cNvSpPr/>
          <p:nvPr/>
        </p:nvSpPr>
        <p:spPr>
          <a:xfrm>
            <a:off x="1863725" y="2355850"/>
            <a:ext cx="1011238" cy="596900"/>
          </a:xfrm>
          <a:custGeom>
            <a:avLst/>
            <a:gdLst>
              <a:gd name="txL" fmla="*/ 0 w 1097115"/>
              <a:gd name="txT" fmla="*/ 0 h 714376"/>
              <a:gd name="txR" fmla="*/ 1097115 w 1097115"/>
              <a:gd name="txB" fmla="*/ 714376 h 714376"/>
            </a:gdLst>
            <a:ahLst/>
            <a:cxnLst>
              <a:cxn ang="0">
                <a:pos x="0" y="0"/>
              </a:cxn>
              <a:cxn ang="0">
                <a:pos x="681366" y="0"/>
              </a:cxn>
              <a:cxn ang="0">
                <a:pos x="1010285" y="298767"/>
              </a:cxn>
              <a:cxn ang="0">
                <a:pos x="1010284" y="298767"/>
              </a:cxn>
              <a:cxn ang="0">
                <a:pos x="681365" y="597535"/>
              </a:cxn>
              <a:cxn ang="0">
                <a:pos x="225602" y="597535"/>
              </a:cxn>
            </a:cxnLst>
            <a:rect l="txL" t="txT" r="txR" b="txB"/>
            <a:pathLst>
              <a:path w="1097115" h="714376">
                <a:moveTo>
                  <a:pt x="0" y="0"/>
                </a:moveTo>
                <a:lnTo>
                  <a:pt x="739927" y="0"/>
                </a:lnTo>
                <a:cubicBezTo>
                  <a:pt x="937196" y="0"/>
                  <a:pt x="1097115" y="159919"/>
                  <a:pt x="1097115" y="357188"/>
                </a:cubicBezTo>
                <a:lnTo>
                  <a:pt x="1097114" y="357188"/>
                </a:lnTo>
                <a:cubicBezTo>
                  <a:pt x="1097114" y="554457"/>
                  <a:pt x="937195" y="714376"/>
                  <a:pt x="739926" y="714376"/>
                </a:cubicBezTo>
                <a:lnTo>
                  <a:pt x="244992" y="714376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二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8196" name="任意多边形 21"/>
          <p:cNvSpPr/>
          <p:nvPr/>
        </p:nvSpPr>
        <p:spPr>
          <a:xfrm>
            <a:off x="1843088" y="3482975"/>
            <a:ext cx="1052512" cy="596900"/>
          </a:xfrm>
          <a:custGeom>
            <a:avLst/>
            <a:gdLst>
              <a:gd name="txL" fmla="*/ 0 w 1141940"/>
              <a:gd name="txT" fmla="*/ 0 h 714376"/>
              <a:gd name="txR" fmla="*/ 1141940 w 1141940"/>
              <a:gd name="txB" fmla="*/ 714376 h 714376"/>
            </a:gdLst>
            <a:ahLst/>
            <a:cxnLst>
              <a:cxn ang="0">
                <a:pos x="0" y="0"/>
              </a:cxn>
              <a:cxn ang="0">
                <a:pos x="722642" y="0"/>
              </a:cxn>
              <a:cxn ang="0">
                <a:pos x="1051560" y="298767"/>
              </a:cxn>
              <a:cxn ang="0">
                <a:pos x="1051559" y="298767"/>
              </a:cxn>
              <a:cxn ang="0">
                <a:pos x="722641" y="597535"/>
              </a:cxn>
              <a:cxn ang="0">
                <a:pos x="225602" y="597535"/>
              </a:cxn>
            </a:cxnLst>
            <a:rect l="txL" t="txT" r="txR" b="tx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三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771775" y="1844675"/>
            <a:ext cx="4156075" cy="6350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771775" y="4103688"/>
            <a:ext cx="4156075" cy="7938"/>
          </a:xfrm>
          <a:prstGeom prst="line">
            <a:avLst/>
          </a:prstGeom>
          <a:ln w="38100" cmpd="sng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771775" y="3000375"/>
            <a:ext cx="4156075" cy="7938"/>
          </a:xfrm>
          <a:prstGeom prst="line">
            <a:avLst/>
          </a:prstGeom>
          <a:ln w="381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文本框 4"/>
          <p:cNvSpPr txBox="1"/>
          <p:nvPr/>
        </p:nvSpPr>
        <p:spPr>
          <a:xfrm>
            <a:off x="3216275" y="1198563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幼儿园养成教育概述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8201" name="文本框 5"/>
          <p:cNvSpPr txBox="1"/>
          <p:nvPr/>
        </p:nvSpPr>
        <p:spPr>
          <a:xfrm>
            <a:off x="2979738" y="2355850"/>
            <a:ext cx="374523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一日活动中的养成教育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8202" name="文本框 6"/>
          <p:cNvSpPr txBox="1"/>
          <p:nvPr/>
        </p:nvSpPr>
        <p:spPr>
          <a:xfrm>
            <a:off x="3216275" y="3457575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养成教育的五大策略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323215" y="483870"/>
            <a:ext cx="2579370" cy="1303655"/>
          </a:xfrm>
        </p:spPr>
        <p:txBody>
          <a:bodyPr wrap="square" lIns="72585" tIns="36293" rIns="72585" bIns="36293" anchor="ctr" anchorCtr="0"/>
          <a:p>
            <a:r>
              <a:rPr lang="en-US" altLang="zh-CN" sz="2800" b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7.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过渡环节</a:t>
            </a:r>
            <a:endParaRPr lang="zh-CN" altLang="en-US" sz="2800" b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33794" name="内容占位符 2"/>
          <p:cNvSpPr>
            <a:spLocks noGrp="1"/>
          </p:cNvSpPr>
          <p:nvPr>
            <p:ph type="body" idx="1"/>
          </p:nvPr>
        </p:nvSpPr>
        <p:spPr>
          <a:xfrm>
            <a:off x="467360" y="1851660"/>
            <a:ext cx="4701540" cy="1125220"/>
          </a:xfrm>
        </p:spPr>
        <p:txBody>
          <a:bodyPr wrap="square" lIns="72585" tIns="36293" rIns="72585" bIns="36293" anchor="t" anchorCtr="0">
            <a:noAutofit/>
          </a:bodyPr>
          <a:p>
            <a:pPr marL="0" indent="0">
              <a:lnSpc>
                <a:spcPct val="115000"/>
              </a:lnSpc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1</a:t>
            </a:r>
            <a:r>
              <a:rPr lang="en-US" altLang="zh-CN" sz="24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.</a:t>
            </a:r>
            <a:r>
              <a:rPr lang="zh-CN" altLang="en-US" sz="24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创设适宜幼儿游戏和动手操作的环境，减少消极等待的现象</a:t>
            </a:r>
            <a:endParaRPr lang="zh-CN" altLang="en-US" sz="24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0" indent="0">
              <a:lnSpc>
                <a:spcPct val="115000"/>
              </a:lnSpc>
              <a:buNone/>
            </a:pPr>
            <a:endParaRPr lang="zh-CN" altLang="en-US" sz="24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2</a:t>
            </a:r>
            <a:r>
              <a:rPr lang="en-US" altLang="zh-CN" sz="24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.</a:t>
            </a:r>
            <a:r>
              <a:rPr lang="zh-CN" altLang="en-US" sz="24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以幼儿个人游戏和小组游戏为主，教师组织的游戏活动为辅。</a:t>
            </a:r>
            <a:endParaRPr lang="zh-CN" altLang="en-US" sz="24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pic>
        <p:nvPicPr>
          <p:cNvPr id="37891" name="图片 1" descr="office6\wpsassist\cache\A000220150320D70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5750" y="1219200"/>
            <a:ext cx="3303588" cy="368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弧形 25"/>
          <p:cNvSpPr/>
          <p:nvPr/>
        </p:nvSpPr>
        <p:spPr>
          <a:xfrm rot="13249706">
            <a:off x="5110163" y="898525"/>
            <a:ext cx="3816350" cy="3883025"/>
          </a:xfrm>
          <a:prstGeom prst="arc">
            <a:avLst>
              <a:gd name="adj1" fmla="val 2525855"/>
              <a:gd name="adj2" fmla="val 2411075"/>
            </a:avLst>
          </a:prstGeom>
          <a:ln w="19050">
            <a:solidFill>
              <a:srgbClr val="F0BBA8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pic>
        <p:nvPicPr>
          <p:cNvPr id="37893" name="图片 2" descr="office6\wpsassist\cache\A000220150321J23PPIC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25" y="4241800"/>
            <a:ext cx="658813" cy="66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794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charRg st="30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794">
                                            <p:txEl>
                                              <p:charRg st="30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3379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内容占位符 2"/>
          <p:cNvSpPr>
            <a:spLocks noGrp="1"/>
          </p:cNvSpPr>
          <p:nvPr>
            <p:ph type="body" idx="1"/>
          </p:nvPr>
        </p:nvSpPr>
        <p:spPr>
          <a:xfrm>
            <a:off x="251460" y="1564005"/>
            <a:ext cx="5476240" cy="3091815"/>
          </a:xfrm>
        </p:spPr>
        <p:txBody>
          <a:bodyPr wrap="square" lIns="72585" tIns="36293" rIns="72585" bIns="36293" anchor="t" anchorCtr="0">
            <a:noAutofit/>
          </a:bodyPr>
          <a:p>
            <a:pPr marL="1905" indent="-344805">
              <a:lnSpc>
                <a:spcPct val="85000"/>
              </a:lnSpc>
              <a:buNone/>
            </a:pPr>
            <a:r>
              <a:rPr lang="zh-CN" altLang="en-US" sz="23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小班：</a:t>
            </a:r>
            <a:r>
              <a:rPr lang="zh-CN" altLang="en-US" sz="2300" dirty="0">
                <a:solidFill>
                  <a:srgbClr val="FF33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娃娃家、生活区、</a:t>
            </a:r>
            <a:r>
              <a:rPr lang="zh-CN" altLang="en-US" sz="23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美工区、益智区、图书区、建构区、自然角。</a:t>
            </a:r>
            <a:endParaRPr lang="zh-CN" altLang="en-US" sz="23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95000"/>
              </a:lnSpc>
              <a:buNone/>
            </a:pPr>
            <a:endParaRPr lang="zh-CN" altLang="en-US" sz="23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95000"/>
              </a:lnSpc>
              <a:buNone/>
            </a:pPr>
            <a:r>
              <a:rPr lang="zh-CN" altLang="en-US" sz="23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中班：</a:t>
            </a:r>
            <a:r>
              <a:rPr lang="zh-CN" altLang="en-US" sz="2300" dirty="0">
                <a:solidFill>
                  <a:srgbClr val="FF33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角色区、语言图书、科学、</a:t>
            </a:r>
            <a:r>
              <a:rPr lang="zh-CN" altLang="en-US" sz="23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益智、美劳、建构区、表演区、自然角。</a:t>
            </a:r>
            <a:endParaRPr lang="zh-CN" altLang="en-US" sz="23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95000"/>
              </a:lnSpc>
              <a:buNone/>
            </a:pPr>
            <a:endParaRPr lang="zh-CN" altLang="en-US" sz="23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1905" indent="-344805">
              <a:lnSpc>
                <a:spcPct val="95000"/>
              </a:lnSpc>
              <a:buNone/>
            </a:pPr>
            <a:r>
              <a:rPr lang="zh-CN" altLang="en-US" sz="23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大班：</a:t>
            </a:r>
            <a:r>
              <a:rPr lang="zh-CN" altLang="en-US" sz="2300" dirty="0">
                <a:solidFill>
                  <a:srgbClr val="FF33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语言图书、科学、</a:t>
            </a:r>
            <a:r>
              <a:rPr lang="zh-CN" altLang="en-US" sz="2300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棋类区、</a:t>
            </a:r>
            <a:r>
              <a:rPr lang="zh-CN" altLang="en-US" sz="23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美劳、建构区、益智区、表演区、自然角。</a:t>
            </a:r>
            <a:endParaRPr lang="zh-CN" altLang="en-US" sz="23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35842" name="文本框 15"/>
          <p:cNvSpPr txBox="1"/>
          <p:nvPr/>
        </p:nvSpPr>
        <p:spPr>
          <a:xfrm>
            <a:off x="539115" y="699770"/>
            <a:ext cx="2678113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 b="1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二、区域活动</a:t>
            </a:r>
            <a:endParaRPr lang="zh-CN" altLang="en-US" sz="2800" b="1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39939" name="图片 36866" descr="DSC050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0" y="2914650"/>
            <a:ext cx="2649538" cy="1997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36868" descr="DSC050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915988"/>
            <a:ext cx="2652713" cy="1998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841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charRg st="33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841">
                                            <p:txEl>
                                              <p:charRg st="33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charRg st="68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841">
                                            <p:txEl>
                                              <p:charRg st="68" end="1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161925" y="344488"/>
            <a:ext cx="5899150" cy="847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Autofit/>
          </a:bodyPr>
          <a:lstStyle/>
          <a:p>
            <a:pPr fontAlgn="base"/>
            <a:r>
              <a:rPr lang="en-US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1.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喜欢参加，体验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正确使用材料和工具，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养成有序收放</a:t>
            </a:r>
            <a:endParaRPr lang="zh-CN" altLang="en-US" sz="1800" strike="noStrike" noProof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070" y="1303655"/>
            <a:ext cx="5899150" cy="8477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en-US" altLang="zh-CN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2.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在游戏中能与同伴有积极的言语交流与合作</a:t>
            </a:r>
            <a:endParaRPr lang="zh-CN" altLang="en-US" sz="1800" strike="noStrike" noProof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070" y="2262505"/>
            <a:ext cx="5899150" cy="847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en-US" altLang="zh-CN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3.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遇到困难或失败不害怕，能寻求帮助，坚持完成一件事，获得成功</a:t>
            </a:r>
            <a:endParaRPr lang="zh-CN" altLang="en-US" sz="1800" strike="noStrike" noProof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9070" y="3208973"/>
            <a:ext cx="5899150" cy="84772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en-US" altLang="zh-CN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4.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学会等待、轮流、分享，能判断简单的行为</a:t>
            </a:r>
            <a:endParaRPr lang="zh-CN" altLang="en-US" sz="1800" strike="noStrike" noProof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1925" y="4156075"/>
            <a:ext cx="5899150" cy="847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en-US" altLang="zh-CN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5.</a:t>
            </a:r>
            <a:r>
              <a:rPr lang="zh-CN" altLang="en-US" sz="1800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遵守游戏规则，养成勤于思考的习惯</a:t>
            </a:r>
            <a:endParaRPr lang="zh-CN" altLang="en-US" sz="1800" strike="noStrike" noProof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906463" y="1527175"/>
            <a:ext cx="263525" cy="312738"/>
          </a:xfrm>
          <a:custGeom>
            <a:avLst/>
            <a:gdLst/>
            <a:ahLst/>
            <a:cxnLst/>
            <a:rect l="l" t="t" r="r" b="b"/>
            <a:pathLst>
              <a:path w="396520" h="469210">
                <a:moveTo>
                  <a:pt x="327445" y="314600"/>
                </a:moveTo>
                <a:cubicBezTo>
                  <a:pt x="356349" y="319254"/>
                  <a:pt x="385797" y="360745"/>
                  <a:pt x="394054" y="381803"/>
                </a:cubicBezTo>
                <a:cubicBezTo>
                  <a:pt x="402312" y="402860"/>
                  <a:pt x="388098" y="427511"/>
                  <a:pt x="376990" y="440944"/>
                </a:cubicBezTo>
                <a:cubicBezTo>
                  <a:pt x="373700" y="421882"/>
                  <a:pt x="364955" y="401443"/>
                  <a:pt x="352485" y="383463"/>
                </a:cubicBezTo>
                <a:cubicBezTo>
                  <a:pt x="332676" y="354903"/>
                  <a:pt x="307287" y="337803"/>
                  <a:pt x="287162" y="338581"/>
                </a:cubicBezTo>
                <a:cubicBezTo>
                  <a:pt x="300917" y="326499"/>
                  <a:pt x="298542" y="309947"/>
                  <a:pt x="327445" y="314600"/>
                </a:cubicBezTo>
                <a:close/>
                <a:moveTo>
                  <a:pt x="44367" y="9445"/>
                </a:moveTo>
                <a:cubicBezTo>
                  <a:pt x="65307" y="7976"/>
                  <a:pt x="88582" y="48300"/>
                  <a:pt x="98716" y="103893"/>
                </a:cubicBezTo>
                <a:cubicBezTo>
                  <a:pt x="103023" y="127522"/>
                  <a:pt x="104507" y="151694"/>
                  <a:pt x="102812" y="172874"/>
                </a:cubicBezTo>
                <a:cubicBezTo>
                  <a:pt x="96419" y="177933"/>
                  <a:pt x="92462" y="183883"/>
                  <a:pt x="93679" y="191748"/>
                </a:cubicBezTo>
                <a:cubicBezTo>
                  <a:pt x="97962" y="219449"/>
                  <a:pt x="202914" y="329063"/>
                  <a:pt x="240363" y="349244"/>
                </a:cubicBezTo>
                <a:cubicBezTo>
                  <a:pt x="253454" y="356299"/>
                  <a:pt x="265280" y="353652"/>
                  <a:pt x="275564" y="347108"/>
                </a:cubicBezTo>
                <a:lnTo>
                  <a:pt x="275884" y="347663"/>
                </a:lnTo>
                <a:cubicBezTo>
                  <a:pt x="293996" y="337193"/>
                  <a:pt x="324545" y="354625"/>
                  <a:pt x="347507" y="388530"/>
                </a:cubicBezTo>
                <a:cubicBezTo>
                  <a:pt x="360303" y="407426"/>
                  <a:pt x="369015" y="429003"/>
                  <a:pt x="371399" y="448117"/>
                </a:cubicBezTo>
                <a:cubicBezTo>
                  <a:pt x="347296" y="472826"/>
                  <a:pt x="310581" y="469765"/>
                  <a:pt x="288158" y="468159"/>
                </a:cubicBezTo>
                <a:cubicBezTo>
                  <a:pt x="253182" y="465654"/>
                  <a:pt x="-15065" y="364036"/>
                  <a:pt x="664" y="89829"/>
                </a:cubicBezTo>
                <a:cubicBezTo>
                  <a:pt x="3125" y="70964"/>
                  <a:pt x="7079" y="53749"/>
                  <a:pt x="14299" y="39550"/>
                </a:cubicBezTo>
                <a:cubicBezTo>
                  <a:pt x="20978" y="26415"/>
                  <a:pt x="30453" y="15861"/>
                  <a:pt x="44367" y="9445"/>
                </a:cubicBezTo>
                <a:close/>
                <a:moveTo>
                  <a:pt x="85842" y="6"/>
                </a:moveTo>
                <a:cubicBezTo>
                  <a:pt x="147282" y="-938"/>
                  <a:pt x="156451" y="106342"/>
                  <a:pt x="147962" y="128156"/>
                </a:cubicBezTo>
                <a:cubicBezTo>
                  <a:pt x="140696" y="146825"/>
                  <a:pt x="125598" y="157194"/>
                  <a:pt x="109217" y="167957"/>
                </a:cubicBezTo>
                <a:cubicBezTo>
                  <a:pt x="111214" y="147002"/>
                  <a:pt x="109601" y="123749"/>
                  <a:pt x="105273" y="101024"/>
                </a:cubicBezTo>
                <a:cubicBezTo>
                  <a:pt x="95931" y="51971"/>
                  <a:pt x="75887" y="14560"/>
                  <a:pt x="55177" y="5105"/>
                </a:cubicBezTo>
                <a:cubicBezTo>
                  <a:pt x="63799" y="1769"/>
                  <a:pt x="73998" y="188"/>
                  <a:pt x="85842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19" name="KSO_Shape"/>
          <p:cNvSpPr>
            <a:spLocks noChangeAspect="1"/>
          </p:cNvSpPr>
          <p:nvPr/>
        </p:nvSpPr>
        <p:spPr>
          <a:xfrm>
            <a:off x="879475" y="2441575"/>
            <a:ext cx="314325" cy="292100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20" name="KSO_Shape"/>
          <p:cNvSpPr>
            <a:spLocks noChangeAspect="1"/>
          </p:cNvSpPr>
          <p:nvPr/>
        </p:nvSpPr>
        <p:spPr bwMode="auto">
          <a:xfrm>
            <a:off x="898525" y="631825"/>
            <a:ext cx="277813" cy="312738"/>
          </a:xfrm>
          <a:custGeom>
            <a:avLst/>
            <a:gdLst>
              <a:gd name="T0" fmla="*/ 1252613 w 1933575"/>
              <a:gd name="T1" fmla="*/ 1198604 h 2176463"/>
              <a:gd name="T2" fmla="*/ 1489555 w 1933575"/>
              <a:gd name="T3" fmla="*/ 1325509 h 2176463"/>
              <a:gd name="T4" fmla="*/ 1551222 w 1933575"/>
              <a:gd name="T5" fmla="*/ 1386270 h 2176463"/>
              <a:gd name="T6" fmla="*/ 1614105 w 1933575"/>
              <a:gd name="T7" fmla="*/ 1571679 h 2176463"/>
              <a:gd name="T8" fmla="*/ 1310633 w 1933575"/>
              <a:gd name="T9" fmla="*/ 1468732 h 2176463"/>
              <a:gd name="T10" fmla="*/ 23456 w 1933575"/>
              <a:gd name="T11" fmla="*/ 1795977 h 2176463"/>
              <a:gd name="T12" fmla="*/ 116411 w 1933575"/>
              <a:gd name="T13" fmla="*/ 1445816 h 2176463"/>
              <a:gd name="T14" fmla="*/ 156547 w 1933575"/>
              <a:gd name="T15" fmla="*/ 1362833 h 2176463"/>
              <a:gd name="T16" fmla="*/ 263402 w 1933575"/>
              <a:gd name="T17" fmla="*/ 1288530 h 2176463"/>
              <a:gd name="T18" fmla="*/ 1164090 w 1933575"/>
              <a:gd name="T19" fmla="*/ 1157113 h 2176463"/>
              <a:gd name="T20" fmla="*/ 603663 w 1933575"/>
              <a:gd name="T21" fmla="*/ 1123931 h 2176463"/>
              <a:gd name="T22" fmla="*/ 1105535 w 1933575"/>
              <a:gd name="T23" fmla="*/ 261375 h 2176463"/>
              <a:gd name="T24" fmla="*/ 1146886 w 1933575"/>
              <a:gd name="T25" fmla="*/ 328540 h 2176463"/>
              <a:gd name="T26" fmla="*/ 1189975 w 1933575"/>
              <a:gd name="T27" fmla="*/ 532118 h 2176463"/>
              <a:gd name="T28" fmla="*/ 1239665 w 1933575"/>
              <a:gd name="T29" fmla="*/ 552424 h 2176463"/>
              <a:gd name="T30" fmla="*/ 1271981 w 1933575"/>
              <a:gd name="T31" fmla="*/ 591474 h 2176463"/>
              <a:gd name="T32" fmla="*/ 1278236 w 1933575"/>
              <a:gd name="T33" fmla="*/ 643714 h 2176463"/>
              <a:gd name="T34" fmla="*/ 1250090 w 1933575"/>
              <a:gd name="T35" fmla="*/ 703936 h 2176463"/>
              <a:gd name="T36" fmla="*/ 1184414 w 1933575"/>
              <a:gd name="T37" fmla="*/ 770754 h 2176463"/>
              <a:gd name="T38" fmla="*/ 1150014 w 1933575"/>
              <a:gd name="T39" fmla="*/ 883391 h 2176463"/>
              <a:gd name="T40" fmla="*/ 1095458 w 1933575"/>
              <a:gd name="T41" fmla="*/ 983705 h 2176463"/>
              <a:gd name="T42" fmla="*/ 1023006 w 1933575"/>
              <a:gd name="T43" fmla="*/ 1064060 h 2176463"/>
              <a:gd name="T44" fmla="*/ 935266 w 1933575"/>
              <a:gd name="T45" fmla="*/ 1116126 h 2176463"/>
              <a:gd name="T46" fmla="*/ 834321 w 1933575"/>
              <a:gd name="T47" fmla="*/ 1131746 h 2176463"/>
              <a:gd name="T48" fmla="*/ 736677 w 1933575"/>
              <a:gd name="T49" fmla="*/ 1103630 h 2176463"/>
              <a:gd name="T50" fmla="*/ 653454 w 1933575"/>
              <a:gd name="T51" fmla="*/ 1041845 h 2176463"/>
              <a:gd name="T52" fmla="*/ 586214 w 1933575"/>
              <a:gd name="T53" fmla="*/ 954548 h 2176463"/>
              <a:gd name="T54" fmla="*/ 537740 w 1933575"/>
              <a:gd name="T55" fmla="*/ 849548 h 2176463"/>
              <a:gd name="T56" fmla="*/ 494651 w 1933575"/>
              <a:gd name="T57" fmla="*/ 747325 h 2176463"/>
              <a:gd name="T58" fmla="*/ 437664 w 1933575"/>
              <a:gd name="T59" fmla="*/ 684672 h 2176463"/>
              <a:gd name="T60" fmla="*/ 420984 w 1933575"/>
              <a:gd name="T61" fmla="*/ 626531 h 2176463"/>
              <a:gd name="T62" fmla="*/ 435926 w 1933575"/>
              <a:gd name="T63" fmla="*/ 577763 h 2176463"/>
              <a:gd name="T64" fmla="*/ 474497 w 1933575"/>
              <a:gd name="T65" fmla="*/ 543920 h 2176463"/>
              <a:gd name="T66" fmla="*/ 523145 w 1933575"/>
              <a:gd name="T67" fmla="*/ 464432 h 2176463"/>
              <a:gd name="T68" fmla="*/ 560153 w 1933575"/>
              <a:gd name="T69" fmla="*/ 312400 h 2176463"/>
              <a:gd name="T70" fmla="*/ 684727 w 1933575"/>
              <a:gd name="T71" fmla="*/ 328019 h 2176463"/>
              <a:gd name="T72" fmla="*/ 810171 w 1933575"/>
              <a:gd name="T73" fmla="*/ 327846 h 2176463"/>
              <a:gd name="T74" fmla="*/ 937178 w 1933575"/>
              <a:gd name="T75" fmla="*/ 296606 h 2176463"/>
              <a:gd name="T76" fmla="*/ 839622 w 1933575"/>
              <a:gd name="T77" fmla="*/ 0 h 2176463"/>
              <a:gd name="T78" fmla="*/ 970947 w 1933575"/>
              <a:gd name="T79" fmla="*/ 14247 h 2176463"/>
              <a:gd name="T80" fmla="*/ 1071005 w 1933575"/>
              <a:gd name="T81" fmla="*/ 56467 h 2176463"/>
              <a:gd name="T82" fmla="*/ 1129546 w 1933575"/>
              <a:gd name="T83" fmla="*/ 90867 h 2176463"/>
              <a:gd name="T84" fmla="*/ 1173147 w 1933575"/>
              <a:gd name="T85" fmla="*/ 111717 h 2176463"/>
              <a:gd name="T86" fmla="*/ 1227171 w 1933575"/>
              <a:gd name="T87" fmla="*/ 194245 h 2176463"/>
              <a:gd name="T88" fmla="*/ 1250969 w 1933575"/>
              <a:gd name="T89" fmla="*/ 313606 h 2176463"/>
              <a:gd name="T90" fmla="*/ 1248537 w 1933575"/>
              <a:gd name="T91" fmla="*/ 521229 h 2176463"/>
              <a:gd name="T92" fmla="*/ 1188955 w 1933575"/>
              <a:gd name="T93" fmla="*/ 420284 h 2176463"/>
              <a:gd name="T94" fmla="*/ 1145701 w 1933575"/>
              <a:gd name="T95" fmla="*/ 284938 h 2176463"/>
              <a:gd name="T96" fmla="*/ 1104358 w 1933575"/>
              <a:gd name="T97" fmla="*/ 235248 h 2176463"/>
              <a:gd name="T98" fmla="*/ 1021150 w 1933575"/>
              <a:gd name="T99" fmla="*/ 237160 h 2176463"/>
              <a:gd name="T100" fmla="*/ 883919 w 1933575"/>
              <a:gd name="T101" fmla="*/ 296059 h 2176463"/>
              <a:gd name="T102" fmla="*/ 758499 w 1933575"/>
              <a:gd name="T103" fmla="*/ 314996 h 2176463"/>
              <a:gd name="T104" fmla="*/ 609803 w 1933575"/>
              <a:gd name="T105" fmla="*/ 300402 h 2176463"/>
              <a:gd name="T106" fmla="*/ 535628 w 1933575"/>
              <a:gd name="T107" fmla="*/ 326637 h 2176463"/>
              <a:gd name="T108" fmla="*/ 495848 w 1933575"/>
              <a:gd name="T109" fmla="*/ 524704 h 2176463"/>
              <a:gd name="T110" fmla="*/ 445472 w 1933575"/>
              <a:gd name="T111" fmla="*/ 474840 h 2176463"/>
              <a:gd name="T112" fmla="*/ 449294 w 1933575"/>
              <a:gd name="T113" fmla="*/ 329764 h 2176463"/>
              <a:gd name="T114" fmla="*/ 496023 w 1933575"/>
              <a:gd name="T115" fmla="*/ 179477 h 2176463"/>
              <a:gd name="T116" fmla="*/ 548657 w 1933575"/>
              <a:gd name="T117" fmla="*/ 107026 h 2176463"/>
              <a:gd name="T118" fmla="*/ 619531 w 1933575"/>
              <a:gd name="T119" fmla="*/ 52471 h 2176463"/>
              <a:gd name="T120" fmla="*/ 715246 w 1933575"/>
              <a:gd name="T121" fmla="*/ 14942 h 2176463"/>
              <a:gd name="T122" fmla="*/ 839622 w 1933575"/>
              <a:gd name="T123" fmla="*/ 0 h 21764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33575" h="2176463">
                <a:moveTo>
                  <a:pt x="917922" y="1365250"/>
                </a:moveTo>
                <a:lnTo>
                  <a:pt x="1015653" y="1365250"/>
                </a:lnTo>
                <a:lnTo>
                  <a:pt x="1065212" y="1459535"/>
                </a:lnTo>
                <a:lnTo>
                  <a:pt x="1030719" y="1495660"/>
                </a:lnTo>
                <a:lnTo>
                  <a:pt x="1062239" y="1712415"/>
                </a:lnTo>
                <a:lnTo>
                  <a:pt x="966688" y="2066925"/>
                </a:lnTo>
                <a:lnTo>
                  <a:pt x="871336" y="1712415"/>
                </a:lnTo>
                <a:lnTo>
                  <a:pt x="902657" y="1495660"/>
                </a:lnTo>
                <a:lnTo>
                  <a:pt x="868362" y="1459535"/>
                </a:lnTo>
                <a:lnTo>
                  <a:pt x="917922" y="1365250"/>
                </a:lnTo>
                <a:close/>
                <a:moveTo>
                  <a:pt x="1374656" y="1343025"/>
                </a:moveTo>
                <a:lnTo>
                  <a:pt x="1402443" y="1355917"/>
                </a:lnTo>
                <a:lnTo>
                  <a:pt x="1431222" y="1369405"/>
                </a:lnTo>
                <a:lnTo>
                  <a:pt x="1460597" y="1383487"/>
                </a:lnTo>
                <a:lnTo>
                  <a:pt x="1490369" y="1397768"/>
                </a:lnTo>
                <a:lnTo>
                  <a:pt x="1520141" y="1412644"/>
                </a:lnTo>
                <a:lnTo>
                  <a:pt x="1549318" y="1427519"/>
                </a:lnTo>
                <a:lnTo>
                  <a:pt x="1578296" y="1442395"/>
                </a:lnTo>
                <a:lnTo>
                  <a:pt x="1605885" y="1457271"/>
                </a:lnTo>
                <a:lnTo>
                  <a:pt x="1632481" y="1472146"/>
                </a:lnTo>
                <a:lnTo>
                  <a:pt x="1645382" y="1479485"/>
                </a:lnTo>
                <a:lnTo>
                  <a:pt x="1657688" y="1486427"/>
                </a:lnTo>
                <a:lnTo>
                  <a:pt x="1669597" y="1493568"/>
                </a:lnTo>
                <a:lnTo>
                  <a:pt x="1680910" y="1500708"/>
                </a:lnTo>
                <a:lnTo>
                  <a:pt x="1691827" y="1507650"/>
                </a:lnTo>
                <a:lnTo>
                  <a:pt x="1701949" y="1514394"/>
                </a:lnTo>
                <a:lnTo>
                  <a:pt x="1711675" y="1520939"/>
                </a:lnTo>
                <a:lnTo>
                  <a:pt x="1720606" y="1527484"/>
                </a:lnTo>
                <a:lnTo>
                  <a:pt x="1729141" y="1533633"/>
                </a:lnTo>
                <a:lnTo>
                  <a:pt x="1736683" y="1539980"/>
                </a:lnTo>
                <a:lnTo>
                  <a:pt x="1743431" y="1545732"/>
                </a:lnTo>
                <a:lnTo>
                  <a:pt x="1749584" y="1551484"/>
                </a:lnTo>
                <a:lnTo>
                  <a:pt x="1754745" y="1557037"/>
                </a:lnTo>
                <a:lnTo>
                  <a:pt x="1757127" y="1559616"/>
                </a:lnTo>
                <a:lnTo>
                  <a:pt x="1759111" y="1562393"/>
                </a:lnTo>
                <a:lnTo>
                  <a:pt x="1762287" y="1566756"/>
                </a:lnTo>
                <a:lnTo>
                  <a:pt x="1765661" y="1571913"/>
                </a:lnTo>
                <a:lnTo>
                  <a:pt x="1769035" y="1577467"/>
                </a:lnTo>
                <a:lnTo>
                  <a:pt x="1772409" y="1583814"/>
                </a:lnTo>
                <a:lnTo>
                  <a:pt x="1775585" y="1590557"/>
                </a:lnTo>
                <a:lnTo>
                  <a:pt x="1778959" y="1598094"/>
                </a:lnTo>
                <a:lnTo>
                  <a:pt x="1782532" y="1605830"/>
                </a:lnTo>
                <a:lnTo>
                  <a:pt x="1786105" y="1614160"/>
                </a:lnTo>
                <a:lnTo>
                  <a:pt x="1789677" y="1622887"/>
                </a:lnTo>
                <a:lnTo>
                  <a:pt x="1793250" y="1632209"/>
                </a:lnTo>
                <a:lnTo>
                  <a:pt x="1800197" y="1651845"/>
                </a:lnTo>
                <a:lnTo>
                  <a:pt x="1807540" y="1673266"/>
                </a:lnTo>
                <a:lnTo>
                  <a:pt x="1814884" y="1695878"/>
                </a:lnTo>
                <a:lnTo>
                  <a:pt x="1822228" y="1719282"/>
                </a:lnTo>
                <a:lnTo>
                  <a:pt x="1829572" y="1744075"/>
                </a:lnTo>
                <a:lnTo>
                  <a:pt x="1836915" y="1769661"/>
                </a:lnTo>
                <a:lnTo>
                  <a:pt x="1844259" y="1795644"/>
                </a:lnTo>
                <a:lnTo>
                  <a:pt x="1851405" y="1822222"/>
                </a:lnTo>
                <a:lnTo>
                  <a:pt x="1858153" y="1848999"/>
                </a:lnTo>
                <a:lnTo>
                  <a:pt x="1865100" y="1875775"/>
                </a:lnTo>
                <a:lnTo>
                  <a:pt x="1871649" y="1902551"/>
                </a:lnTo>
                <a:lnTo>
                  <a:pt x="1884551" y="1955112"/>
                </a:lnTo>
                <a:lnTo>
                  <a:pt x="1896261" y="2005491"/>
                </a:lnTo>
                <a:lnTo>
                  <a:pt x="1906780" y="2051904"/>
                </a:lnTo>
                <a:lnTo>
                  <a:pt x="1915911" y="2092961"/>
                </a:lnTo>
                <a:lnTo>
                  <a:pt x="1923453" y="2127274"/>
                </a:lnTo>
                <a:lnTo>
                  <a:pt x="1929010" y="2153654"/>
                </a:lnTo>
                <a:lnTo>
                  <a:pt x="1933575" y="2176463"/>
                </a:lnTo>
                <a:lnTo>
                  <a:pt x="1006475" y="2176463"/>
                </a:lnTo>
                <a:lnTo>
                  <a:pt x="1497515" y="1678027"/>
                </a:lnTo>
                <a:lnTo>
                  <a:pt x="1340716" y="1562393"/>
                </a:lnTo>
                <a:lnTo>
                  <a:pt x="1470720" y="1508642"/>
                </a:lnTo>
                <a:lnTo>
                  <a:pt x="1374656" y="1343025"/>
                </a:lnTo>
                <a:close/>
                <a:moveTo>
                  <a:pt x="559238" y="1343025"/>
                </a:moveTo>
                <a:lnTo>
                  <a:pt x="463153" y="1508642"/>
                </a:lnTo>
                <a:lnTo>
                  <a:pt x="593185" y="1562393"/>
                </a:lnTo>
                <a:lnTo>
                  <a:pt x="435955" y="1678027"/>
                </a:lnTo>
                <a:lnTo>
                  <a:pt x="927100" y="2176463"/>
                </a:lnTo>
                <a:lnTo>
                  <a:pt x="0" y="2176463"/>
                </a:lnTo>
                <a:lnTo>
                  <a:pt x="4566" y="2153654"/>
                </a:lnTo>
                <a:lnTo>
                  <a:pt x="10125" y="2127274"/>
                </a:lnTo>
                <a:lnTo>
                  <a:pt x="17668" y="2092961"/>
                </a:lnTo>
                <a:lnTo>
                  <a:pt x="26800" y="2051904"/>
                </a:lnTo>
                <a:lnTo>
                  <a:pt x="37322" y="2005491"/>
                </a:lnTo>
                <a:lnTo>
                  <a:pt x="49035" y="1955112"/>
                </a:lnTo>
                <a:lnTo>
                  <a:pt x="61740" y="1902551"/>
                </a:lnTo>
                <a:lnTo>
                  <a:pt x="68490" y="1875775"/>
                </a:lnTo>
                <a:lnTo>
                  <a:pt x="75438" y="1848999"/>
                </a:lnTo>
                <a:lnTo>
                  <a:pt x="82387" y="1822222"/>
                </a:lnTo>
                <a:lnTo>
                  <a:pt x="89335" y="1795644"/>
                </a:lnTo>
                <a:lnTo>
                  <a:pt x="96680" y="1769661"/>
                </a:lnTo>
                <a:lnTo>
                  <a:pt x="103827" y="1744075"/>
                </a:lnTo>
                <a:lnTo>
                  <a:pt x="111172" y="1719282"/>
                </a:lnTo>
                <a:lnTo>
                  <a:pt x="118518" y="1695878"/>
                </a:lnTo>
                <a:lnTo>
                  <a:pt x="125863" y="1673266"/>
                </a:lnTo>
                <a:lnTo>
                  <a:pt x="133010" y="1651845"/>
                </a:lnTo>
                <a:lnTo>
                  <a:pt x="140355" y="1632209"/>
                </a:lnTo>
                <a:lnTo>
                  <a:pt x="143929" y="1622887"/>
                </a:lnTo>
                <a:lnTo>
                  <a:pt x="147502" y="1614160"/>
                </a:lnTo>
                <a:lnTo>
                  <a:pt x="150877" y="1605830"/>
                </a:lnTo>
                <a:lnTo>
                  <a:pt x="154450" y="1598094"/>
                </a:lnTo>
                <a:lnTo>
                  <a:pt x="158024" y="1590557"/>
                </a:lnTo>
                <a:lnTo>
                  <a:pt x="161200" y="1583814"/>
                </a:lnTo>
                <a:lnTo>
                  <a:pt x="164575" y="1577467"/>
                </a:lnTo>
                <a:lnTo>
                  <a:pt x="167950" y="1571913"/>
                </a:lnTo>
                <a:lnTo>
                  <a:pt x="171325" y="1566756"/>
                </a:lnTo>
                <a:lnTo>
                  <a:pt x="174303" y="1562393"/>
                </a:lnTo>
                <a:lnTo>
                  <a:pt x="176288" y="1559616"/>
                </a:lnTo>
                <a:lnTo>
                  <a:pt x="178869" y="1557037"/>
                </a:lnTo>
                <a:lnTo>
                  <a:pt x="183832" y="1551484"/>
                </a:lnTo>
                <a:lnTo>
                  <a:pt x="189986" y="1545732"/>
                </a:lnTo>
                <a:lnTo>
                  <a:pt x="196736" y="1539980"/>
                </a:lnTo>
                <a:lnTo>
                  <a:pt x="204280" y="1533633"/>
                </a:lnTo>
                <a:lnTo>
                  <a:pt x="212816" y="1527484"/>
                </a:lnTo>
                <a:lnTo>
                  <a:pt x="221948" y="1520939"/>
                </a:lnTo>
                <a:lnTo>
                  <a:pt x="231477" y="1514394"/>
                </a:lnTo>
                <a:lnTo>
                  <a:pt x="241800" y="1507650"/>
                </a:lnTo>
                <a:lnTo>
                  <a:pt x="252520" y="1500708"/>
                </a:lnTo>
                <a:lnTo>
                  <a:pt x="264035" y="1493568"/>
                </a:lnTo>
                <a:lnTo>
                  <a:pt x="275748" y="1486427"/>
                </a:lnTo>
                <a:lnTo>
                  <a:pt x="288255" y="1479485"/>
                </a:lnTo>
                <a:lnTo>
                  <a:pt x="300960" y="1472146"/>
                </a:lnTo>
                <a:lnTo>
                  <a:pt x="327562" y="1457271"/>
                </a:lnTo>
                <a:lnTo>
                  <a:pt x="355355" y="1442395"/>
                </a:lnTo>
                <a:lnTo>
                  <a:pt x="384141" y="1427519"/>
                </a:lnTo>
                <a:lnTo>
                  <a:pt x="413522" y="1412644"/>
                </a:lnTo>
                <a:lnTo>
                  <a:pt x="443301" y="1397768"/>
                </a:lnTo>
                <a:lnTo>
                  <a:pt x="473079" y="1383487"/>
                </a:lnTo>
                <a:lnTo>
                  <a:pt x="502262" y="1369405"/>
                </a:lnTo>
                <a:lnTo>
                  <a:pt x="531246" y="1355917"/>
                </a:lnTo>
                <a:lnTo>
                  <a:pt x="559238" y="1343025"/>
                </a:lnTo>
                <a:close/>
                <a:moveTo>
                  <a:pt x="1211362" y="1270000"/>
                </a:moveTo>
                <a:lnTo>
                  <a:pt x="1244912" y="1284092"/>
                </a:lnTo>
                <a:lnTo>
                  <a:pt x="1282233" y="1300765"/>
                </a:lnTo>
                <a:lnTo>
                  <a:pt x="1330076" y="1322002"/>
                </a:lnTo>
                <a:lnTo>
                  <a:pt x="1429931" y="1494284"/>
                </a:lnTo>
                <a:lnTo>
                  <a:pt x="1283424" y="1554622"/>
                </a:lnTo>
                <a:lnTo>
                  <a:pt x="1454150" y="1680856"/>
                </a:lnTo>
                <a:lnTo>
                  <a:pt x="966787" y="2176463"/>
                </a:lnTo>
                <a:lnTo>
                  <a:pt x="1211362" y="1270000"/>
                </a:lnTo>
                <a:close/>
                <a:moveTo>
                  <a:pt x="723008" y="1270000"/>
                </a:moveTo>
                <a:lnTo>
                  <a:pt x="966787" y="2176463"/>
                </a:lnTo>
                <a:lnTo>
                  <a:pt x="481012" y="1680856"/>
                </a:lnTo>
                <a:lnTo>
                  <a:pt x="650924" y="1554622"/>
                </a:lnTo>
                <a:lnTo>
                  <a:pt x="504974" y="1494284"/>
                </a:lnTo>
                <a:lnTo>
                  <a:pt x="604584" y="1322002"/>
                </a:lnTo>
                <a:lnTo>
                  <a:pt x="652310" y="1300765"/>
                </a:lnTo>
                <a:lnTo>
                  <a:pt x="689739" y="1284092"/>
                </a:lnTo>
                <a:lnTo>
                  <a:pt x="723008" y="1270000"/>
                </a:lnTo>
                <a:close/>
                <a:moveTo>
                  <a:pt x="1212153" y="261938"/>
                </a:moveTo>
                <a:lnTo>
                  <a:pt x="1217712" y="264714"/>
                </a:lnTo>
                <a:lnTo>
                  <a:pt x="1223072" y="267887"/>
                </a:lnTo>
                <a:lnTo>
                  <a:pt x="1228035" y="271059"/>
                </a:lnTo>
                <a:lnTo>
                  <a:pt x="1232998" y="274034"/>
                </a:lnTo>
                <a:lnTo>
                  <a:pt x="1237762" y="277404"/>
                </a:lnTo>
                <a:lnTo>
                  <a:pt x="1242328" y="280775"/>
                </a:lnTo>
                <a:lnTo>
                  <a:pt x="1246695" y="284146"/>
                </a:lnTo>
                <a:lnTo>
                  <a:pt x="1251261" y="287517"/>
                </a:lnTo>
                <a:lnTo>
                  <a:pt x="1255430" y="291086"/>
                </a:lnTo>
                <a:lnTo>
                  <a:pt x="1259400" y="294853"/>
                </a:lnTo>
                <a:lnTo>
                  <a:pt x="1263172" y="298621"/>
                </a:lnTo>
                <a:lnTo>
                  <a:pt x="1266944" y="302388"/>
                </a:lnTo>
                <a:lnTo>
                  <a:pt x="1270517" y="306354"/>
                </a:lnTo>
                <a:lnTo>
                  <a:pt x="1274091" y="310518"/>
                </a:lnTo>
                <a:lnTo>
                  <a:pt x="1277466" y="314484"/>
                </a:lnTo>
                <a:lnTo>
                  <a:pt x="1280443" y="318648"/>
                </a:lnTo>
                <a:lnTo>
                  <a:pt x="1283620" y="323010"/>
                </a:lnTo>
                <a:lnTo>
                  <a:pt x="1286399" y="327372"/>
                </a:lnTo>
                <a:lnTo>
                  <a:pt x="1289377" y="331734"/>
                </a:lnTo>
                <a:lnTo>
                  <a:pt x="1291957" y="336295"/>
                </a:lnTo>
                <a:lnTo>
                  <a:pt x="1297317" y="345614"/>
                </a:lnTo>
                <a:lnTo>
                  <a:pt x="1302082" y="355132"/>
                </a:lnTo>
                <a:lnTo>
                  <a:pt x="1306449" y="365245"/>
                </a:lnTo>
                <a:lnTo>
                  <a:pt x="1310420" y="375357"/>
                </a:lnTo>
                <a:lnTo>
                  <a:pt x="1314191" y="385866"/>
                </a:lnTo>
                <a:lnTo>
                  <a:pt x="1317765" y="396574"/>
                </a:lnTo>
                <a:lnTo>
                  <a:pt x="1320941" y="407678"/>
                </a:lnTo>
                <a:lnTo>
                  <a:pt x="1323919" y="419178"/>
                </a:lnTo>
                <a:lnTo>
                  <a:pt x="1326698" y="431075"/>
                </a:lnTo>
                <a:lnTo>
                  <a:pt x="1329279" y="442972"/>
                </a:lnTo>
                <a:lnTo>
                  <a:pt x="1332058" y="455068"/>
                </a:lnTo>
                <a:lnTo>
                  <a:pt x="1334440" y="467758"/>
                </a:lnTo>
                <a:lnTo>
                  <a:pt x="1339006" y="493733"/>
                </a:lnTo>
                <a:lnTo>
                  <a:pt x="1348337" y="548658"/>
                </a:lnTo>
                <a:lnTo>
                  <a:pt x="1353696" y="577806"/>
                </a:lnTo>
                <a:lnTo>
                  <a:pt x="1356674" y="592678"/>
                </a:lnTo>
                <a:lnTo>
                  <a:pt x="1359652" y="607945"/>
                </a:lnTo>
                <a:lnTo>
                  <a:pt x="1364615" y="608739"/>
                </a:lnTo>
                <a:lnTo>
                  <a:pt x="1369181" y="609928"/>
                </a:lnTo>
                <a:lnTo>
                  <a:pt x="1374144" y="610920"/>
                </a:lnTo>
                <a:lnTo>
                  <a:pt x="1378710" y="612308"/>
                </a:lnTo>
                <a:lnTo>
                  <a:pt x="1383276" y="613894"/>
                </a:lnTo>
                <a:lnTo>
                  <a:pt x="1387842" y="615679"/>
                </a:lnTo>
                <a:lnTo>
                  <a:pt x="1392010" y="617463"/>
                </a:lnTo>
                <a:lnTo>
                  <a:pt x="1396576" y="619446"/>
                </a:lnTo>
                <a:lnTo>
                  <a:pt x="1400745" y="621429"/>
                </a:lnTo>
                <a:lnTo>
                  <a:pt x="1404914" y="623610"/>
                </a:lnTo>
                <a:lnTo>
                  <a:pt x="1408884" y="625990"/>
                </a:lnTo>
                <a:lnTo>
                  <a:pt x="1412656" y="628567"/>
                </a:lnTo>
                <a:lnTo>
                  <a:pt x="1416428" y="631145"/>
                </a:lnTo>
                <a:lnTo>
                  <a:pt x="1420200" y="634119"/>
                </a:lnTo>
                <a:lnTo>
                  <a:pt x="1423773" y="636895"/>
                </a:lnTo>
                <a:lnTo>
                  <a:pt x="1427148" y="639869"/>
                </a:lnTo>
                <a:lnTo>
                  <a:pt x="1430523" y="642844"/>
                </a:lnTo>
                <a:lnTo>
                  <a:pt x="1433501" y="646214"/>
                </a:lnTo>
                <a:lnTo>
                  <a:pt x="1436677" y="649585"/>
                </a:lnTo>
                <a:lnTo>
                  <a:pt x="1439655" y="652956"/>
                </a:lnTo>
                <a:lnTo>
                  <a:pt x="1442235" y="656327"/>
                </a:lnTo>
                <a:lnTo>
                  <a:pt x="1444618" y="660094"/>
                </a:lnTo>
                <a:lnTo>
                  <a:pt x="1447198" y="663862"/>
                </a:lnTo>
                <a:lnTo>
                  <a:pt x="1449382" y="667629"/>
                </a:lnTo>
                <a:lnTo>
                  <a:pt x="1451566" y="671793"/>
                </a:lnTo>
                <a:lnTo>
                  <a:pt x="1453352" y="675759"/>
                </a:lnTo>
                <a:lnTo>
                  <a:pt x="1455139" y="679923"/>
                </a:lnTo>
                <a:lnTo>
                  <a:pt x="1456727" y="684087"/>
                </a:lnTo>
                <a:lnTo>
                  <a:pt x="1457918" y="688251"/>
                </a:lnTo>
                <a:lnTo>
                  <a:pt x="1459109" y="692811"/>
                </a:lnTo>
                <a:lnTo>
                  <a:pt x="1460301" y="697174"/>
                </a:lnTo>
                <a:lnTo>
                  <a:pt x="1460896" y="701933"/>
                </a:lnTo>
                <a:lnTo>
                  <a:pt x="1461492" y="706493"/>
                </a:lnTo>
                <a:lnTo>
                  <a:pt x="1461690" y="711252"/>
                </a:lnTo>
                <a:lnTo>
                  <a:pt x="1462087" y="715812"/>
                </a:lnTo>
                <a:lnTo>
                  <a:pt x="1462087" y="720770"/>
                </a:lnTo>
                <a:lnTo>
                  <a:pt x="1461690" y="725528"/>
                </a:lnTo>
                <a:lnTo>
                  <a:pt x="1461095" y="730485"/>
                </a:lnTo>
                <a:lnTo>
                  <a:pt x="1460499" y="735443"/>
                </a:lnTo>
                <a:lnTo>
                  <a:pt x="1459506" y="740400"/>
                </a:lnTo>
                <a:lnTo>
                  <a:pt x="1458315" y="745555"/>
                </a:lnTo>
                <a:lnTo>
                  <a:pt x="1456926" y="750711"/>
                </a:lnTo>
                <a:lnTo>
                  <a:pt x="1455139" y="755866"/>
                </a:lnTo>
                <a:lnTo>
                  <a:pt x="1453352" y="761021"/>
                </a:lnTo>
                <a:lnTo>
                  <a:pt x="1451169" y="766375"/>
                </a:lnTo>
                <a:lnTo>
                  <a:pt x="1448588" y="771729"/>
                </a:lnTo>
                <a:lnTo>
                  <a:pt x="1446007" y="777083"/>
                </a:lnTo>
                <a:lnTo>
                  <a:pt x="1442831" y="782238"/>
                </a:lnTo>
                <a:lnTo>
                  <a:pt x="1439655" y="787790"/>
                </a:lnTo>
                <a:lnTo>
                  <a:pt x="1436280" y="793144"/>
                </a:lnTo>
                <a:lnTo>
                  <a:pt x="1432310" y="798696"/>
                </a:lnTo>
                <a:lnTo>
                  <a:pt x="1428339" y="804247"/>
                </a:lnTo>
                <a:lnTo>
                  <a:pt x="1423773" y="809601"/>
                </a:lnTo>
                <a:lnTo>
                  <a:pt x="1419207" y="815153"/>
                </a:lnTo>
                <a:lnTo>
                  <a:pt x="1414244" y="820705"/>
                </a:lnTo>
                <a:lnTo>
                  <a:pt x="1408884" y="826257"/>
                </a:lnTo>
                <a:lnTo>
                  <a:pt x="1403326" y="831809"/>
                </a:lnTo>
                <a:lnTo>
                  <a:pt x="1397370" y="837361"/>
                </a:lnTo>
                <a:lnTo>
                  <a:pt x="1391216" y="842913"/>
                </a:lnTo>
                <a:lnTo>
                  <a:pt x="1384864" y="848267"/>
                </a:lnTo>
                <a:lnTo>
                  <a:pt x="1377916" y="853819"/>
                </a:lnTo>
                <a:lnTo>
                  <a:pt x="1370769" y="859371"/>
                </a:lnTo>
                <a:lnTo>
                  <a:pt x="1363225" y="864724"/>
                </a:lnTo>
                <a:lnTo>
                  <a:pt x="1355285" y="870276"/>
                </a:lnTo>
                <a:lnTo>
                  <a:pt x="1353299" y="880587"/>
                </a:lnTo>
                <a:lnTo>
                  <a:pt x="1351314" y="890700"/>
                </a:lnTo>
                <a:lnTo>
                  <a:pt x="1348932" y="900812"/>
                </a:lnTo>
                <a:lnTo>
                  <a:pt x="1346351" y="911123"/>
                </a:lnTo>
                <a:lnTo>
                  <a:pt x="1343771" y="921037"/>
                </a:lnTo>
                <a:lnTo>
                  <a:pt x="1340991" y="930952"/>
                </a:lnTo>
                <a:lnTo>
                  <a:pt x="1338212" y="941064"/>
                </a:lnTo>
                <a:lnTo>
                  <a:pt x="1335036" y="950978"/>
                </a:lnTo>
                <a:lnTo>
                  <a:pt x="1332058" y="960893"/>
                </a:lnTo>
                <a:lnTo>
                  <a:pt x="1328683" y="970609"/>
                </a:lnTo>
                <a:lnTo>
                  <a:pt x="1325110" y="980523"/>
                </a:lnTo>
                <a:lnTo>
                  <a:pt x="1321537" y="990239"/>
                </a:lnTo>
                <a:lnTo>
                  <a:pt x="1317765" y="999756"/>
                </a:lnTo>
                <a:lnTo>
                  <a:pt x="1313993" y="1009274"/>
                </a:lnTo>
                <a:lnTo>
                  <a:pt x="1310023" y="1018594"/>
                </a:lnTo>
                <a:lnTo>
                  <a:pt x="1305854" y="1028111"/>
                </a:lnTo>
                <a:lnTo>
                  <a:pt x="1301486" y="1037232"/>
                </a:lnTo>
                <a:lnTo>
                  <a:pt x="1297119" y="1046552"/>
                </a:lnTo>
                <a:lnTo>
                  <a:pt x="1292553" y="1055276"/>
                </a:lnTo>
                <a:lnTo>
                  <a:pt x="1287789" y="1064397"/>
                </a:lnTo>
                <a:lnTo>
                  <a:pt x="1283223" y="1073320"/>
                </a:lnTo>
                <a:lnTo>
                  <a:pt x="1278061" y="1082045"/>
                </a:lnTo>
                <a:lnTo>
                  <a:pt x="1273098" y="1090571"/>
                </a:lnTo>
                <a:lnTo>
                  <a:pt x="1267937" y="1099295"/>
                </a:lnTo>
                <a:lnTo>
                  <a:pt x="1262577" y="1107425"/>
                </a:lnTo>
                <a:lnTo>
                  <a:pt x="1257217" y="1115951"/>
                </a:lnTo>
                <a:lnTo>
                  <a:pt x="1251658" y="1123883"/>
                </a:lnTo>
                <a:lnTo>
                  <a:pt x="1245901" y="1131814"/>
                </a:lnTo>
                <a:lnTo>
                  <a:pt x="1240144" y="1139745"/>
                </a:lnTo>
                <a:lnTo>
                  <a:pt x="1234387" y="1147280"/>
                </a:lnTo>
                <a:lnTo>
                  <a:pt x="1228432" y="1154815"/>
                </a:lnTo>
                <a:lnTo>
                  <a:pt x="1222079" y="1162350"/>
                </a:lnTo>
                <a:lnTo>
                  <a:pt x="1215925" y="1169488"/>
                </a:lnTo>
                <a:lnTo>
                  <a:pt x="1209573" y="1176626"/>
                </a:lnTo>
                <a:lnTo>
                  <a:pt x="1203021" y="1183765"/>
                </a:lnTo>
                <a:lnTo>
                  <a:pt x="1196470" y="1190308"/>
                </a:lnTo>
                <a:lnTo>
                  <a:pt x="1189721" y="1197050"/>
                </a:lnTo>
                <a:lnTo>
                  <a:pt x="1182773" y="1203197"/>
                </a:lnTo>
                <a:lnTo>
                  <a:pt x="1176023" y="1209542"/>
                </a:lnTo>
                <a:lnTo>
                  <a:pt x="1168876" y="1215689"/>
                </a:lnTo>
                <a:lnTo>
                  <a:pt x="1161730" y="1221439"/>
                </a:lnTo>
                <a:lnTo>
                  <a:pt x="1154583" y="1227189"/>
                </a:lnTo>
                <a:lnTo>
                  <a:pt x="1147436" y="1232543"/>
                </a:lnTo>
                <a:lnTo>
                  <a:pt x="1139893" y="1237698"/>
                </a:lnTo>
                <a:lnTo>
                  <a:pt x="1132349" y="1242655"/>
                </a:lnTo>
                <a:lnTo>
                  <a:pt x="1124805" y="1247613"/>
                </a:lnTo>
                <a:lnTo>
                  <a:pt x="1116865" y="1252173"/>
                </a:lnTo>
                <a:lnTo>
                  <a:pt x="1109122" y="1256535"/>
                </a:lnTo>
                <a:lnTo>
                  <a:pt x="1101182" y="1260898"/>
                </a:lnTo>
                <a:lnTo>
                  <a:pt x="1093241" y="1264863"/>
                </a:lnTo>
                <a:lnTo>
                  <a:pt x="1085102" y="1268432"/>
                </a:lnTo>
                <a:lnTo>
                  <a:pt x="1076764" y="1272002"/>
                </a:lnTo>
                <a:lnTo>
                  <a:pt x="1068625" y="1275174"/>
                </a:lnTo>
                <a:lnTo>
                  <a:pt x="1060089" y="1278148"/>
                </a:lnTo>
                <a:lnTo>
                  <a:pt x="1051751" y="1280924"/>
                </a:lnTo>
                <a:lnTo>
                  <a:pt x="1043016" y="1283502"/>
                </a:lnTo>
                <a:lnTo>
                  <a:pt x="1034480" y="1285683"/>
                </a:lnTo>
                <a:lnTo>
                  <a:pt x="1025745" y="1287666"/>
                </a:lnTo>
                <a:lnTo>
                  <a:pt x="1016812" y="1289451"/>
                </a:lnTo>
                <a:lnTo>
                  <a:pt x="1008077" y="1290839"/>
                </a:lnTo>
                <a:lnTo>
                  <a:pt x="998945" y="1292028"/>
                </a:lnTo>
                <a:lnTo>
                  <a:pt x="989813" y="1293020"/>
                </a:lnTo>
                <a:lnTo>
                  <a:pt x="980681" y="1293416"/>
                </a:lnTo>
                <a:lnTo>
                  <a:pt x="971550" y="1293813"/>
                </a:lnTo>
                <a:lnTo>
                  <a:pt x="962219" y="1293416"/>
                </a:lnTo>
                <a:lnTo>
                  <a:pt x="953286" y="1293020"/>
                </a:lnTo>
                <a:lnTo>
                  <a:pt x="944154" y="1292028"/>
                </a:lnTo>
                <a:lnTo>
                  <a:pt x="935022" y="1290839"/>
                </a:lnTo>
                <a:lnTo>
                  <a:pt x="926089" y="1289451"/>
                </a:lnTo>
                <a:lnTo>
                  <a:pt x="917156" y="1287666"/>
                </a:lnTo>
                <a:lnTo>
                  <a:pt x="908619" y="1285683"/>
                </a:lnTo>
                <a:lnTo>
                  <a:pt x="899885" y="1283502"/>
                </a:lnTo>
                <a:lnTo>
                  <a:pt x="891348" y="1280924"/>
                </a:lnTo>
                <a:lnTo>
                  <a:pt x="882812" y="1278148"/>
                </a:lnTo>
                <a:lnTo>
                  <a:pt x="874474" y="1275174"/>
                </a:lnTo>
                <a:lnTo>
                  <a:pt x="866136" y="1272002"/>
                </a:lnTo>
                <a:lnTo>
                  <a:pt x="857997" y="1268432"/>
                </a:lnTo>
                <a:lnTo>
                  <a:pt x="849858" y="1264863"/>
                </a:lnTo>
                <a:lnTo>
                  <a:pt x="841719" y="1260898"/>
                </a:lnTo>
                <a:lnTo>
                  <a:pt x="833778" y="1256535"/>
                </a:lnTo>
                <a:lnTo>
                  <a:pt x="826036" y="1252173"/>
                </a:lnTo>
                <a:lnTo>
                  <a:pt x="818294" y="1247613"/>
                </a:lnTo>
                <a:lnTo>
                  <a:pt x="810750" y="1242655"/>
                </a:lnTo>
                <a:lnTo>
                  <a:pt x="803206" y="1237698"/>
                </a:lnTo>
                <a:lnTo>
                  <a:pt x="795663" y="1232543"/>
                </a:lnTo>
                <a:lnTo>
                  <a:pt x="788317" y="1227189"/>
                </a:lnTo>
                <a:lnTo>
                  <a:pt x="780972" y="1221439"/>
                </a:lnTo>
                <a:lnTo>
                  <a:pt x="773826" y="1215689"/>
                </a:lnTo>
                <a:lnTo>
                  <a:pt x="767076" y="1209542"/>
                </a:lnTo>
                <a:lnTo>
                  <a:pt x="759929" y="1203197"/>
                </a:lnTo>
                <a:lnTo>
                  <a:pt x="753180" y="1197050"/>
                </a:lnTo>
                <a:lnTo>
                  <a:pt x="746629" y="1190308"/>
                </a:lnTo>
                <a:lnTo>
                  <a:pt x="739879" y="1183765"/>
                </a:lnTo>
                <a:lnTo>
                  <a:pt x="733527" y="1176626"/>
                </a:lnTo>
                <a:lnTo>
                  <a:pt x="727174" y="1169488"/>
                </a:lnTo>
                <a:lnTo>
                  <a:pt x="720821" y="1162350"/>
                </a:lnTo>
                <a:lnTo>
                  <a:pt x="714667" y="1154815"/>
                </a:lnTo>
                <a:lnTo>
                  <a:pt x="708712" y="1147280"/>
                </a:lnTo>
                <a:lnTo>
                  <a:pt x="702756" y="1139745"/>
                </a:lnTo>
                <a:lnTo>
                  <a:pt x="696999" y="1131814"/>
                </a:lnTo>
                <a:lnTo>
                  <a:pt x="691441" y="1123883"/>
                </a:lnTo>
                <a:lnTo>
                  <a:pt x="685882" y="1115951"/>
                </a:lnTo>
                <a:lnTo>
                  <a:pt x="680324" y="1107425"/>
                </a:lnTo>
                <a:lnTo>
                  <a:pt x="674964" y="1099295"/>
                </a:lnTo>
                <a:lnTo>
                  <a:pt x="669802" y="1090571"/>
                </a:lnTo>
                <a:lnTo>
                  <a:pt x="664641" y="1082045"/>
                </a:lnTo>
                <a:lnTo>
                  <a:pt x="659876" y="1073320"/>
                </a:lnTo>
                <a:lnTo>
                  <a:pt x="654913" y="1064397"/>
                </a:lnTo>
                <a:lnTo>
                  <a:pt x="650348" y="1055276"/>
                </a:lnTo>
                <a:lnTo>
                  <a:pt x="645782" y="1046552"/>
                </a:lnTo>
                <a:lnTo>
                  <a:pt x="641414" y="1037232"/>
                </a:lnTo>
                <a:lnTo>
                  <a:pt x="637245" y="1028111"/>
                </a:lnTo>
                <a:lnTo>
                  <a:pt x="633077" y="1018594"/>
                </a:lnTo>
                <a:lnTo>
                  <a:pt x="629106" y="1009274"/>
                </a:lnTo>
                <a:lnTo>
                  <a:pt x="624937" y="999756"/>
                </a:lnTo>
                <a:lnTo>
                  <a:pt x="621562" y="990239"/>
                </a:lnTo>
                <a:lnTo>
                  <a:pt x="617791" y="980523"/>
                </a:lnTo>
                <a:lnTo>
                  <a:pt x="614416" y="970609"/>
                </a:lnTo>
                <a:lnTo>
                  <a:pt x="611041" y="960893"/>
                </a:lnTo>
                <a:lnTo>
                  <a:pt x="607666" y="950978"/>
                </a:lnTo>
                <a:lnTo>
                  <a:pt x="604887" y="941064"/>
                </a:lnTo>
                <a:lnTo>
                  <a:pt x="601909" y="930952"/>
                </a:lnTo>
                <a:lnTo>
                  <a:pt x="599130" y="921037"/>
                </a:lnTo>
                <a:lnTo>
                  <a:pt x="596351" y="911123"/>
                </a:lnTo>
                <a:lnTo>
                  <a:pt x="593969" y="900812"/>
                </a:lnTo>
                <a:lnTo>
                  <a:pt x="591785" y="890700"/>
                </a:lnTo>
                <a:lnTo>
                  <a:pt x="589601" y="880587"/>
                </a:lnTo>
                <a:lnTo>
                  <a:pt x="587616" y="870276"/>
                </a:lnTo>
                <a:lnTo>
                  <a:pt x="579675" y="864724"/>
                </a:lnTo>
                <a:lnTo>
                  <a:pt x="572132" y="859371"/>
                </a:lnTo>
                <a:lnTo>
                  <a:pt x="565183" y="853819"/>
                </a:lnTo>
                <a:lnTo>
                  <a:pt x="558235" y="848267"/>
                </a:lnTo>
                <a:lnTo>
                  <a:pt x="551486" y="842913"/>
                </a:lnTo>
                <a:lnTo>
                  <a:pt x="545332" y="837361"/>
                </a:lnTo>
                <a:lnTo>
                  <a:pt x="539575" y="831809"/>
                </a:lnTo>
                <a:lnTo>
                  <a:pt x="534016" y="826257"/>
                </a:lnTo>
                <a:lnTo>
                  <a:pt x="528656" y="820705"/>
                </a:lnTo>
                <a:lnTo>
                  <a:pt x="523693" y="815153"/>
                </a:lnTo>
                <a:lnTo>
                  <a:pt x="518929" y="809601"/>
                </a:lnTo>
                <a:lnTo>
                  <a:pt x="514760" y="804247"/>
                </a:lnTo>
                <a:lnTo>
                  <a:pt x="510591" y="798696"/>
                </a:lnTo>
                <a:lnTo>
                  <a:pt x="506819" y="793144"/>
                </a:lnTo>
                <a:lnTo>
                  <a:pt x="503246" y="787790"/>
                </a:lnTo>
                <a:lnTo>
                  <a:pt x="500070" y="782238"/>
                </a:lnTo>
                <a:lnTo>
                  <a:pt x="496893" y="777083"/>
                </a:lnTo>
                <a:lnTo>
                  <a:pt x="494313" y="771729"/>
                </a:lnTo>
                <a:lnTo>
                  <a:pt x="491930" y="766375"/>
                </a:lnTo>
                <a:lnTo>
                  <a:pt x="489747" y="761021"/>
                </a:lnTo>
                <a:lnTo>
                  <a:pt x="487761" y="755866"/>
                </a:lnTo>
                <a:lnTo>
                  <a:pt x="486173" y="750711"/>
                </a:lnTo>
                <a:lnTo>
                  <a:pt x="484585" y="745555"/>
                </a:lnTo>
                <a:lnTo>
                  <a:pt x="483394" y="740400"/>
                </a:lnTo>
                <a:lnTo>
                  <a:pt x="482600" y="735443"/>
                </a:lnTo>
                <a:lnTo>
                  <a:pt x="481607" y="730485"/>
                </a:lnTo>
                <a:lnTo>
                  <a:pt x="481210" y="725528"/>
                </a:lnTo>
                <a:lnTo>
                  <a:pt x="481012" y="720770"/>
                </a:lnTo>
                <a:lnTo>
                  <a:pt x="481012" y="715812"/>
                </a:lnTo>
                <a:lnTo>
                  <a:pt x="481012" y="711252"/>
                </a:lnTo>
                <a:lnTo>
                  <a:pt x="481409" y="706493"/>
                </a:lnTo>
                <a:lnTo>
                  <a:pt x="482203" y="701933"/>
                </a:lnTo>
                <a:lnTo>
                  <a:pt x="482799" y="697174"/>
                </a:lnTo>
                <a:lnTo>
                  <a:pt x="483593" y="692811"/>
                </a:lnTo>
                <a:lnTo>
                  <a:pt x="484982" y="688251"/>
                </a:lnTo>
                <a:lnTo>
                  <a:pt x="486372" y="684087"/>
                </a:lnTo>
                <a:lnTo>
                  <a:pt x="487960" y="679923"/>
                </a:lnTo>
                <a:lnTo>
                  <a:pt x="489747" y="675759"/>
                </a:lnTo>
                <a:lnTo>
                  <a:pt x="491533" y="671793"/>
                </a:lnTo>
                <a:lnTo>
                  <a:pt x="493518" y="667629"/>
                </a:lnTo>
                <a:lnTo>
                  <a:pt x="495901" y="663862"/>
                </a:lnTo>
                <a:lnTo>
                  <a:pt x="498084" y="660094"/>
                </a:lnTo>
                <a:lnTo>
                  <a:pt x="500665" y="656327"/>
                </a:lnTo>
                <a:lnTo>
                  <a:pt x="503444" y="652956"/>
                </a:lnTo>
                <a:lnTo>
                  <a:pt x="506224" y="649585"/>
                </a:lnTo>
                <a:lnTo>
                  <a:pt x="509400" y="646214"/>
                </a:lnTo>
                <a:lnTo>
                  <a:pt x="512576" y="642844"/>
                </a:lnTo>
                <a:lnTo>
                  <a:pt x="515752" y="639869"/>
                </a:lnTo>
                <a:lnTo>
                  <a:pt x="519127" y="636895"/>
                </a:lnTo>
                <a:lnTo>
                  <a:pt x="522701" y="634119"/>
                </a:lnTo>
                <a:lnTo>
                  <a:pt x="526274" y="631145"/>
                </a:lnTo>
                <a:lnTo>
                  <a:pt x="530244" y="628567"/>
                </a:lnTo>
                <a:lnTo>
                  <a:pt x="534016" y="625990"/>
                </a:lnTo>
                <a:lnTo>
                  <a:pt x="537986" y="623610"/>
                </a:lnTo>
                <a:lnTo>
                  <a:pt x="542155" y="621429"/>
                </a:lnTo>
                <a:lnTo>
                  <a:pt x="546523" y="619446"/>
                </a:lnTo>
                <a:lnTo>
                  <a:pt x="550692" y="617463"/>
                </a:lnTo>
                <a:lnTo>
                  <a:pt x="555059" y="615679"/>
                </a:lnTo>
                <a:lnTo>
                  <a:pt x="559625" y="613894"/>
                </a:lnTo>
                <a:lnTo>
                  <a:pt x="564191" y="612308"/>
                </a:lnTo>
                <a:lnTo>
                  <a:pt x="568955" y="610920"/>
                </a:lnTo>
                <a:lnTo>
                  <a:pt x="573521" y="609928"/>
                </a:lnTo>
                <a:lnTo>
                  <a:pt x="578484" y="608739"/>
                </a:lnTo>
                <a:lnTo>
                  <a:pt x="583249" y="607945"/>
                </a:lnTo>
                <a:lnTo>
                  <a:pt x="587219" y="587919"/>
                </a:lnTo>
                <a:lnTo>
                  <a:pt x="590991" y="568487"/>
                </a:lnTo>
                <a:lnTo>
                  <a:pt x="594366" y="549451"/>
                </a:lnTo>
                <a:lnTo>
                  <a:pt x="597740" y="530614"/>
                </a:lnTo>
                <a:lnTo>
                  <a:pt x="603696" y="494526"/>
                </a:lnTo>
                <a:lnTo>
                  <a:pt x="606872" y="477276"/>
                </a:lnTo>
                <a:lnTo>
                  <a:pt x="609850" y="460421"/>
                </a:lnTo>
                <a:lnTo>
                  <a:pt x="613225" y="444360"/>
                </a:lnTo>
                <a:lnTo>
                  <a:pt x="616798" y="428299"/>
                </a:lnTo>
                <a:lnTo>
                  <a:pt x="620570" y="413031"/>
                </a:lnTo>
                <a:lnTo>
                  <a:pt x="624739" y="398160"/>
                </a:lnTo>
                <a:lnTo>
                  <a:pt x="626922" y="391022"/>
                </a:lnTo>
                <a:lnTo>
                  <a:pt x="629503" y="384082"/>
                </a:lnTo>
                <a:lnTo>
                  <a:pt x="631885" y="376943"/>
                </a:lnTo>
                <a:lnTo>
                  <a:pt x="634466" y="370003"/>
                </a:lnTo>
                <a:lnTo>
                  <a:pt x="637245" y="363460"/>
                </a:lnTo>
                <a:lnTo>
                  <a:pt x="640025" y="356917"/>
                </a:lnTo>
                <a:lnTo>
                  <a:pt x="643201" y="350572"/>
                </a:lnTo>
                <a:lnTo>
                  <a:pt x="646377" y="344028"/>
                </a:lnTo>
                <a:lnTo>
                  <a:pt x="658685" y="348589"/>
                </a:lnTo>
                <a:lnTo>
                  <a:pt x="666825" y="350968"/>
                </a:lnTo>
                <a:lnTo>
                  <a:pt x="675758" y="353942"/>
                </a:lnTo>
                <a:lnTo>
                  <a:pt x="685882" y="356520"/>
                </a:lnTo>
                <a:lnTo>
                  <a:pt x="696999" y="359693"/>
                </a:lnTo>
                <a:lnTo>
                  <a:pt x="708910" y="362469"/>
                </a:lnTo>
                <a:lnTo>
                  <a:pt x="722012" y="365245"/>
                </a:lnTo>
                <a:lnTo>
                  <a:pt x="735710" y="368021"/>
                </a:lnTo>
                <a:lnTo>
                  <a:pt x="750599" y="370400"/>
                </a:lnTo>
                <a:lnTo>
                  <a:pt x="766083" y="372779"/>
                </a:lnTo>
                <a:lnTo>
                  <a:pt x="782362" y="374762"/>
                </a:lnTo>
                <a:lnTo>
                  <a:pt x="799434" y="376547"/>
                </a:lnTo>
                <a:lnTo>
                  <a:pt x="817103" y="377538"/>
                </a:lnTo>
                <a:lnTo>
                  <a:pt x="826234" y="377935"/>
                </a:lnTo>
                <a:lnTo>
                  <a:pt x="835565" y="378530"/>
                </a:lnTo>
                <a:lnTo>
                  <a:pt x="845094" y="378728"/>
                </a:lnTo>
                <a:lnTo>
                  <a:pt x="854622" y="378728"/>
                </a:lnTo>
                <a:lnTo>
                  <a:pt x="864350" y="378530"/>
                </a:lnTo>
                <a:lnTo>
                  <a:pt x="874474" y="378331"/>
                </a:lnTo>
                <a:lnTo>
                  <a:pt x="884400" y="377737"/>
                </a:lnTo>
                <a:lnTo>
                  <a:pt x="894326" y="377340"/>
                </a:lnTo>
                <a:lnTo>
                  <a:pt x="904848" y="376547"/>
                </a:lnTo>
                <a:lnTo>
                  <a:pt x="915171" y="375555"/>
                </a:lnTo>
                <a:lnTo>
                  <a:pt x="925692" y="374564"/>
                </a:lnTo>
                <a:lnTo>
                  <a:pt x="936412" y="373176"/>
                </a:lnTo>
                <a:lnTo>
                  <a:pt x="946933" y="371590"/>
                </a:lnTo>
                <a:lnTo>
                  <a:pt x="957852" y="369805"/>
                </a:lnTo>
                <a:lnTo>
                  <a:pt x="968770" y="367822"/>
                </a:lnTo>
                <a:lnTo>
                  <a:pt x="979887" y="365641"/>
                </a:lnTo>
                <a:lnTo>
                  <a:pt x="991004" y="363262"/>
                </a:lnTo>
                <a:lnTo>
                  <a:pt x="1001923" y="360486"/>
                </a:lnTo>
                <a:lnTo>
                  <a:pt x="1013238" y="357511"/>
                </a:lnTo>
                <a:lnTo>
                  <a:pt x="1024554" y="354339"/>
                </a:lnTo>
                <a:lnTo>
                  <a:pt x="1036266" y="350770"/>
                </a:lnTo>
                <a:lnTo>
                  <a:pt x="1047582" y="347201"/>
                </a:lnTo>
                <a:lnTo>
                  <a:pt x="1059096" y="343037"/>
                </a:lnTo>
                <a:lnTo>
                  <a:pt x="1070809" y="338873"/>
                </a:lnTo>
                <a:lnTo>
                  <a:pt x="1082323" y="334114"/>
                </a:lnTo>
                <a:lnTo>
                  <a:pt x="1094035" y="329355"/>
                </a:lnTo>
                <a:lnTo>
                  <a:pt x="1105946" y="324200"/>
                </a:lnTo>
                <a:lnTo>
                  <a:pt x="1117659" y="318648"/>
                </a:lnTo>
                <a:lnTo>
                  <a:pt x="1129371" y="312699"/>
                </a:lnTo>
                <a:lnTo>
                  <a:pt x="1141084" y="306354"/>
                </a:lnTo>
                <a:lnTo>
                  <a:pt x="1152995" y="300009"/>
                </a:lnTo>
                <a:lnTo>
                  <a:pt x="1164707" y="293069"/>
                </a:lnTo>
                <a:lnTo>
                  <a:pt x="1176619" y="285732"/>
                </a:lnTo>
                <a:lnTo>
                  <a:pt x="1188331" y="278197"/>
                </a:lnTo>
                <a:lnTo>
                  <a:pt x="1200441" y="270266"/>
                </a:lnTo>
                <a:lnTo>
                  <a:pt x="1212153" y="261938"/>
                </a:lnTo>
                <a:close/>
                <a:moveTo>
                  <a:pt x="959343" y="0"/>
                </a:moveTo>
                <a:lnTo>
                  <a:pt x="971649" y="0"/>
                </a:lnTo>
                <a:lnTo>
                  <a:pt x="983955" y="0"/>
                </a:lnTo>
                <a:lnTo>
                  <a:pt x="996062" y="397"/>
                </a:lnTo>
                <a:lnTo>
                  <a:pt x="1008170" y="794"/>
                </a:lnTo>
                <a:lnTo>
                  <a:pt x="1020078" y="1787"/>
                </a:lnTo>
                <a:lnTo>
                  <a:pt x="1031789" y="2978"/>
                </a:lnTo>
                <a:lnTo>
                  <a:pt x="1043301" y="4169"/>
                </a:lnTo>
                <a:lnTo>
                  <a:pt x="1054812" y="5558"/>
                </a:lnTo>
                <a:lnTo>
                  <a:pt x="1066126" y="7345"/>
                </a:lnTo>
                <a:lnTo>
                  <a:pt x="1077241" y="9330"/>
                </a:lnTo>
                <a:lnTo>
                  <a:pt x="1088157" y="11315"/>
                </a:lnTo>
                <a:lnTo>
                  <a:pt x="1099073" y="13697"/>
                </a:lnTo>
                <a:lnTo>
                  <a:pt x="1109394" y="16277"/>
                </a:lnTo>
                <a:lnTo>
                  <a:pt x="1119914" y="18858"/>
                </a:lnTo>
                <a:lnTo>
                  <a:pt x="1130036" y="21835"/>
                </a:lnTo>
                <a:lnTo>
                  <a:pt x="1139960" y="24813"/>
                </a:lnTo>
                <a:lnTo>
                  <a:pt x="1149686" y="28187"/>
                </a:lnTo>
                <a:lnTo>
                  <a:pt x="1159014" y="31562"/>
                </a:lnTo>
                <a:lnTo>
                  <a:pt x="1168144" y="35135"/>
                </a:lnTo>
                <a:lnTo>
                  <a:pt x="1176878" y="38906"/>
                </a:lnTo>
                <a:lnTo>
                  <a:pt x="1185611" y="42876"/>
                </a:lnTo>
                <a:lnTo>
                  <a:pt x="1193748" y="46846"/>
                </a:lnTo>
                <a:lnTo>
                  <a:pt x="1201688" y="51015"/>
                </a:lnTo>
                <a:lnTo>
                  <a:pt x="1209230" y="55382"/>
                </a:lnTo>
                <a:lnTo>
                  <a:pt x="1216574" y="59948"/>
                </a:lnTo>
                <a:lnTo>
                  <a:pt x="1223719" y="64513"/>
                </a:lnTo>
                <a:lnTo>
                  <a:pt x="1230467" y="69476"/>
                </a:lnTo>
                <a:lnTo>
                  <a:pt x="1236818" y="74240"/>
                </a:lnTo>
                <a:lnTo>
                  <a:pt x="1242574" y="79401"/>
                </a:lnTo>
                <a:lnTo>
                  <a:pt x="1248330" y="84562"/>
                </a:lnTo>
                <a:lnTo>
                  <a:pt x="1253491" y="89921"/>
                </a:lnTo>
                <a:lnTo>
                  <a:pt x="1258254" y="95281"/>
                </a:lnTo>
                <a:lnTo>
                  <a:pt x="1262819" y="100640"/>
                </a:lnTo>
                <a:lnTo>
                  <a:pt x="1267583" y="101037"/>
                </a:lnTo>
                <a:lnTo>
                  <a:pt x="1272346" y="101236"/>
                </a:lnTo>
                <a:lnTo>
                  <a:pt x="1276911" y="101633"/>
                </a:lnTo>
                <a:lnTo>
                  <a:pt x="1281675" y="102228"/>
                </a:lnTo>
                <a:lnTo>
                  <a:pt x="1286042" y="103022"/>
                </a:lnTo>
                <a:lnTo>
                  <a:pt x="1290607" y="103816"/>
                </a:lnTo>
                <a:lnTo>
                  <a:pt x="1294973" y="105007"/>
                </a:lnTo>
                <a:lnTo>
                  <a:pt x="1299141" y="106000"/>
                </a:lnTo>
                <a:lnTo>
                  <a:pt x="1303111" y="107389"/>
                </a:lnTo>
                <a:lnTo>
                  <a:pt x="1307279" y="108977"/>
                </a:lnTo>
                <a:lnTo>
                  <a:pt x="1311447" y="110565"/>
                </a:lnTo>
                <a:lnTo>
                  <a:pt x="1315218" y="112352"/>
                </a:lnTo>
                <a:lnTo>
                  <a:pt x="1319188" y="114138"/>
                </a:lnTo>
                <a:lnTo>
                  <a:pt x="1322959" y="116123"/>
                </a:lnTo>
                <a:lnTo>
                  <a:pt x="1326532" y="118108"/>
                </a:lnTo>
                <a:lnTo>
                  <a:pt x="1329906" y="120292"/>
                </a:lnTo>
                <a:lnTo>
                  <a:pt x="1333478" y="122475"/>
                </a:lnTo>
                <a:lnTo>
                  <a:pt x="1337051" y="124857"/>
                </a:lnTo>
                <a:lnTo>
                  <a:pt x="1340425" y="127637"/>
                </a:lnTo>
                <a:lnTo>
                  <a:pt x="1343799" y="130217"/>
                </a:lnTo>
                <a:lnTo>
                  <a:pt x="1349952" y="135775"/>
                </a:lnTo>
                <a:lnTo>
                  <a:pt x="1356105" y="141730"/>
                </a:lnTo>
                <a:lnTo>
                  <a:pt x="1361861" y="148479"/>
                </a:lnTo>
                <a:lnTo>
                  <a:pt x="1367220" y="155030"/>
                </a:lnTo>
                <a:lnTo>
                  <a:pt x="1372579" y="162374"/>
                </a:lnTo>
                <a:lnTo>
                  <a:pt x="1377541" y="169917"/>
                </a:lnTo>
                <a:lnTo>
                  <a:pt x="1382304" y="177857"/>
                </a:lnTo>
                <a:lnTo>
                  <a:pt x="1386869" y="186194"/>
                </a:lnTo>
                <a:lnTo>
                  <a:pt x="1391038" y="194531"/>
                </a:lnTo>
                <a:lnTo>
                  <a:pt x="1394809" y="203464"/>
                </a:lnTo>
                <a:lnTo>
                  <a:pt x="1398580" y="212595"/>
                </a:lnTo>
                <a:lnTo>
                  <a:pt x="1402152" y="221925"/>
                </a:lnTo>
                <a:lnTo>
                  <a:pt x="1405527" y="231453"/>
                </a:lnTo>
                <a:lnTo>
                  <a:pt x="1408305" y="241179"/>
                </a:lnTo>
                <a:lnTo>
                  <a:pt x="1411282" y="251104"/>
                </a:lnTo>
                <a:lnTo>
                  <a:pt x="1413863" y="261426"/>
                </a:lnTo>
                <a:lnTo>
                  <a:pt x="1416244" y="271550"/>
                </a:lnTo>
                <a:lnTo>
                  <a:pt x="1418428" y="282269"/>
                </a:lnTo>
                <a:lnTo>
                  <a:pt x="1420809" y="292591"/>
                </a:lnTo>
                <a:lnTo>
                  <a:pt x="1422596" y="303509"/>
                </a:lnTo>
                <a:lnTo>
                  <a:pt x="1424382" y="314426"/>
                </a:lnTo>
                <a:lnTo>
                  <a:pt x="1425771" y="325344"/>
                </a:lnTo>
                <a:lnTo>
                  <a:pt x="1427161" y="336063"/>
                </a:lnTo>
                <a:lnTo>
                  <a:pt x="1428352" y="347179"/>
                </a:lnTo>
                <a:lnTo>
                  <a:pt x="1429344" y="358295"/>
                </a:lnTo>
                <a:lnTo>
                  <a:pt x="1430535" y="369411"/>
                </a:lnTo>
                <a:lnTo>
                  <a:pt x="1431924" y="391445"/>
                </a:lnTo>
                <a:lnTo>
                  <a:pt x="1432917" y="413677"/>
                </a:lnTo>
                <a:lnTo>
                  <a:pt x="1433314" y="435115"/>
                </a:lnTo>
                <a:lnTo>
                  <a:pt x="1433512" y="456355"/>
                </a:lnTo>
                <a:lnTo>
                  <a:pt x="1433314" y="477198"/>
                </a:lnTo>
                <a:lnTo>
                  <a:pt x="1432917" y="497246"/>
                </a:lnTo>
                <a:lnTo>
                  <a:pt x="1432123" y="516501"/>
                </a:lnTo>
                <a:lnTo>
                  <a:pt x="1431130" y="534763"/>
                </a:lnTo>
                <a:lnTo>
                  <a:pt x="1430138" y="552033"/>
                </a:lnTo>
                <a:lnTo>
                  <a:pt x="1428947" y="568111"/>
                </a:lnTo>
                <a:lnTo>
                  <a:pt x="1427558" y="582403"/>
                </a:lnTo>
                <a:lnTo>
                  <a:pt x="1426565" y="595504"/>
                </a:lnTo>
                <a:lnTo>
                  <a:pt x="1424382" y="616744"/>
                </a:lnTo>
                <a:lnTo>
                  <a:pt x="1418825" y="613767"/>
                </a:lnTo>
                <a:lnTo>
                  <a:pt x="1413267" y="610988"/>
                </a:lnTo>
                <a:lnTo>
                  <a:pt x="1407511" y="608606"/>
                </a:lnTo>
                <a:lnTo>
                  <a:pt x="1401358" y="606224"/>
                </a:lnTo>
                <a:lnTo>
                  <a:pt x="1395404" y="604239"/>
                </a:lnTo>
                <a:lnTo>
                  <a:pt x="1389251" y="602452"/>
                </a:lnTo>
                <a:lnTo>
                  <a:pt x="1383098" y="600864"/>
                </a:lnTo>
                <a:lnTo>
                  <a:pt x="1376548" y="599475"/>
                </a:lnTo>
                <a:lnTo>
                  <a:pt x="1367815" y="537939"/>
                </a:lnTo>
                <a:lnTo>
                  <a:pt x="1363052" y="508362"/>
                </a:lnTo>
                <a:lnTo>
                  <a:pt x="1360869" y="494070"/>
                </a:lnTo>
                <a:lnTo>
                  <a:pt x="1358487" y="480175"/>
                </a:lnTo>
                <a:lnTo>
                  <a:pt x="1355907" y="466479"/>
                </a:lnTo>
                <a:lnTo>
                  <a:pt x="1353326" y="453179"/>
                </a:lnTo>
                <a:lnTo>
                  <a:pt x="1350349" y="440078"/>
                </a:lnTo>
                <a:lnTo>
                  <a:pt x="1347570" y="427175"/>
                </a:lnTo>
                <a:lnTo>
                  <a:pt x="1344395" y="414471"/>
                </a:lnTo>
                <a:lnTo>
                  <a:pt x="1340822" y="402363"/>
                </a:lnTo>
                <a:lnTo>
                  <a:pt x="1337249" y="390452"/>
                </a:lnTo>
                <a:lnTo>
                  <a:pt x="1333280" y="378741"/>
                </a:lnTo>
                <a:lnTo>
                  <a:pt x="1329112" y="367426"/>
                </a:lnTo>
                <a:lnTo>
                  <a:pt x="1324745" y="356509"/>
                </a:lnTo>
                <a:lnTo>
                  <a:pt x="1319783" y="345988"/>
                </a:lnTo>
                <a:lnTo>
                  <a:pt x="1314623" y="335468"/>
                </a:lnTo>
                <a:lnTo>
                  <a:pt x="1309065" y="325542"/>
                </a:lnTo>
                <a:lnTo>
                  <a:pt x="1306088" y="320580"/>
                </a:lnTo>
                <a:lnTo>
                  <a:pt x="1303111" y="315816"/>
                </a:lnTo>
                <a:lnTo>
                  <a:pt x="1299737" y="311052"/>
                </a:lnTo>
                <a:lnTo>
                  <a:pt x="1296759" y="306486"/>
                </a:lnTo>
                <a:lnTo>
                  <a:pt x="1293385" y="301921"/>
                </a:lnTo>
                <a:lnTo>
                  <a:pt x="1289813" y="297554"/>
                </a:lnTo>
                <a:lnTo>
                  <a:pt x="1286240" y="293187"/>
                </a:lnTo>
                <a:lnTo>
                  <a:pt x="1282469" y="288820"/>
                </a:lnTo>
                <a:lnTo>
                  <a:pt x="1278499" y="284651"/>
                </a:lnTo>
                <a:lnTo>
                  <a:pt x="1274530" y="280483"/>
                </a:lnTo>
                <a:lnTo>
                  <a:pt x="1270560" y="276513"/>
                </a:lnTo>
                <a:lnTo>
                  <a:pt x="1266392" y="272741"/>
                </a:lnTo>
                <a:lnTo>
                  <a:pt x="1261827" y="268771"/>
                </a:lnTo>
                <a:lnTo>
                  <a:pt x="1257460" y="265000"/>
                </a:lnTo>
                <a:lnTo>
                  <a:pt x="1252895" y="261426"/>
                </a:lnTo>
                <a:lnTo>
                  <a:pt x="1247933" y="257853"/>
                </a:lnTo>
                <a:lnTo>
                  <a:pt x="1242971" y="254280"/>
                </a:lnTo>
                <a:lnTo>
                  <a:pt x="1238009" y="250906"/>
                </a:lnTo>
                <a:lnTo>
                  <a:pt x="1232650" y="247531"/>
                </a:lnTo>
                <a:lnTo>
                  <a:pt x="1227291" y="244554"/>
                </a:lnTo>
                <a:lnTo>
                  <a:pt x="1221734" y="241378"/>
                </a:lnTo>
                <a:lnTo>
                  <a:pt x="1215978" y="238400"/>
                </a:lnTo>
                <a:lnTo>
                  <a:pt x="1203672" y="246936"/>
                </a:lnTo>
                <a:lnTo>
                  <a:pt x="1191367" y="255471"/>
                </a:lnTo>
                <a:lnTo>
                  <a:pt x="1178862" y="263411"/>
                </a:lnTo>
                <a:lnTo>
                  <a:pt x="1166755" y="270955"/>
                </a:lnTo>
                <a:lnTo>
                  <a:pt x="1154251" y="278101"/>
                </a:lnTo>
                <a:lnTo>
                  <a:pt x="1142144" y="284850"/>
                </a:lnTo>
                <a:lnTo>
                  <a:pt x="1129838" y="291400"/>
                </a:lnTo>
                <a:lnTo>
                  <a:pt x="1117532" y="297355"/>
                </a:lnTo>
                <a:lnTo>
                  <a:pt x="1105226" y="303112"/>
                </a:lnTo>
                <a:lnTo>
                  <a:pt x="1093317" y="308670"/>
                </a:lnTo>
                <a:lnTo>
                  <a:pt x="1081012" y="313831"/>
                </a:lnTo>
                <a:lnTo>
                  <a:pt x="1069103" y="318595"/>
                </a:lnTo>
                <a:lnTo>
                  <a:pt x="1057194" y="323160"/>
                </a:lnTo>
                <a:lnTo>
                  <a:pt x="1045087" y="327329"/>
                </a:lnTo>
                <a:lnTo>
                  <a:pt x="1033377" y="331101"/>
                </a:lnTo>
                <a:lnTo>
                  <a:pt x="1021468" y="334872"/>
                </a:lnTo>
                <a:lnTo>
                  <a:pt x="1009956" y="338247"/>
                </a:lnTo>
                <a:lnTo>
                  <a:pt x="998047" y="341224"/>
                </a:lnTo>
                <a:lnTo>
                  <a:pt x="986535" y="344003"/>
                </a:lnTo>
                <a:lnTo>
                  <a:pt x="975023" y="346584"/>
                </a:lnTo>
                <a:lnTo>
                  <a:pt x="963710" y="348767"/>
                </a:lnTo>
                <a:lnTo>
                  <a:pt x="952397" y="350951"/>
                </a:lnTo>
                <a:lnTo>
                  <a:pt x="941282" y="352737"/>
                </a:lnTo>
                <a:lnTo>
                  <a:pt x="930167" y="354325"/>
                </a:lnTo>
                <a:lnTo>
                  <a:pt x="919449" y="355913"/>
                </a:lnTo>
                <a:lnTo>
                  <a:pt x="908533" y="357104"/>
                </a:lnTo>
                <a:lnTo>
                  <a:pt x="897815" y="357898"/>
                </a:lnTo>
                <a:lnTo>
                  <a:pt x="887097" y="358692"/>
                </a:lnTo>
                <a:lnTo>
                  <a:pt x="876776" y="359486"/>
                </a:lnTo>
                <a:lnTo>
                  <a:pt x="866653" y="359883"/>
                </a:lnTo>
                <a:lnTo>
                  <a:pt x="856332" y="360082"/>
                </a:lnTo>
                <a:lnTo>
                  <a:pt x="846408" y="360280"/>
                </a:lnTo>
                <a:lnTo>
                  <a:pt x="836683" y="360082"/>
                </a:lnTo>
                <a:lnTo>
                  <a:pt x="826759" y="359883"/>
                </a:lnTo>
                <a:lnTo>
                  <a:pt x="817232" y="359685"/>
                </a:lnTo>
                <a:lnTo>
                  <a:pt x="807903" y="359288"/>
                </a:lnTo>
                <a:lnTo>
                  <a:pt x="789841" y="357898"/>
                </a:lnTo>
                <a:lnTo>
                  <a:pt x="772177" y="356112"/>
                </a:lnTo>
                <a:lnTo>
                  <a:pt x="755504" y="354127"/>
                </a:lnTo>
                <a:lnTo>
                  <a:pt x="739427" y="351745"/>
                </a:lnTo>
                <a:lnTo>
                  <a:pt x="724343" y="348966"/>
                </a:lnTo>
                <a:lnTo>
                  <a:pt x="710251" y="346187"/>
                </a:lnTo>
                <a:lnTo>
                  <a:pt x="696754" y="343209"/>
                </a:lnTo>
                <a:lnTo>
                  <a:pt x="684448" y="340232"/>
                </a:lnTo>
                <a:lnTo>
                  <a:pt x="673135" y="337254"/>
                </a:lnTo>
                <a:lnTo>
                  <a:pt x="662616" y="334078"/>
                </a:lnTo>
                <a:lnTo>
                  <a:pt x="653486" y="331498"/>
                </a:lnTo>
                <a:lnTo>
                  <a:pt x="645348" y="328917"/>
                </a:lnTo>
                <a:lnTo>
                  <a:pt x="632248" y="324153"/>
                </a:lnTo>
                <a:lnTo>
                  <a:pt x="628874" y="330902"/>
                </a:lnTo>
                <a:lnTo>
                  <a:pt x="625897" y="337453"/>
                </a:lnTo>
                <a:lnTo>
                  <a:pt x="622721" y="344400"/>
                </a:lnTo>
                <a:lnTo>
                  <a:pt x="619942" y="351149"/>
                </a:lnTo>
                <a:lnTo>
                  <a:pt x="617164" y="358295"/>
                </a:lnTo>
                <a:lnTo>
                  <a:pt x="614583" y="365640"/>
                </a:lnTo>
                <a:lnTo>
                  <a:pt x="612003" y="373183"/>
                </a:lnTo>
                <a:lnTo>
                  <a:pt x="609820" y="380726"/>
                </a:lnTo>
                <a:lnTo>
                  <a:pt x="607637" y="388269"/>
                </a:lnTo>
                <a:lnTo>
                  <a:pt x="605453" y="396011"/>
                </a:lnTo>
                <a:lnTo>
                  <a:pt x="601484" y="412288"/>
                </a:lnTo>
                <a:lnTo>
                  <a:pt x="597911" y="428763"/>
                </a:lnTo>
                <a:lnTo>
                  <a:pt x="594339" y="445834"/>
                </a:lnTo>
                <a:lnTo>
                  <a:pt x="590964" y="463302"/>
                </a:lnTo>
                <a:lnTo>
                  <a:pt x="587987" y="481565"/>
                </a:lnTo>
                <a:lnTo>
                  <a:pt x="581437" y="519081"/>
                </a:lnTo>
                <a:lnTo>
                  <a:pt x="578063" y="538535"/>
                </a:lnTo>
                <a:lnTo>
                  <a:pt x="574689" y="558385"/>
                </a:lnTo>
                <a:lnTo>
                  <a:pt x="570918" y="578830"/>
                </a:lnTo>
                <a:lnTo>
                  <a:pt x="566551" y="599475"/>
                </a:lnTo>
                <a:lnTo>
                  <a:pt x="560001" y="600864"/>
                </a:lnTo>
                <a:lnTo>
                  <a:pt x="553452" y="602452"/>
                </a:lnTo>
                <a:lnTo>
                  <a:pt x="547299" y="604437"/>
                </a:lnTo>
                <a:lnTo>
                  <a:pt x="541146" y="606422"/>
                </a:lnTo>
                <a:lnTo>
                  <a:pt x="535191" y="608804"/>
                </a:lnTo>
                <a:lnTo>
                  <a:pt x="529039" y="611583"/>
                </a:lnTo>
                <a:lnTo>
                  <a:pt x="523481" y="614362"/>
                </a:lnTo>
                <a:lnTo>
                  <a:pt x="518122" y="617538"/>
                </a:lnTo>
                <a:lnTo>
                  <a:pt x="516336" y="606621"/>
                </a:lnTo>
                <a:lnTo>
                  <a:pt x="514351" y="593519"/>
                </a:lnTo>
                <a:lnTo>
                  <a:pt x="512565" y="578235"/>
                </a:lnTo>
                <a:lnTo>
                  <a:pt x="510580" y="561362"/>
                </a:lnTo>
                <a:lnTo>
                  <a:pt x="508992" y="542505"/>
                </a:lnTo>
                <a:lnTo>
                  <a:pt x="507603" y="522059"/>
                </a:lnTo>
                <a:lnTo>
                  <a:pt x="507206" y="511538"/>
                </a:lnTo>
                <a:lnTo>
                  <a:pt x="507007" y="500422"/>
                </a:lnTo>
                <a:lnTo>
                  <a:pt x="506809" y="489108"/>
                </a:lnTo>
                <a:lnTo>
                  <a:pt x="506412" y="477396"/>
                </a:lnTo>
                <a:lnTo>
                  <a:pt x="506809" y="465486"/>
                </a:lnTo>
                <a:lnTo>
                  <a:pt x="507007" y="453377"/>
                </a:lnTo>
                <a:lnTo>
                  <a:pt x="507404" y="441070"/>
                </a:lnTo>
                <a:lnTo>
                  <a:pt x="508198" y="428366"/>
                </a:lnTo>
                <a:lnTo>
                  <a:pt x="509191" y="415861"/>
                </a:lnTo>
                <a:lnTo>
                  <a:pt x="510183" y="402958"/>
                </a:lnTo>
                <a:lnTo>
                  <a:pt x="511771" y="389857"/>
                </a:lnTo>
                <a:lnTo>
                  <a:pt x="513359" y="376756"/>
                </a:lnTo>
                <a:lnTo>
                  <a:pt x="515343" y="363456"/>
                </a:lnTo>
                <a:lnTo>
                  <a:pt x="517527" y="350157"/>
                </a:lnTo>
                <a:lnTo>
                  <a:pt x="520305" y="336857"/>
                </a:lnTo>
                <a:lnTo>
                  <a:pt x="523084" y="323557"/>
                </a:lnTo>
                <a:lnTo>
                  <a:pt x="526458" y="310059"/>
                </a:lnTo>
                <a:lnTo>
                  <a:pt x="530229" y="296561"/>
                </a:lnTo>
                <a:lnTo>
                  <a:pt x="534199" y="283262"/>
                </a:lnTo>
                <a:lnTo>
                  <a:pt x="538566" y="269962"/>
                </a:lnTo>
                <a:lnTo>
                  <a:pt x="543329" y="256662"/>
                </a:lnTo>
                <a:lnTo>
                  <a:pt x="548688" y="243561"/>
                </a:lnTo>
                <a:lnTo>
                  <a:pt x="554246" y="230460"/>
                </a:lnTo>
                <a:lnTo>
                  <a:pt x="560398" y="217756"/>
                </a:lnTo>
                <a:lnTo>
                  <a:pt x="566750" y="205052"/>
                </a:lnTo>
                <a:lnTo>
                  <a:pt x="573895" y="192546"/>
                </a:lnTo>
                <a:lnTo>
                  <a:pt x="577666" y="186393"/>
                </a:lnTo>
                <a:lnTo>
                  <a:pt x="581437" y="180239"/>
                </a:lnTo>
                <a:lnTo>
                  <a:pt x="585407" y="174086"/>
                </a:lnTo>
                <a:lnTo>
                  <a:pt x="589377" y="168131"/>
                </a:lnTo>
                <a:lnTo>
                  <a:pt x="593743" y="162176"/>
                </a:lnTo>
                <a:lnTo>
                  <a:pt x="598110" y="156221"/>
                </a:lnTo>
                <a:lnTo>
                  <a:pt x="602476" y="150464"/>
                </a:lnTo>
                <a:lnTo>
                  <a:pt x="607240" y="144708"/>
                </a:lnTo>
                <a:lnTo>
                  <a:pt x="611805" y="138951"/>
                </a:lnTo>
                <a:lnTo>
                  <a:pt x="616767" y="133393"/>
                </a:lnTo>
                <a:lnTo>
                  <a:pt x="621927" y="127835"/>
                </a:lnTo>
                <a:lnTo>
                  <a:pt x="626889" y="122277"/>
                </a:lnTo>
                <a:lnTo>
                  <a:pt x="632248" y="116917"/>
                </a:lnTo>
                <a:lnTo>
                  <a:pt x="637806" y="111558"/>
                </a:lnTo>
                <a:lnTo>
                  <a:pt x="643363" y="106595"/>
                </a:lnTo>
                <a:lnTo>
                  <a:pt x="649119" y="101434"/>
                </a:lnTo>
                <a:lnTo>
                  <a:pt x="654875" y="96273"/>
                </a:lnTo>
                <a:lnTo>
                  <a:pt x="661028" y="91509"/>
                </a:lnTo>
                <a:lnTo>
                  <a:pt x="667379" y="86547"/>
                </a:lnTo>
                <a:lnTo>
                  <a:pt x="673730" y="81783"/>
                </a:lnTo>
                <a:lnTo>
                  <a:pt x="680280" y="77217"/>
                </a:lnTo>
                <a:lnTo>
                  <a:pt x="686830" y="72850"/>
                </a:lnTo>
                <a:lnTo>
                  <a:pt x="693777" y="68285"/>
                </a:lnTo>
                <a:lnTo>
                  <a:pt x="700922" y="64116"/>
                </a:lnTo>
                <a:lnTo>
                  <a:pt x="707869" y="59948"/>
                </a:lnTo>
                <a:lnTo>
                  <a:pt x="715213" y="55977"/>
                </a:lnTo>
                <a:lnTo>
                  <a:pt x="722755" y="52007"/>
                </a:lnTo>
                <a:lnTo>
                  <a:pt x="730496" y="48236"/>
                </a:lnTo>
                <a:lnTo>
                  <a:pt x="738236" y="44464"/>
                </a:lnTo>
                <a:lnTo>
                  <a:pt x="746573" y="40891"/>
                </a:lnTo>
                <a:lnTo>
                  <a:pt x="754710" y="37318"/>
                </a:lnTo>
                <a:lnTo>
                  <a:pt x="763245" y="33944"/>
                </a:lnTo>
                <a:lnTo>
                  <a:pt x="771581" y="30768"/>
                </a:lnTo>
                <a:lnTo>
                  <a:pt x="780513" y="27790"/>
                </a:lnTo>
                <a:lnTo>
                  <a:pt x="789444" y="24813"/>
                </a:lnTo>
                <a:lnTo>
                  <a:pt x="798376" y="22232"/>
                </a:lnTo>
                <a:lnTo>
                  <a:pt x="807903" y="19453"/>
                </a:lnTo>
                <a:lnTo>
                  <a:pt x="817232" y="17071"/>
                </a:lnTo>
                <a:lnTo>
                  <a:pt x="827156" y="14888"/>
                </a:lnTo>
                <a:lnTo>
                  <a:pt x="837080" y="12704"/>
                </a:lnTo>
                <a:lnTo>
                  <a:pt x="847004" y="10719"/>
                </a:lnTo>
                <a:lnTo>
                  <a:pt x="857523" y="8933"/>
                </a:lnTo>
                <a:lnTo>
                  <a:pt x="867844" y="7146"/>
                </a:lnTo>
                <a:lnTo>
                  <a:pt x="878562" y="5757"/>
                </a:lnTo>
                <a:lnTo>
                  <a:pt x="889479" y="4367"/>
                </a:lnTo>
                <a:lnTo>
                  <a:pt x="900593" y="3176"/>
                </a:lnTo>
                <a:lnTo>
                  <a:pt x="911907" y="2184"/>
                </a:lnTo>
                <a:lnTo>
                  <a:pt x="923419" y="1390"/>
                </a:lnTo>
                <a:lnTo>
                  <a:pt x="935129" y="596"/>
                </a:lnTo>
                <a:lnTo>
                  <a:pt x="947038" y="199"/>
                </a:lnTo>
                <a:lnTo>
                  <a:pt x="9593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21" name="KSO_Shape"/>
          <p:cNvSpPr>
            <a:spLocks noChangeAspect="1"/>
          </p:cNvSpPr>
          <p:nvPr/>
        </p:nvSpPr>
        <p:spPr>
          <a:xfrm>
            <a:off x="879475" y="3390900"/>
            <a:ext cx="314325" cy="23653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22" name="KSO_Shape"/>
          <p:cNvSpPr>
            <a:spLocks noChangeAspect="1"/>
          </p:cNvSpPr>
          <p:nvPr/>
        </p:nvSpPr>
        <p:spPr>
          <a:xfrm>
            <a:off x="879475" y="4286250"/>
            <a:ext cx="314325" cy="280988"/>
          </a:xfrm>
          <a:custGeom>
            <a:avLst/>
            <a:gdLst/>
            <a:ahLst/>
            <a:cxnLst/>
            <a:rect l="l" t="t" r="r" b="b"/>
            <a:pathLst>
              <a:path w="1800200" h="1603947">
                <a:moveTo>
                  <a:pt x="900100" y="235795"/>
                </a:moveTo>
                <a:lnTo>
                  <a:pt x="1656184" y="919871"/>
                </a:lnTo>
                <a:lnTo>
                  <a:pt x="1656184" y="1603947"/>
                </a:lnTo>
                <a:lnTo>
                  <a:pt x="1242138" y="1603947"/>
                </a:lnTo>
                <a:lnTo>
                  <a:pt x="1242138" y="919870"/>
                </a:lnTo>
                <a:lnTo>
                  <a:pt x="558062" y="919870"/>
                </a:lnTo>
                <a:lnTo>
                  <a:pt x="558062" y="1603947"/>
                </a:lnTo>
                <a:lnTo>
                  <a:pt x="144016" y="1603947"/>
                </a:lnTo>
                <a:lnTo>
                  <a:pt x="144016" y="919871"/>
                </a:lnTo>
                <a:close/>
                <a:moveTo>
                  <a:pt x="900100" y="0"/>
                </a:moveTo>
                <a:lnTo>
                  <a:pt x="1310094" y="370947"/>
                </a:lnTo>
                <a:lnTo>
                  <a:pt x="1310094" y="14514"/>
                </a:lnTo>
                <a:lnTo>
                  <a:pt x="1428894" y="14514"/>
                </a:lnTo>
                <a:lnTo>
                  <a:pt x="1428894" y="478433"/>
                </a:lnTo>
                <a:lnTo>
                  <a:pt x="1800200" y="814377"/>
                </a:lnTo>
                <a:lnTo>
                  <a:pt x="1800200" y="988497"/>
                </a:lnTo>
                <a:lnTo>
                  <a:pt x="900100" y="174121"/>
                </a:lnTo>
                <a:lnTo>
                  <a:pt x="0" y="988498"/>
                </a:lnTo>
                <a:lnTo>
                  <a:pt x="0" y="8143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en-US" sz="1350" strike="noStrike" noProof="1">
              <a:solidFill>
                <a:srgbClr val="FFFFFF"/>
              </a:solidFill>
            </a:endParaRPr>
          </a:p>
        </p:txBody>
      </p:sp>
      <p:pic>
        <p:nvPicPr>
          <p:cNvPr id="40971" name="图片 36867" descr="DSC050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446088"/>
            <a:ext cx="2651125" cy="1995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2" name="图片 36866" descr="DSC050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88" y="2638425"/>
            <a:ext cx="2649537" cy="19970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文本框 15"/>
          <p:cNvSpPr txBox="1"/>
          <p:nvPr/>
        </p:nvSpPr>
        <p:spPr>
          <a:xfrm>
            <a:off x="395288" y="555625"/>
            <a:ext cx="267652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 b="1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三、教学活动</a:t>
            </a:r>
            <a:endParaRPr lang="zh-CN" altLang="en-US" sz="2800" b="1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3010" name="图片 1" descr="Img4045886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0" y="1231900"/>
            <a:ext cx="3835400" cy="354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图片 1" descr="Img4045886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38" y="1771650"/>
            <a:ext cx="1963737" cy="181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图片 1" descr="Img4045886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8425" y="2698750"/>
            <a:ext cx="1976438" cy="1827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683373" y="1491926"/>
            <a:ext cx="2713023" cy="346898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748" b="-8748"/>
            </a:stretch>
          </a:blip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6" name="MH_Other_3"/>
          <p:cNvSpPr/>
          <p:nvPr/>
        </p:nvSpPr>
        <p:spPr>
          <a:xfrm>
            <a:off x="4556125" y="1930400"/>
            <a:ext cx="171450" cy="171450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MH_Other_5"/>
          <p:cNvSpPr/>
          <p:nvPr/>
        </p:nvSpPr>
        <p:spPr>
          <a:xfrm>
            <a:off x="4694238" y="2493963"/>
            <a:ext cx="269875" cy="269875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MH_Other_6"/>
          <p:cNvSpPr/>
          <p:nvPr/>
        </p:nvSpPr>
        <p:spPr>
          <a:xfrm>
            <a:off x="4338638" y="2832100"/>
            <a:ext cx="354013" cy="354013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MH_Other_7"/>
          <p:cNvSpPr/>
          <p:nvPr/>
        </p:nvSpPr>
        <p:spPr>
          <a:xfrm>
            <a:off x="4578350" y="3016250"/>
            <a:ext cx="525463" cy="525463"/>
          </a:xfrm>
          <a:prstGeom prst="ellipse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MH_Other_8"/>
          <p:cNvSpPr/>
          <p:nvPr/>
        </p:nvSpPr>
        <p:spPr>
          <a:xfrm>
            <a:off x="4371975" y="2528888"/>
            <a:ext cx="400050" cy="400050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1" name="MH_Other_10"/>
          <p:cNvSpPr/>
          <p:nvPr/>
        </p:nvSpPr>
        <p:spPr>
          <a:xfrm>
            <a:off x="4551363" y="2184400"/>
            <a:ext cx="269875" cy="268288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2" name="MH_Other_7"/>
          <p:cNvSpPr/>
          <p:nvPr/>
        </p:nvSpPr>
        <p:spPr>
          <a:xfrm>
            <a:off x="4344988" y="1774825"/>
            <a:ext cx="204788" cy="204788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3" name="MH_Other_8"/>
          <p:cNvSpPr/>
          <p:nvPr/>
        </p:nvSpPr>
        <p:spPr>
          <a:xfrm>
            <a:off x="4371975" y="2074863"/>
            <a:ext cx="255588" cy="255588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4" name="MH_Other_5"/>
          <p:cNvSpPr/>
          <p:nvPr/>
        </p:nvSpPr>
        <p:spPr>
          <a:xfrm>
            <a:off x="4497388" y="1579563"/>
            <a:ext cx="138113" cy="138113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6" name="MH_Other_8"/>
          <p:cNvSpPr/>
          <p:nvPr/>
        </p:nvSpPr>
        <p:spPr>
          <a:xfrm>
            <a:off x="4605338" y="1300163"/>
            <a:ext cx="176213" cy="176213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7" name="MH_Other_5"/>
          <p:cNvSpPr/>
          <p:nvPr/>
        </p:nvSpPr>
        <p:spPr>
          <a:xfrm>
            <a:off x="4441825" y="1093788"/>
            <a:ext cx="96838" cy="95250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8" name="MH_Other_5"/>
          <p:cNvSpPr/>
          <p:nvPr/>
        </p:nvSpPr>
        <p:spPr>
          <a:xfrm>
            <a:off x="4598988" y="1166813"/>
            <a:ext cx="96838" cy="96838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2" name="MH_Other_7"/>
          <p:cNvSpPr/>
          <p:nvPr/>
        </p:nvSpPr>
        <p:spPr>
          <a:xfrm>
            <a:off x="4206875" y="3105150"/>
            <a:ext cx="858838" cy="858838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5104130" y="1491298"/>
            <a:ext cx="3695700" cy="33274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72585" tIns="36293" rIns="72585" bIns="36293" anchor="t"/>
          <a:lstStyle>
            <a:lvl1pPr marL="363855" lvl="0" indent="-363855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1pPr>
            <a:lvl2pPr marL="665480" lvl="1" indent="-300355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2pPr>
            <a:lvl3pPr marL="998855" lvl="2" indent="-271780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3pPr>
            <a:lvl4pPr marL="1393825" lvl="3" indent="-3048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4pPr>
            <a:lvl5pPr marL="1755775" lvl="4" indent="-3048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5pPr>
            <a:lvl6pPr marL="2514600" lvl="5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6pPr>
            <a:lvl7pPr marL="2971800" lvl="6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7pPr>
            <a:lvl8pPr marL="3429000" lvl="7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8pPr>
            <a:lvl9pPr marL="3886200" lvl="8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①</a:t>
            </a: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主动如厕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②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宋体" pitchFamily="2" charset="-122"/>
              </a:rPr>
              <a:t>情绪调控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0" indent="0" algn="just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③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宋体" pitchFamily="2" charset="-122"/>
              </a:rPr>
              <a:t>物品准备</a:t>
            </a:r>
            <a:endParaRPr lang="zh-CN" altLang="en-US" sz="2400" strike="noStrike" noProof="1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0" indent="0" algn="just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④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ea"/>
                <a:sym typeface="Arial" panose="020B0604020202090204" pitchFamily="34" charset="0"/>
              </a:rPr>
              <a:t>知识储备、经验积累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⑤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ea"/>
                <a:sym typeface="Arial" panose="020B0604020202090204" pitchFamily="34" charset="0"/>
              </a:rPr>
              <a:t>规则意识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39952" name="文本框 1"/>
          <p:cNvSpPr txBox="1"/>
          <p:nvPr/>
        </p:nvSpPr>
        <p:spPr>
          <a:xfrm>
            <a:off x="467043" y="538480"/>
            <a:ext cx="309880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活动</a:t>
            </a:r>
            <a:r>
              <a:rPr lang="en-US" altLang="zh-CN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前——幼儿</a:t>
            </a:r>
            <a:endParaRPr lang="en-US" altLang="zh-CN" sz="2800" b="1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标题 1"/>
          <p:cNvSpPr>
            <a:spLocks noGrp="1"/>
          </p:cNvSpPr>
          <p:nvPr/>
        </p:nvSpPr>
        <p:spPr>
          <a:xfrm>
            <a:off x="395605" y="699770"/>
            <a:ext cx="4314825" cy="504825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ctr" anchorCtr="0"/>
          <a:p>
            <a:pPr indent="0" eaLnBrk="0" hangingPunct="0">
              <a:spcBef>
                <a:spcPct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活动</a:t>
            </a:r>
            <a:r>
              <a:rPr lang="en-US" altLang="zh-CN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中</a:t>
            </a:r>
            <a:r>
              <a:rPr lang="en-US" altLang="zh-CN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——幼儿</a:t>
            </a:r>
            <a:r>
              <a:rPr lang="en-US" altLang="zh-CN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 </a:t>
            </a:r>
            <a:endParaRPr lang="zh-CN" altLang="en-US" sz="2800" b="1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</p:txBody>
      </p:sp>
      <p:sp>
        <p:nvSpPr>
          <p:cNvPr id="28674" name="文本框 1"/>
          <p:cNvSpPr txBox="1"/>
          <p:nvPr/>
        </p:nvSpPr>
        <p:spPr>
          <a:xfrm>
            <a:off x="898843" y="1692275"/>
            <a:ext cx="3941762" cy="3275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喜欢参加学习活动，乐于动手、动口、动脑，在活动中感到快乐和满足</a:t>
            </a:r>
            <a:endParaRPr lang="en-US" altLang="zh-CN" sz="180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80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1.</a:t>
            </a:r>
            <a:r>
              <a:rPr lang="zh-CN" altLang="en-US" sz="180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正确姿势、正确使用工具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2.</a:t>
            </a: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轻拿轻放桌椅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3.</a:t>
            </a: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举手发言、吐字清楚、声音洪亮、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4.</a:t>
            </a: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良好的倾听习惯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5.</a:t>
            </a: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遇到困难时独立思考的能力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686435" y="1419543"/>
            <a:ext cx="4095750" cy="3548063"/>
          </a:xfrm>
          <a:prstGeom prst="flowChartAlternateProcess">
            <a:avLst/>
          </a:prstGeom>
          <a:noFill/>
          <a:ln w="28575" cmpd="thickThin">
            <a:solidFill>
              <a:srgbClr val="FF0066"/>
            </a:solidFill>
            <a:prstDash val="sysDash"/>
          </a:ln>
          <a:effectLst>
            <a:outerShdw blurRad="50800" dist="38100" dir="13500000" algn="br" rotWithShape="0">
              <a:srgbClr val="FF0066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45060" name="图片 1" descr="office6\wpsassist\cache\A000220150321C84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0" y="2716213"/>
            <a:ext cx="1181100" cy="231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文本框 5"/>
          <p:cNvSpPr txBox="1"/>
          <p:nvPr/>
        </p:nvSpPr>
        <p:spPr>
          <a:xfrm>
            <a:off x="5286375" y="1639888"/>
            <a:ext cx="3511550" cy="28047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6.稳定的兴趣，注意力集中、坚持完成任务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7.共同商讨，共同使用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8.情绪管理，主动表达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9.遵守规则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10.珍惜成果，正确评价</a:t>
            </a:r>
            <a:endParaRPr lang="zh-CN" altLang="en-US" sz="180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5072063" y="1639888"/>
            <a:ext cx="3827463" cy="2779713"/>
          </a:xfrm>
          <a:prstGeom prst="flowChartAlternateProcess">
            <a:avLst/>
          </a:prstGeom>
          <a:noFill/>
          <a:ln w="28575" cmpd="thickThin">
            <a:solidFill>
              <a:srgbClr val="FF0066"/>
            </a:solidFill>
            <a:prstDash val="sysDash"/>
          </a:ln>
          <a:effectLst>
            <a:outerShdw blurRad="50800" dist="38100" dir="13500000" algn="br" rotWithShape="0">
              <a:srgbClr val="FF0066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4" grpId="0" bldLvl="0" animBg="1"/>
      <p:bldP spid="3" grpId="0" bldLvl="0" animBg="1"/>
      <p:bldP spid="28678" grpId="0"/>
      <p:bldP spid="409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弦形 6"/>
          <p:cNvSpPr/>
          <p:nvPr/>
        </p:nvSpPr>
        <p:spPr>
          <a:xfrm rot="1376341">
            <a:off x="6410325" y="701675"/>
            <a:ext cx="3948113" cy="3957638"/>
          </a:xfrm>
          <a:prstGeom prst="chord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3" name="弦形 12"/>
          <p:cNvSpPr/>
          <p:nvPr/>
        </p:nvSpPr>
        <p:spPr>
          <a:xfrm rot="1376341">
            <a:off x="6496044" y="824865"/>
            <a:ext cx="3827145" cy="3710940"/>
          </a:xfrm>
          <a:prstGeom prst="chord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60" t="-1058" r="-11836" b="-19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椭圆 1"/>
          <p:cNvSpPr/>
          <p:nvPr/>
        </p:nvSpPr>
        <p:spPr>
          <a:xfrm>
            <a:off x="6030913" y="928688"/>
            <a:ext cx="608013" cy="654050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5411788" y="2371725"/>
            <a:ext cx="619125" cy="619125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5794375" y="3979863"/>
            <a:ext cx="696913" cy="717550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395605" y="1707515"/>
            <a:ext cx="5520055" cy="276733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72585" tIns="36293" rIns="72585" bIns="36293" anchor="t"/>
          <a:lstStyle>
            <a:lvl1pPr marL="363855" lvl="0" indent="-363855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1pPr>
            <a:lvl2pPr marL="665480" lvl="1" indent="-300355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2pPr>
            <a:lvl3pPr marL="998855" lvl="2" indent="-271780" algn="l" defTabSz="725805" eaLnBrk="0" fontAlgn="base" latinLnBrk="0" hangingPunct="0">
              <a:lnSpc>
                <a:spcPct val="135000"/>
              </a:lnSpc>
              <a:spcBef>
                <a:spcPct val="30000"/>
              </a:spcBef>
              <a:spcAft>
                <a:spcPct val="0"/>
              </a:spcAft>
              <a:buFont typeface="Wingdings" panose="05000000000000000000" pitchFamily="2" charset="2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3pPr>
            <a:lvl4pPr marL="1393825" lvl="3" indent="-3048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4pPr>
            <a:lvl5pPr marL="1755775" lvl="4" indent="-3048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5pPr>
            <a:lvl6pPr marL="2514600" lvl="5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6pPr>
            <a:lvl7pPr marL="2971800" lvl="6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7pPr>
            <a:lvl8pPr marL="3429000" lvl="7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8pPr>
            <a:lvl9pPr marL="3886200" lvl="8" indent="-228600" algn="l" defTabSz="725805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90204" charset="-116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①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幼儿有主动如厕、洗手、喝水的意识</a:t>
            </a:r>
            <a:endParaRPr lang="zh-CN" altLang="en-US" sz="2400" strike="noStrike" noProof="1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②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能自己整理衣物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0" indent="0" algn="just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③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愿意主动与他人分享</a:t>
            </a:r>
            <a:endParaRPr lang="zh-CN" altLang="en-US" sz="2400" strike="noStrike" noProof="1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  <a:p>
            <a:pPr marL="0" indent="0" algn="just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④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能主动整理活动中所用物品</a:t>
            </a: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marL="1905" indent="-344805" fontAlgn="base">
              <a:lnSpc>
                <a:spcPct val="120000"/>
              </a:lnSpc>
              <a:buNone/>
            </a:pPr>
            <a:r>
              <a:rPr lang="zh-CN" altLang="en-US" sz="2400" strike="noStrike" noProof="1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⑤</a:t>
            </a:r>
            <a:r>
              <a:rPr lang="zh-CN" altLang="en-US" sz="2400" strike="noStrike" noProof="1">
                <a:latin typeface="微软雅黑" pitchFamily="2" charset="-122"/>
                <a:ea typeface="微软雅黑" pitchFamily="2" charset="-122"/>
                <a:cs typeface="+mn-cs"/>
                <a:sym typeface="Arial" panose="020B0604020202090204" pitchFamily="34" charset="0"/>
              </a:rPr>
              <a:t>独立或主动寻求他人帮助完成练习或作业</a:t>
            </a:r>
            <a:endParaRPr lang="zh-CN" altLang="en-US" sz="2400" strike="noStrike" noProof="1">
              <a:latin typeface="微软雅黑" pitchFamily="2" charset="-122"/>
              <a:ea typeface="微软雅黑" pitchFamily="2" charset="-122"/>
            </a:endParaRPr>
          </a:p>
          <a:p>
            <a:pPr marL="1905" indent="-344805" fontAlgn="base">
              <a:lnSpc>
                <a:spcPct val="120000"/>
              </a:lnSpc>
              <a:buNone/>
            </a:pPr>
            <a:endParaRPr lang="zh-CN" altLang="en-US" sz="2400" strike="noStrike" noProof="1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43015" name="标题 1"/>
          <p:cNvSpPr>
            <a:spLocks noGrp="1"/>
          </p:cNvSpPr>
          <p:nvPr/>
        </p:nvSpPr>
        <p:spPr>
          <a:xfrm>
            <a:off x="323215" y="873760"/>
            <a:ext cx="3168650" cy="504825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ctr" anchorCtr="0"/>
          <a:p>
            <a:pPr indent="0" eaLnBrk="0" hangingPunct="0">
              <a:spcBef>
                <a:spcPct val="0"/>
              </a:spcBef>
            </a:pPr>
            <a:r>
              <a:rPr lang="zh-CN" altLang="en-US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活动</a:t>
            </a:r>
            <a:r>
              <a:rPr lang="en-US" altLang="zh-CN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后 ——</a:t>
            </a:r>
            <a:r>
              <a:rPr lang="zh-CN" altLang="en-US" sz="2800" b="1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幼儿</a:t>
            </a:r>
            <a:endParaRPr lang="zh-CN" altLang="en-US" sz="2800" b="1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任意多边形 19"/>
          <p:cNvSpPr/>
          <p:nvPr/>
        </p:nvSpPr>
        <p:spPr>
          <a:xfrm>
            <a:off x="4854575" y="1352550"/>
            <a:ext cx="2879725" cy="3165475"/>
          </a:xfrm>
          <a:custGeom>
            <a:avLst/>
            <a:gdLst>
              <a:gd name="connsiteX0" fmla="*/ 1207094 w 3181037"/>
              <a:gd name="connsiteY0" fmla="*/ 0 h 3331027"/>
              <a:gd name="connsiteX1" fmla="*/ 3181037 w 3181037"/>
              <a:gd name="connsiteY1" fmla="*/ 0 h 3331027"/>
              <a:gd name="connsiteX2" fmla="*/ 2458724 w 3181037"/>
              <a:gd name="connsiteY2" fmla="*/ 1955801 h 3331027"/>
              <a:gd name="connsiteX3" fmla="*/ 2466211 w 3181037"/>
              <a:gd name="connsiteY3" fmla="*/ 1955801 h 3331027"/>
              <a:gd name="connsiteX4" fmla="*/ 1958315 w 3181037"/>
              <a:gd name="connsiteY4" fmla="*/ 3331027 h 3331027"/>
              <a:gd name="connsiteX5" fmla="*/ 0 w 3181037"/>
              <a:gd name="connsiteY5" fmla="*/ 3331027 h 3331027"/>
              <a:gd name="connsiteX6" fmla="*/ 492268 w 3181037"/>
              <a:gd name="connsiteY6" fmla="*/ 1955801 h 3331027"/>
              <a:gd name="connsiteX7" fmla="*/ 507006 w 3181037"/>
              <a:gd name="connsiteY7" fmla="*/ 1955801 h 333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1037" h="3331027">
                <a:moveTo>
                  <a:pt x="1207094" y="0"/>
                </a:moveTo>
                <a:lnTo>
                  <a:pt x="3181037" y="0"/>
                </a:lnTo>
                <a:lnTo>
                  <a:pt x="2458724" y="1955801"/>
                </a:lnTo>
                <a:lnTo>
                  <a:pt x="2466211" y="1955801"/>
                </a:lnTo>
                <a:lnTo>
                  <a:pt x="1958315" y="3331027"/>
                </a:lnTo>
                <a:lnTo>
                  <a:pt x="0" y="3331027"/>
                </a:lnTo>
                <a:lnTo>
                  <a:pt x="492268" y="1955801"/>
                </a:lnTo>
                <a:lnTo>
                  <a:pt x="507006" y="19558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9" name="任意多边形 18"/>
          <p:cNvSpPr/>
          <p:nvPr/>
        </p:nvSpPr>
        <p:spPr>
          <a:xfrm>
            <a:off x="2214563" y="2241550"/>
            <a:ext cx="2568575" cy="2774950"/>
          </a:xfrm>
          <a:custGeom>
            <a:avLst/>
            <a:gdLst>
              <a:gd name="connsiteX0" fmla="*/ 929650 w 2569764"/>
              <a:gd name="connsiteY0" fmla="*/ 0 h 2563582"/>
              <a:gd name="connsiteX1" fmla="*/ 2569764 w 2569764"/>
              <a:gd name="connsiteY1" fmla="*/ 0 h 2563582"/>
              <a:gd name="connsiteX2" fmla="*/ 1654200 w 2569764"/>
              <a:gd name="connsiteY2" fmla="*/ 2563582 h 2563582"/>
              <a:gd name="connsiteX3" fmla="*/ 0 w 2569764"/>
              <a:gd name="connsiteY3" fmla="*/ 2563582 h 256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764" h="2563582">
                <a:moveTo>
                  <a:pt x="929650" y="0"/>
                </a:moveTo>
                <a:lnTo>
                  <a:pt x="2569764" y="0"/>
                </a:lnTo>
                <a:lnTo>
                  <a:pt x="1654200" y="2563582"/>
                </a:lnTo>
                <a:lnTo>
                  <a:pt x="0" y="256358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6" name="矩形 25"/>
          <p:cNvSpPr/>
          <p:nvPr/>
        </p:nvSpPr>
        <p:spPr>
          <a:xfrm>
            <a:off x="0" y="649288"/>
            <a:ext cx="241300" cy="28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7" name="矩形 26"/>
          <p:cNvSpPr/>
          <p:nvPr/>
        </p:nvSpPr>
        <p:spPr>
          <a:xfrm>
            <a:off x="258763" y="649288"/>
            <a:ext cx="120650" cy="287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pic>
        <p:nvPicPr>
          <p:cNvPr id="48133" name="图片 1" descr="office6\wpsassist\cache\A000320150525B18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2213" y="1730375"/>
            <a:ext cx="4525962" cy="252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菱形 2"/>
          <p:cNvSpPr/>
          <p:nvPr/>
        </p:nvSpPr>
        <p:spPr>
          <a:xfrm rot="1141073">
            <a:off x="4454525" y="842963"/>
            <a:ext cx="1003300" cy="1001713"/>
          </a:xfrm>
          <a:prstGeom prst="diamond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" name="菱形 3"/>
          <p:cNvSpPr/>
          <p:nvPr/>
        </p:nvSpPr>
        <p:spPr>
          <a:xfrm rot="1141073">
            <a:off x="1223963" y="3649663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6" name="菱形 5"/>
          <p:cNvSpPr/>
          <p:nvPr/>
        </p:nvSpPr>
        <p:spPr>
          <a:xfrm rot="1141073">
            <a:off x="1639888" y="3817938"/>
            <a:ext cx="730250" cy="692150"/>
          </a:xfrm>
          <a:prstGeom prst="diamond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9" name="菱形 8"/>
          <p:cNvSpPr/>
          <p:nvPr/>
        </p:nvSpPr>
        <p:spPr>
          <a:xfrm rot="1141073">
            <a:off x="544513" y="1633538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4042" name="文本框 15"/>
          <p:cNvSpPr txBox="1"/>
          <p:nvPr/>
        </p:nvSpPr>
        <p:spPr>
          <a:xfrm>
            <a:off x="611505" y="771208"/>
            <a:ext cx="2678113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四、户外活动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任意多边形 10"/>
          <p:cNvSpPr/>
          <p:nvPr/>
        </p:nvSpPr>
        <p:spPr>
          <a:xfrm>
            <a:off x="5170488" y="1166813"/>
            <a:ext cx="3967163" cy="3319463"/>
          </a:xfrm>
          <a:custGeom>
            <a:avLst/>
            <a:gdLst>
              <a:gd name="connsiteX0" fmla="*/ 949940 w 3384426"/>
              <a:gd name="connsiteY0" fmla="*/ 0 h 3810000"/>
              <a:gd name="connsiteX1" fmla="*/ 3384426 w 3384426"/>
              <a:gd name="connsiteY1" fmla="*/ 0 h 3810000"/>
              <a:gd name="connsiteX2" fmla="*/ 3384426 w 3384426"/>
              <a:gd name="connsiteY2" fmla="*/ 3810000 h 3810000"/>
              <a:gd name="connsiteX3" fmla="*/ 0 w 3384426"/>
              <a:gd name="connsiteY3" fmla="*/ 3810000 h 3810000"/>
              <a:gd name="connsiteX4" fmla="*/ 949940 w 3384426"/>
              <a:gd name="connsiteY4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4426" h="3810000">
                <a:moveTo>
                  <a:pt x="949940" y="0"/>
                </a:moveTo>
                <a:lnTo>
                  <a:pt x="3384426" y="0"/>
                </a:lnTo>
                <a:lnTo>
                  <a:pt x="3384426" y="3810000"/>
                </a:lnTo>
                <a:lnTo>
                  <a:pt x="0" y="3810000"/>
                </a:lnTo>
                <a:lnTo>
                  <a:pt x="9499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00" rtlCol="0" anchor="ctr">
            <a:normAutofit/>
          </a:bodyPr>
          <a:lstStyle/>
          <a:p>
            <a:pPr algn="ctr" fontAlgn="base">
              <a:lnSpc>
                <a:spcPct val="120000"/>
              </a:lnSpc>
            </a:pPr>
            <a:r>
              <a:rPr lang="en-US" altLang="zh-CN" sz="800" strike="noStrike" noProof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</a:t>
            </a:r>
            <a:endParaRPr lang="en-US" altLang="zh-CN" sz="800" strike="noStrike" noProof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菱形 8"/>
          <p:cNvSpPr/>
          <p:nvPr/>
        </p:nvSpPr>
        <p:spPr>
          <a:xfrm rot="1141073">
            <a:off x="1646238" y="4083050"/>
            <a:ext cx="858838" cy="819150"/>
          </a:xfrm>
          <a:prstGeom prst="diamond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" name="菱形 3"/>
          <p:cNvSpPr/>
          <p:nvPr/>
        </p:nvSpPr>
        <p:spPr>
          <a:xfrm rot="1141073">
            <a:off x="1912938" y="2906713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5" name="菱形 4"/>
          <p:cNvSpPr/>
          <p:nvPr/>
        </p:nvSpPr>
        <p:spPr>
          <a:xfrm rot="1141073">
            <a:off x="312738" y="1430338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7" name="菱形 6"/>
          <p:cNvSpPr/>
          <p:nvPr/>
        </p:nvSpPr>
        <p:spPr>
          <a:xfrm rot="1141073">
            <a:off x="5111750" y="1273175"/>
            <a:ext cx="782638" cy="736600"/>
          </a:xfrm>
          <a:prstGeom prst="diamond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6" name="菱形 15"/>
          <p:cNvSpPr/>
          <p:nvPr/>
        </p:nvSpPr>
        <p:spPr>
          <a:xfrm rot="1141073">
            <a:off x="2579688" y="4016375"/>
            <a:ext cx="947738" cy="949325"/>
          </a:xfrm>
          <a:prstGeom prst="diamond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5063" name="内容占位符 2"/>
          <p:cNvSpPr>
            <a:spLocks noGrp="1"/>
          </p:cNvSpPr>
          <p:nvPr/>
        </p:nvSpPr>
        <p:spPr>
          <a:xfrm>
            <a:off x="641350" y="1357313"/>
            <a:ext cx="5400675" cy="2933700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t" anchorCtr="0"/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①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在老师的提示下，根据气温及自己</a:t>
            </a:r>
            <a:endParaRPr lang="zh-CN" altLang="en-US" sz="200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00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   的冷热感觉增减衣服</a:t>
            </a:r>
            <a:endParaRPr lang="zh-CN" altLang="en-US" sz="200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②</a:t>
            </a:r>
            <a:r>
              <a:rPr lang="zh-CN" altLang="en-US" sz="20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积极的参与户外活动，参与度高</a:t>
            </a:r>
            <a:endParaRPr lang="zh-CN" altLang="en-US" sz="20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③</a:t>
            </a:r>
            <a:r>
              <a:rPr lang="zh-CN" altLang="en-US" sz="20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有序地进行体育锻炼</a:t>
            </a:r>
            <a:endParaRPr lang="zh-CN" altLang="en-US" sz="20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④</a:t>
            </a:r>
            <a:r>
              <a:rPr lang="zh-CN" altLang="en-US" sz="20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活动中，有自我保护意识</a:t>
            </a:r>
            <a:endParaRPr lang="zh-CN" altLang="en-US" sz="200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⑤</a:t>
            </a:r>
            <a:r>
              <a:rPr lang="zh-CN" altLang="en-US" sz="20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自主摆放、收拾器械</a:t>
            </a:r>
            <a:endParaRPr lang="zh-CN" altLang="en-US" sz="20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45064" name="文本框 2"/>
          <p:cNvSpPr txBox="1"/>
          <p:nvPr/>
        </p:nvSpPr>
        <p:spPr>
          <a:xfrm>
            <a:off x="539115" y="555308"/>
            <a:ext cx="444182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幼儿</a:t>
            </a:r>
            <a:r>
              <a:rPr lang="en-US" altLang="zh-CN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——</a:t>
            </a:r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养成教育内容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9161" name="图片 3" descr="office6\wpsassist\cache\A000320150525B10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8925" y="1784350"/>
            <a:ext cx="2724150" cy="28495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任意多边形 10"/>
          <p:cNvSpPr/>
          <p:nvPr/>
        </p:nvSpPr>
        <p:spPr>
          <a:xfrm>
            <a:off x="454025" y="1098550"/>
            <a:ext cx="3117850" cy="704850"/>
          </a:xfrm>
          <a:custGeom>
            <a:avLst/>
            <a:gdLst>
              <a:gd name="connsiteX0" fmla="*/ 0 w 3124200"/>
              <a:gd name="connsiteY0" fmla="*/ 0 h 298450"/>
              <a:gd name="connsiteX1" fmla="*/ 3124200 w 3124200"/>
              <a:gd name="connsiteY1" fmla="*/ 298450 h 298450"/>
              <a:gd name="connsiteX2" fmla="*/ 2946400 w 3124200"/>
              <a:gd name="connsiteY2" fmla="*/ 31750 h 298450"/>
              <a:gd name="connsiteX3" fmla="*/ 0 w 3124200"/>
              <a:gd name="connsiteY3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298450">
                <a:moveTo>
                  <a:pt x="0" y="0"/>
                </a:moveTo>
                <a:lnTo>
                  <a:pt x="3124200" y="298450"/>
                </a:lnTo>
                <a:lnTo>
                  <a:pt x="2946400" y="3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2" name="任意多边形 11"/>
          <p:cNvSpPr/>
          <p:nvPr/>
        </p:nvSpPr>
        <p:spPr>
          <a:xfrm rot="5400000" flipH="1">
            <a:off x="2820194" y="2555081"/>
            <a:ext cx="2079625" cy="576263"/>
          </a:xfrm>
          <a:custGeom>
            <a:avLst/>
            <a:gdLst>
              <a:gd name="connsiteX0" fmla="*/ 0 w 3124200"/>
              <a:gd name="connsiteY0" fmla="*/ 0 h 298450"/>
              <a:gd name="connsiteX1" fmla="*/ 3124200 w 3124200"/>
              <a:gd name="connsiteY1" fmla="*/ 298450 h 298450"/>
              <a:gd name="connsiteX2" fmla="*/ 2946400 w 3124200"/>
              <a:gd name="connsiteY2" fmla="*/ 31750 h 298450"/>
              <a:gd name="connsiteX3" fmla="*/ 0 w 3124200"/>
              <a:gd name="connsiteY3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298450">
                <a:moveTo>
                  <a:pt x="0" y="0"/>
                </a:moveTo>
                <a:lnTo>
                  <a:pt x="3124200" y="298450"/>
                </a:lnTo>
                <a:lnTo>
                  <a:pt x="2946400" y="3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3" name="任意多边形 12"/>
          <p:cNvSpPr/>
          <p:nvPr/>
        </p:nvSpPr>
        <p:spPr>
          <a:xfrm flipV="1">
            <a:off x="606425" y="3884613"/>
            <a:ext cx="3541713" cy="571500"/>
          </a:xfrm>
          <a:custGeom>
            <a:avLst/>
            <a:gdLst>
              <a:gd name="connsiteX0" fmla="*/ 0 w 3124200"/>
              <a:gd name="connsiteY0" fmla="*/ 0 h 298450"/>
              <a:gd name="connsiteX1" fmla="*/ 3124200 w 3124200"/>
              <a:gd name="connsiteY1" fmla="*/ 298450 h 298450"/>
              <a:gd name="connsiteX2" fmla="*/ 2946400 w 3124200"/>
              <a:gd name="connsiteY2" fmla="*/ 31750 h 298450"/>
              <a:gd name="connsiteX3" fmla="*/ 0 w 3124200"/>
              <a:gd name="connsiteY3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298450">
                <a:moveTo>
                  <a:pt x="0" y="0"/>
                </a:moveTo>
                <a:lnTo>
                  <a:pt x="3124200" y="298450"/>
                </a:lnTo>
                <a:lnTo>
                  <a:pt x="2946400" y="31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pic>
        <p:nvPicPr>
          <p:cNvPr id="50180" name="图片 1" descr="office6\wpsassist\cache\A000320150525A50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5525" y="1270000"/>
            <a:ext cx="2546350" cy="3357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菱形 3"/>
          <p:cNvSpPr/>
          <p:nvPr/>
        </p:nvSpPr>
        <p:spPr>
          <a:xfrm rot="1141073">
            <a:off x="4475163" y="3771900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5" name="菱形 4"/>
          <p:cNvSpPr/>
          <p:nvPr/>
        </p:nvSpPr>
        <p:spPr>
          <a:xfrm rot="1141073">
            <a:off x="6853238" y="3490913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6" name="菱形 5"/>
          <p:cNvSpPr/>
          <p:nvPr/>
        </p:nvSpPr>
        <p:spPr>
          <a:xfrm rot="1141073">
            <a:off x="6300788" y="1531938"/>
            <a:ext cx="534988" cy="534988"/>
          </a:xfrm>
          <a:prstGeom prst="diamond">
            <a:avLst/>
          </a:prstGeom>
          <a:noFill/>
          <a:ln>
            <a:solidFill>
              <a:schemeClr val="accent1">
                <a:alpha val="26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9" name="菱形 8"/>
          <p:cNvSpPr/>
          <p:nvPr/>
        </p:nvSpPr>
        <p:spPr>
          <a:xfrm rot="1141073">
            <a:off x="6211888" y="3767138"/>
            <a:ext cx="858838" cy="819150"/>
          </a:xfrm>
          <a:prstGeom prst="diamond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7" name="菱形 6"/>
          <p:cNvSpPr/>
          <p:nvPr/>
        </p:nvSpPr>
        <p:spPr>
          <a:xfrm rot="1141073">
            <a:off x="8310563" y="1228725"/>
            <a:ext cx="730250" cy="628650"/>
          </a:xfrm>
          <a:prstGeom prst="diamond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6090" name="内容占位符 2"/>
          <p:cNvSpPr>
            <a:spLocks noGrp="1"/>
          </p:cNvSpPr>
          <p:nvPr/>
        </p:nvSpPr>
        <p:spPr>
          <a:xfrm>
            <a:off x="4271963" y="881063"/>
            <a:ext cx="4592637" cy="3924300"/>
          </a:xfrm>
          <a:prstGeom prst="rect">
            <a:avLst/>
          </a:prstGeom>
          <a:noFill/>
          <a:ln w="9525">
            <a:noFill/>
          </a:ln>
        </p:spPr>
        <p:txBody>
          <a:bodyPr wrap="square" lIns="72585" tIns="36293" rIns="72585" bIns="36293" anchor="t" anchorCtr="0"/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①</a:t>
            </a: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有计划的进行户外活动设置，有重点，有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   层次性的摆放活动器械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②</a:t>
            </a: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制定适当的活动常规、要求及规则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③</a:t>
            </a: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能够养成自主、合作、勇敢、不怕困难的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   品质</a:t>
            </a:r>
            <a:endParaRPr lang="zh-CN" altLang="en-US" sz="180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④</a:t>
            </a: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进行安全教育，学会自我保护的方法，达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eaLnBrk="0" hangingPunct="0">
              <a:lnSpc>
                <a:spcPct val="120000"/>
              </a:lnSpc>
              <a:spcBef>
                <a:spcPct val="30000"/>
              </a:spcBef>
            </a:pP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   到家园共育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algn="just" eaLnBrk="0" hangingPunct="0">
              <a:lnSpc>
                <a:spcPct val="135000"/>
              </a:lnSpc>
              <a:spcBef>
                <a:spcPct val="30000"/>
              </a:spcBef>
            </a:pPr>
            <a:r>
              <a:rPr lang="zh-CN" altLang="en-US" sz="1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⑤</a:t>
            </a: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制定收放器械的常规、要求，有指定的器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  <a:p>
            <a:pPr indent="0" algn="just" eaLnBrk="0" hangingPunct="0">
              <a:lnSpc>
                <a:spcPct val="135000"/>
              </a:lnSpc>
              <a:spcBef>
                <a:spcPct val="30000"/>
              </a:spcBef>
            </a:pPr>
            <a:r>
              <a:rPr lang="zh-CN" altLang="en-US" sz="1800" dirty="0">
                <a:solidFill>
                  <a:srgbClr val="262626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   械收纳处</a:t>
            </a:r>
            <a:endParaRPr lang="zh-CN" altLang="en-US" sz="1800" dirty="0">
              <a:solidFill>
                <a:srgbClr val="262626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46091" name="文本框 2"/>
          <p:cNvSpPr txBox="1"/>
          <p:nvPr/>
        </p:nvSpPr>
        <p:spPr>
          <a:xfrm>
            <a:off x="539115" y="555625"/>
            <a:ext cx="434657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教师</a:t>
            </a:r>
            <a:r>
              <a:rPr lang="en-US" altLang="zh-CN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——</a:t>
            </a:r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培养的内容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1" grpId="0"/>
      <p:bldP spid="460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弧形 11"/>
          <p:cNvSpPr/>
          <p:nvPr/>
        </p:nvSpPr>
        <p:spPr>
          <a:xfrm rot="9437615">
            <a:off x="2725738" y="812800"/>
            <a:ext cx="4281488" cy="4283075"/>
          </a:xfrm>
          <a:prstGeom prst="arc">
            <a:avLst>
              <a:gd name="adj1" fmla="val 16200000"/>
              <a:gd name="adj2" fmla="val 16198029"/>
            </a:avLst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3071813" y="1012825"/>
            <a:ext cx="4086225" cy="40925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bg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3162300" y="1079500"/>
            <a:ext cx="3917950" cy="397351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1501333" y="3391475"/>
            <a:ext cx="1660920" cy="1660920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216" t="-20792" r="-5753" b="823"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1607185" y="1673225"/>
            <a:ext cx="1322070" cy="134493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171" r="-25171"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椭圆 6"/>
          <p:cNvSpPr/>
          <p:nvPr/>
        </p:nvSpPr>
        <p:spPr>
          <a:xfrm>
            <a:off x="3072130" y="473075"/>
            <a:ext cx="948055" cy="10109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839" t="-18081" r="-13151" b="-3908"/>
            </a:stretch>
          </a:blip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椭圆 7"/>
          <p:cNvSpPr/>
          <p:nvPr/>
        </p:nvSpPr>
        <p:spPr>
          <a:xfrm>
            <a:off x="5594350" y="349250"/>
            <a:ext cx="796925" cy="79851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圆角矩形 9"/>
          <p:cNvSpPr/>
          <p:nvPr/>
        </p:nvSpPr>
        <p:spPr>
          <a:xfrm>
            <a:off x="4268788" y="3905250"/>
            <a:ext cx="4340225" cy="601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/>
            <a:r>
              <a:rPr lang="en-US" altLang="zh-CN" sz="2800" b="1" strike="noStrike" noProof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</a:rPr>
              <a:t>1.</a:t>
            </a:r>
            <a:r>
              <a:rPr lang="zh-CN" altLang="en-US" sz="2800" b="1" strike="noStrike" noProof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</a:rPr>
              <a:t>什么是养成教育？</a:t>
            </a:r>
            <a:endParaRPr lang="zh-CN" altLang="en-US" sz="2800" b="1" strike="noStrike" noProof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</a:endParaRPr>
          </a:p>
        </p:txBody>
      </p:sp>
      <p:sp>
        <p:nvSpPr>
          <p:cNvPr id="9225" name="文本框 1"/>
          <p:cNvSpPr txBox="1"/>
          <p:nvPr/>
        </p:nvSpPr>
        <p:spPr>
          <a:xfrm>
            <a:off x="3433763" y="1831975"/>
            <a:ext cx="3375025" cy="2091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000">
                <a:latin typeface="微软雅黑" pitchFamily="2" charset="-122"/>
                <a:ea typeface="微软雅黑" pitchFamily="2" charset="-122"/>
              </a:rPr>
              <a:t>就是</a:t>
            </a:r>
            <a:r>
              <a:rPr lang="zh-CN" altLang="en-US" sz="20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培养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</a:rPr>
              <a:t>幼儿</a:t>
            </a:r>
            <a:r>
              <a:rPr lang="zh-CN" altLang="en-US" sz="20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良好行为习惯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</a:rPr>
              <a:t>的教育。养成教育既包括</a:t>
            </a:r>
            <a:r>
              <a:rPr lang="zh-CN" altLang="en-US" sz="20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正确行为的指导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</a:rPr>
              <a:t>也包括</a:t>
            </a:r>
            <a:r>
              <a:rPr lang="zh-CN" altLang="en-US" sz="20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良好习惯的训练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</a:rPr>
              <a:t>及</a:t>
            </a:r>
            <a:r>
              <a:rPr lang="zh-CN" altLang="en-US" sz="20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语言习惯、思维习惯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</a:rPr>
              <a:t>的培养。</a:t>
            </a:r>
            <a:endParaRPr lang="zh-CN" altLang="en-US" sz="2000"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2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矩形 17"/>
          <p:cNvSpPr/>
          <p:nvPr/>
        </p:nvSpPr>
        <p:spPr>
          <a:xfrm>
            <a:off x="3563303" y="51435"/>
            <a:ext cx="2722562" cy="47148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 anchorCtr="0"/>
          <a:p>
            <a:pPr indent="0"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目 录</a:t>
            </a:r>
            <a:endParaRPr lang="zh-CN" altLang="en-US" sz="2800" b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1202" name="任意多边形 19"/>
          <p:cNvSpPr/>
          <p:nvPr/>
        </p:nvSpPr>
        <p:spPr>
          <a:xfrm>
            <a:off x="1803400" y="1254125"/>
            <a:ext cx="968375" cy="596900"/>
          </a:xfrm>
          <a:custGeom>
            <a:avLst/>
            <a:gdLst>
              <a:gd name="txL" fmla="*/ 0 w 1052290"/>
              <a:gd name="txT" fmla="*/ 0 h 714376"/>
              <a:gd name="txR" fmla="*/ 1052290 w 1052290"/>
              <a:gd name="txB" fmla="*/ 714376 h 714376"/>
            </a:gdLst>
            <a:ahLst/>
            <a:cxnLst>
              <a:cxn ang="0">
                <a:pos x="0" y="0"/>
              </a:cxn>
              <a:cxn ang="0">
                <a:pos x="640090" y="0"/>
              </a:cxn>
              <a:cxn ang="0">
                <a:pos x="969010" y="298767"/>
              </a:cxn>
              <a:cxn ang="0">
                <a:pos x="969009" y="298767"/>
              </a:cxn>
              <a:cxn ang="0">
                <a:pos x="640089" y="597535"/>
              </a:cxn>
              <a:cxn ang="0">
                <a:pos x="225602" y="597535"/>
              </a:cxn>
            </a:cxnLst>
            <a:rect l="txL" t="txT" r="txR" b="txB"/>
            <a:pathLst>
              <a:path w="1052290" h="714376">
                <a:moveTo>
                  <a:pt x="0" y="0"/>
                </a:moveTo>
                <a:lnTo>
                  <a:pt x="695102" y="0"/>
                </a:lnTo>
                <a:cubicBezTo>
                  <a:pt x="892371" y="0"/>
                  <a:pt x="1052290" y="159919"/>
                  <a:pt x="1052290" y="357188"/>
                </a:cubicBezTo>
                <a:lnTo>
                  <a:pt x="1052289" y="357188"/>
                </a:lnTo>
                <a:cubicBezTo>
                  <a:pt x="1052289" y="554457"/>
                  <a:pt x="892370" y="714376"/>
                  <a:pt x="695101" y="714376"/>
                </a:cubicBezTo>
                <a:lnTo>
                  <a:pt x="244992" y="714376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一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1203" name="任意多边形 20"/>
          <p:cNvSpPr/>
          <p:nvPr/>
        </p:nvSpPr>
        <p:spPr>
          <a:xfrm>
            <a:off x="1863725" y="2355850"/>
            <a:ext cx="1011238" cy="596900"/>
          </a:xfrm>
          <a:custGeom>
            <a:avLst/>
            <a:gdLst>
              <a:gd name="txL" fmla="*/ 0 w 1097115"/>
              <a:gd name="txT" fmla="*/ 0 h 714376"/>
              <a:gd name="txR" fmla="*/ 1097115 w 1097115"/>
              <a:gd name="txB" fmla="*/ 714376 h 714376"/>
            </a:gdLst>
            <a:ahLst/>
            <a:cxnLst>
              <a:cxn ang="0">
                <a:pos x="0" y="0"/>
              </a:cxn>
              <a:cxn ang="0">
                <a:pos x="681366" y="0"/>
              </a:cxn>
              <a:cxn ang="0">
                <a:pos x="1010285" y="298767"/>
              </a:cxn>
              <a:cxn ang="0">
                <a:pos x="1010284" y="298767"/>
              </a:cxn>
              <a:cxn ang="0">
                <a:pos x="681365" y="597535"/>
              </a:cxn>
              <a:cxn ang="0">
                <a:pos x="225602" y="597535"/>
              </a:cxn>
            </a:cxnLst>
            <a:rect l="txL" t="txT" r="txR" b="txB"/>
            <a:pathLst>
              <a:path w="1097115" h="714376">
                <a:moveTo>
                  <a:pt x="0" y="0"/>
                </a:moveTo>
                <a:lnTo>
                  <a:pt x="739927" y="0"/>
                </a:lnTo>
                <a:cubicBezTo>
                  <a:pt x="937196" y="0"/>
                  <a:pt x="1097115" y="159919"/>
                  <a:pt x="1097115" y="357188"/>
                </a:cubicBezTo>
                <a:lnTo>
                  <a:pt x="1097114" y="357188"/>
                </a:lnTo>
                <a:cubicBezTo>
                  <a:pt x="1097114" y="554457"/>
                  <a:pt x="937195" y="714376"/>
                  <a:pt x="739926" y="714376"/>
                </a:cubicBezTo>
                <a:lnTo>
                  <a:pt x="244992" y="714376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二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1204" name="任意多边形 21"/>
          <p:cNvSpPr/>
          <p:nvPr/>
        </p:nvSpPr>
        <p:spPr>
          <a:xfrm>
            <a:off x="1863725" y="3482975"/>
            <a:ext cx="1052513" cy="596900"/>
          </a:xfrm>
          <a:custGeom>
            <a:avLst/>
            <a:gdLst>
              <a:gd name="txL" fmla="*/ 0 w 1141940"/>
              <a:gd name="txT" fmla="*/ 0 h 714376"/>
              <a:gd name="txR" fmla="*/ 1141940 w 1141940"/>
              <a:gd name="txB" fmla="*/ 714376 h 714376"/>
            </a:gdLst>
            <a:ahLst/>
            <a:cxnLst>
              <a:cxn ang="0">
                <a:pos x="0" y="0"/>
              </a:cxn>
              <a:cxn ang="0">
                <a:pos x="722642" y="0"/>
              </a:cxn>
              <a:cxn ang="0">
                <a:pos x="1051560" y="298767"/>
              </a:cxn>
              <a:cxn ang="0">
                <a:pos x="1051559" y="298767"/>
              </a:cxn>
              <a:cxn ang="0">
                <a:pos x="722641" y="597535"/>
              </a:cxn>
              <a:cxn ang="0">
                <a:pos x="225602" y="597535"/>
              </a:cxn>
            </a:cxnLst>
            <a:rect l="txL" t="txT" r="txR" b="tx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三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771775" y="1844675"/>
            <a:ext cx="4156075" cy="6350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771775" y="4103688"/>
            <a:ext cx="4156075" cy="7938"/>
          </a:xfrm>
          <a:prstGeom prst="line">
            <a:avLst/>
          </a:prstGeom>
          <a:ln w="38100" cmpd="sng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771775" y="3000375"/>
            <a:ext cx="4156075" cy="7938"/>
          </a:xfrm>
          <a:prstGeom prst="line">
            <a:avLst/>
          </a:prstGeom>
          <a:ln w="381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8" name="文本框 4"/>
          <p:cNvSpPr txBox="1"/>
          <p:nvPr/>
        </p:nvSpPr>
        <p:spPr>
          <a:xfrm>
            <a:off x="3216275" y="1204913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幼儿园养成教育概述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51209" name="文本框 5"/>
          <p:cNvSpPr txBox="1"/>
          <p:nvPr/>
        </p:nvSpPr>
        <p:spPr>
          <a:xfrm>
            <a:off x="2979738" y="2355850"/>
            <a:ext cx="374523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一日活动中的养成教育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47114" name="文本框 6"/>
          <p:cNvSpPr txBox="1"/>
          <p:nvPr/>
        </p:nvSpPr>
        <p:spPr>
          <a:xfrm>
            <a:off x="3216275" y="3457575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养成教育的五大策略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/>
          <p:nvPr/>
        </p:nvCxnSpPr>
        <p:spPr>
          <a:xfrm>
            <a:off x="7927975" y="1476375"/>
            <a:ext cx="0" cy="20081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294438" y="1603375"/>
            <a:ext cx="0" cy="20081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75163" y="1476375"/>
            <a:ext cx="0" cy="20081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2840038" y="1603375"/>
            <a:ext cx="0" cy="20081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206500" y="1476375"/>
            <a:ext cx="0" cy="20081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19113" y="1011238"/>
            <a:ext cx="1373188" cy="1373188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2" name="椭圆 11"/>
          <p:cNvSpPr/>
          <p:nvPr/>
        </p:nvSpPr>
        <p:spPr>
          <a:xfrm>
            <a:off x="3789363" y="1036638"/>
            <a:ext cx="1373188" cy="137318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7240588" y="1050925"/>
            <a:ext cx="1373188" cy="137318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椭圆 1"/>
          <p:cNvSpPr/>
          <p:nvPr/>
        </p:nvSpPr>
        <p:spPr>
          <a:xfrm>
            <a:off x="5547995" y="1064892"/>
            <a:ext cx="1306830" cy="131889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216" t="-20792" r="-5753" b="823"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3" name="椭圆 2"/>
          <p:cNvSpPr/>
          <p:nvPr/>
        </p:nvSpPr>
        <p:spPr>
          <a:xfrm>
            <a:off x="2172967" y="1064895"/>
            <a:ext cx="1334770" cy="134493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171" r="-25171"/>
            </a:stretch>
          </a:blip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48139" name="文本框 3"/>
          <p:cNvSpPr txBox="1"/>
          <p:nvPr/>
        </p:nvSpPr>
        <p:spPr>
          <a:xfrm>
            <a:off x="519113" y="3611563"/>
            <a:ext cx="1404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zh-CN" altLang="en-US" sz="2400" b="1" dirty="0">
                <a:latin typeface="微软雅黑" pitchFamily="2" charset="-122"/>
                <a:ea typeface="微软雅黑" pitchFamily="2" charset="-122"/>
              </a:rPr>
              <a:t>认知引领</a:t>
            </a:r>
            <a:endParaRPr lang="zh-CN" altLang="en-US" sz="2400" b="1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8140" name="文本框 19"/>
          <p:cNvSpPr txBox="1"/>
          <p:nvPr/>
        </p:nvSpPr>
        <p:spPr>
          <a:xfrm>
            <a:off x="3759200" y="3738563"/>
            <a:ext cx="1404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zh-CN" altLang="en-US" sz="24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教师示范</a:t>
            </a:r>
            <a:endParaRPr lang="zh-CN" altLang="en-US" sz="2400" b="1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48141" name="文本框 20"/>
          <p:cNvSpPr txBox="1"/>
          <p:nvPr/>
        </p:nvSpPr>
        <p:spPr>
          <a:xfrm>
            <a:off x="5548313" y="3933825"/>
            <a:ext cx="1404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zh-CN" altLang="en-US" sz="24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环境熏陶</a:t>
            </a:r>
            <a:endParaRPr lang="zh-CN" altLang="en-US" sz="2400" b="1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48142" name="文本框 22"/>
          <p:cNvSpPr txBox="1"/>
          <p:nvPr/>
        </p:nvSpPr>
        <p:spPr>
          <a:xfrm>
            <a:off x="7299325" y="3738563"/>
            <a:ext cx="1404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zh-CN" altLang="en-US" sz="24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家长合作</a:t>
            </a:r>
            <a:endParaRPr lang="zh-CN" altLang="en-US" sz="2400" b="1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48143" name="文本框 23"/>
          <p:cNvSpPr txBox="1"/>
          <p:nvPr/>
        </p:nvSpPr>
        <p:spPr>
          <a:xfrm>
            <a:off x="2105025" y="3933825"/>
            <a:ext cx="1404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zh-CN" altLang="en-US" sz="24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行为塑造</a:t>
            </a:r>
            <a:endParaRPr lang="zh-CN" altLang="en-US" sz="2400" b="1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48144" name="文本框 24"/>
          <p:cNvSpPr txBox="1"/>
          <p:nvPr/>
        </p:nvSpPr>
        <p:spPr>
          <a:xfrm>
            <a:off x="2987358" y="-317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</a:rPr>
              <a:t>养成教育的五大策略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4" grpId="0"/>
      <p:bldP spid="48139" grpId="0"/>
      <p:bldP spid="48143" grpId="0"/>
      <p:bldP spid="48140" grpId="0"/>
      <p:bldP spid="48141" grpId="0"/>
      <p:bldP spid="481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" name="圆角矩形 41"/>
          <p:cNvSpPr/>
          <p:nvPr/>
        </p:nvSpPr>
        <p:spPr>
          <a:xfrm>
            <a:off x="3089275" y="1643063"/>
            <a:ext cx="2965450" cy="2679700"/>
          </a:xfrm>
          <a:prstGeom prst="roundRect">
            <a:avLst/>
          </a:prstGeom>
          <a:solidFill>
            <a:srgbClr val="8D236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3" name="圆角矩形 42"/>
          <p:cNvSpPr/>
          <p:nvPr/>
        </p:nvSpPr>
        <p:spPr>
          <a:xfrm>
            <a:off x="6303963" y="1960563"/>
            <a:ext cx="2271713" cy="2235200"/>
          </a:xfrm>
          <a:prstGeom prst="roundRect">
            <a:avLst/>
          </a:prstGeom>
          <a:solidFill>
            <a:srgbClr val="8D236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7" name="圆角矩形 36"/>
          <p:cNvSpPr/>
          <p:nvPr/>
        </p:nvSpPr>
        <p:spPr>
          <a:xfrm>
            <a:off x="473075" y="1960563"/>
            <a:ext cx="2260600" cy="2235200"/>
          </a:xfrm>
          <a:prstGeom prst="roundRect">
            <a:avLst/>
          </a:prstGeom>
          <a:solidFill>
            <a:srgbClr val="8D236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4" name="圆角矩形 13"/>
          <p:cNvSpPr/>
          <p:nvPr/>
        </p:nvSpPr>
        <p:spPr>
          <a:xfrm>
            <a:off x="594360" y="2075175"/>
            <a:ext cx="2016760" cy="2006600"/>
          </a:xfrm>
          <a:prstGeom prst="round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108" t="-17924" r="-58498" b="-8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5" name="圆角矩形 14"/>
          <p:cNvSpPr/>
          <p:nvPr/>
        </p:nvSpPr>
        <p:spPr>
          <a:xfrm>
            <a:off x="3186427" y="1783715"/>
            <a:ext cx="2691768" cy="2412359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8" t="-3515" r="-20836" b="-198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6" name="圆角矩形 15"/>
          <p:cNvSpPr/>
          <p:nvPr/>
        </p:nvSpPr>
        <p:spPr>
          <a:xfrm>
            <a:off x="6422390" y="2074544"/>
            <a:ext cx="2037709" cy="2006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220" t="-6401" r="-83028" b="-11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6" name="斜纹 25"/>
          <p:cNvSpPr/>
          <p:nvPr/>
        </p:nvSpPr>
        <p:spPr>
          <a:xfrm>
            <a:off x="3089275" y="1643063"/>
            <a:ext cx="1679575" cy="1577975"/>
          </a:xfrm>
          <a:prstGeom prst="diagStripe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tx1"/>
              </a:solidFill>
            </a:endParaRPr>
          </a:p>
        </p:txBody>
      </p:sp>
      <p:sp>
        <p:nvSpPr>
          <p:cNvPr id="27" name="斜纹 26"/>
          <p:cNvSpPr/>
          <p:nvPr/>
        </p:nvSpPr>
        <p:spPr>
          <a:xfrm>
            <a:off x="6303963" y="1960563"/>
            <a:ext cx="1042988" cy="1200150"/>
          </a:xfrm>
          <a:prstGeom prst="diagStripe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tx1"/>
              </a:solidFill>
            </a:endParaRPr>
          </a:p>
        </p:txBody>
      </p:sp>
      <p:sp>
        <p:nvSpPr>
          <p:cNvPr id="28" name="斜纹 27"/>
          <p:cNvSpPr/>
          <p:nvPr/>
        </p:nvSpPr>
        <p:spPr>
          <a:xfrm>
            <a:off x="473075" y="1960563"/>
            <a:ext cx="1184275" cy="1139825"/>
          </a:xfrm>
          <a:prstGeom prst="diagStripe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tx1"/>
              </a:solidFill>
            </a:endParaRPr>
          </a:p>
        </p:txBody>
      </p:sp>
      <p:sp>
        <p:nvSpPr>
          <p:cNvPr id="50186" name="文本框 1"/>
          <p:cNvSpPr txBox="1"/>
          <p:nvPr/>
        </p:nvSpPr>
        <p:spPr>
          <a:xfrm>
            <a:off x="2771775" y="18415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</a:rPr>
              <a:t>养成教育的三个转变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0187" name="文本框 2"/>
          <p:cNvSpPr txBox="1"/>
          <p:nvPr/>
        </p:nvSpPr>
        <p:spPr>
          <a:xfrm>
            <a:off x="323215" y="1131570"/>
            <a:ext cx="3710305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en-US" altLang="zh-CN" sz="2000" dirty="0">
                <a:latin typeface="微软雅黑" pitchFamily="2" charset="-122"/>
                <a:ea typeface="微软雅黑" pitchFamily="2" charset="-122"/>
              </a:rPr>
              <a:t>1.</a:t>
            </a:r>
            <a:r>
              <a:rPr lang="zh-CN" altLang="en-US" sz="2000" dirty="0">
                <a:latin typeface="微软雅黑" pitchFamily="2" charset="-122"/>
                <a:ea typeface="微软雅黑" pitchFamily="2" charset="-122"/>
              </a:rPr>
              <a:t>严格的要求转变为快乐的学习</a:t>
            </a:r>
            <a:endParaRPr lang="zh-CN" altLang="en-US" sz="200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0188" name="文本框 3"/>
          <p:cNvSpPr txBox="1"/>
          <p:nvPr/>
        </p:nvSpPr>
        <p:spPr>
          <a:xfrm>
            <a:off x="5075238" y="1095375"/>
            <a:ext cx="371030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en-US" altLang="zh-CN" sz="2000" dirty="0">
                <a:latin typeface="微软雅黑" pitchFamily="2" charset="-122"/>
                <a:ea typeface="微软雅黑" pitchFamily="2" charset="-122"/>
              </a:rPr>
              <a:t>2.</a:t>
            </a:r>
            <a:r>
              <a:rPr lang="zh-CN" altLang="en-US" sz="2000" dirty="0">
                <a:latin typeface="微软雅黑" pitchFamily="2" charset="-122"/>
                <a:ea typeface="微软雅黑" pitchFamily="2" charset="-122"/>
              </a:rPr>
              <a:t>被动的接受转变为主动的需求</a:t>
            </a:r>
            <a:endParaRPr lang="zh-CN" altLang="en-US" sz="200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0189" name="文本框 4"/>
          <p:cNvSpPr txBox="1"/>
          <p:nvPr/>
        </p:nvSpPr>
        <p:spPr>
          <a:xfrm>
            <a:off x="2886075" y="4391025"/>
            <a:ext cx="421830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1905" indent="-365760">
              <a:lnSpc>
                <a:spcPct val="150000"/>
              </a:lnSpc>
            </a:pPr>
            <a:r>
              <a:rPr lang="en-US" altLang="zh-CN" sz="2000" dirty="0">
                <a:latin typeface="微软雅黑" pitchFamily="2" charset="-122"/>
                <a:ea typeface="微软雅黑" pitchFamily="2" charset="-122"/>
              </a:rPr>
              <a:t>3.</a:t>
            </a:r>
            <a:r>
              <a:rPr lang="zh-CN" altLang="en-US" sz="2000" dirty="0">
                <a:latin typeface="微软雅黑" pitchFamily="2" charset="-122"/>
                <a:ea typeface="微软雅黑" pitchFamily="2" charset="-122"/>
              </a:rPr>
              <a:t>消极的保护转变为积极的培养锻炼</a:t>
            </a:r>
            <a:endParaRPr lang="zh-CN" altLang="en-US" sz="2000" dirty="0"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  <p:bldP spid="50187" grpId="0"/>
      <p:bldP spid="50188" grpId="0"/>
      <p:bldP spid="501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837565" y="1275715"/>
            <a:ext cx="2181860" cy="1588770"/>
          </a:xfrm>
          <a:prstGeom prst="rect">
            <a:avLst/>
          </a:prstGeom>
          <a:blipFill>
            <a:blip r:embed="rId1"/>
            <a:srcRect/>
            <a:stretch>
              <a:fillRect l="-628" t="-9552" r="-1579" b="-29301"/>
            </a:stretch>
          </a:blipFill>
          <a:ln w="76200">
            <a:solidFill>
              <a:srgbClr val="FFFFFF"/>
            </a:solidFill>
          </a:ln>
          <a:effectLst>
            <a:outerShdw blurRad="25400" sx="102000" sy="102000" algn="ctr" rotWithShape="0">
              <a:srgbClr val="979A9C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77560" y="2065655"/>
            <a:ext cx="2334895" cy="1680210"/>
          </a:xfrm>
          <a:prstGeom prst="rect">
            <a:avLst/>
          </a:prstGeom>
          <a:blipFill>
            <a:blip r:embed="rId2"/>
            <a:srcRect/>
            <a:stretch>
              <a:fillRect l="-3225" t="-1066" r="-8431" b="-1592"/>
            </a:stretch>
          </a:blipFill>
          <a:ln w="76200">
            <a:solidFill>
              <a:srgbClr val="FFFFFF"/>
            </a:solidFill>
          </a:ln>
          <a:effectLst>
            <a:outerShdw blurRad="25400" sx="102000" sy="102000" algn="ctr" rotWithShape="0">
              <a:srgbClr val="979A9C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89955" y="3375660"/>
            <a:ext cx="2161540" cy="1588770"/>
          </a:xfrm>
          <a:prstGeom prst="rect">
            <a:avLst/>
          </a:prstGeom>
          <a:blipFill>
            <a:blip r:embed="rId3"/>
            <a:srcRect/>
            <a:stretch>
              <a:fillRect l="-997" t="-3820" r="-1521" b="-8919"/>
            </a:stretch>
          </a:blipFill>
          <a:ln w="76200">
            <a:solidFill>
              <a:srgbClr val="FFFFFF"/>
            </a:solidFill>
          </a:ln>
          <a:effectLst>
            <a:outerShdw blurRad="25400" sx="102000" sy="102000" algn="ctr" rotWithShape="0">
              <a:srgbClr val="979A9C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just" fontAlgn="base">
              <a:lnSpc>
                <a:spcPct val="130000"/>
              </a:lnSpc>
            </a:pPr>
            <a:endParaRPr lang="zh-CN" altLang="en-US" sz="1350" strike="noStrike" noProof="1" dirty="0" err="1">
              <a:solidFill>
                <a:srgbClr val="FFFFFF"/>
              </a:solidFill>
            </a:endParaRPr>
          </a:p>
        </p:txBody>
      </p:sp>
      <p:sp>
        <p:nvSpPr>
          <p:cNvPr id="52228" name="文本框 1"/>
          <p:cNvSpPr txBox="1"/>
          <p:nvPr/>
        </p:nvSpPr>
        <p:spPr>
          <a:xfrm>
            <a:off x="446405" y="549910"/>
            <a:ext cx="2627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en-US" altLang="zh-CN" sz="2000" dirty="0">
                <a:latin typeface="微软雅黑" pitchFamily="2" charset="-122"/>
                <a:ea typeface="微软雅黑" pitchFamily="2" charset="-122"/>
              </a:rPr>
              <a:t>1</a:t>
            </a:r>
            <a:r>
              <a:rPr lang="zh-CN" altLang="en-US" sz="2000" dirty="0">
                <a:latin typeface="微软雅黑" pitchFamily="2" charset="-122"/>
                <a:ea typeface="微软雅黑" pitchFamily="2" charset="-122"/>
              </a:rPr>
              <a:t>、关注幼儿情感表达</a:t>
            </a:r>
            <a:endParaRPr lang="zh-CN" altLang="en-US" sz="200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2229" name="文本框 9"/>
          <p:cNvSpPr txBox="1"/>
          <p:nvPr/>
        </p:nvSpPr>
        <p:spPr>
          <a:xfrm>
            <a:off x="3476625" y="1485900"/>
            <a:ext cx="2627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en-US" altLang="zh-CN" sz="2000" dirty="0">
                <a:latin typeface="微软雅黑" pitchFamily="2" charset="-122"/>
                <a:ea typeface="微软雅黑" pitchFamily="2" charset="-122"/>
              </a:rPr>
              <a:t>2、关注幼儿自主选择</a:t>
            </a:r>
            <a:endParaRPr lang="en-US" altLang="zh-CN" sz="200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2230" name="文本框 10"/>
          <p:cNvSpPr txBox="1"/>
          <p:nvPr/>
        </p:nvSpPr>
        <p:spPr>
          <a:xfrm>
            <a:off x="6094413" y="2757488"/>
            <a:ext cx="2627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en-US" altLang="zh-CN" sz="2000" dirty="0">
                <a:latin typeface="微软雅黑" pitchFamily="2" charset="-122"/>
                <a:ea typeface="微软雅黑" pitchFamily="2" charset="-122"/>
              </a:rPr>
              <a:t>3、关注幼儿交往范围</a:t>
            </a:r>
            <a:endParaRPr lang="en-US" altLang="zh-CN" sz="200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2" name="MH_Other_7"/>
          <p:cNvSpPr/>
          <p:nvPr/>
        </p:nvSpPr>
        <p:spPr>
          <a:xfrm>
            <a:off x="857250" y="4105275"/>
            <a:ext cx="858838" cy="858838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2" name="MH_Other_7"/>
          <p:cNvSpPr/>
          <p:nvPr/>
        </p:nvSpPr>
        <p:spPr>
          <a:xfrm>
            <a:off x="1350963" y="4008438"/>
            <a:ext cx="525463" cy="527050"/>
          </a:xfrm>
          <a:prstGeom prst="ellipse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3" name="MH_Other_6"/>
          <p:cNvSpPr/>
          <p:nvPr/>
        </p:nvSpPr>
        <p:spPr>
          <a:xfrm>
            <a:off x="995363" y="3749675"/>
            <a:ext cx="355600" cy="355600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4" name="MH_Other_8"/>
          <p:cNvSpPr/>
          <p:nvPr/>
        </p:nvSpPr>
        <p:spPr>
          <a:xfrm>
            <a:off x="1085850" y="3481388"/>
            <a:ext cx="400050" cy="400050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5" name="MH_Other_5"/>
          <p:cNvSpPr/>
          <p:nvPr/>
        </p:nvSpPr>
        <p:spPr>
          <a:xfrm>
            <a:off x="1349375" y="3375025"/>
            <a:ext cx="269875" cy="269875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6" name="MH_Other_10"/>
          <p:cNvSpPr/>
          <p:nvPr/>
        </p:nvSpPr>
        <p:spPr>
          <a:xfrm>
            <a:off x="1152525" y="3106738"/>
            <a:ext cx="268288" cy="269875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7" name="MH_Other_8"/>
          <p:cNvSpPr/>
          <p:nvPr/>
        </p:nvSpPr>
        <p:spPr>
          <a:xfrm>
            <a:off x="917575" y="2989263"/>
            <a:ext cx="255588" cy="255588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8" name="MH_Other_3"/>
          <p:cNvSpPr/>
          <p:nvPr/>
        </p:nvSpPr>
        <p:spPr>
          <a:xfrm>
            <a:off x="1152525" y="2819400"/>
            <a:ext cx="171450" cy="171450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19" name="MH_Other_7"/>
          <p:cNvSpPr/>
          <p:nvPr/>
        </p:nvSpPr>
        <p:spPr>
          <a:xfrm>
            <a:off x="882650" y="2674938"/>
            <a:ext cx="203200" cy="204788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0" name="MH_Other_5"/>
          <p:cNvSpPr/>
          <p:nvPr/>
        </p:nvSpPr>
        <p:spPr>
          <a:xfrm>
            <a:off x="719138" y="2427288"/>
            <a:ext cx="136525" cy="136525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1" name="MH_Other_8"/>
          <p:cNvSpPr/>
          <p:nvPr/>
        </p:nvSpPr>
        <p:spPr>
          <a:xfrm>
            <a:off x="542925" y="2249488"/>
            <a:ext cx="176213" cy="176213"/>
          </a:xfrm>
          <a:prstGeom prst="ellipse">
            <a:avLst/>
          </a:prstGeom>
          <a:noFill/>
          <a:ln w="6350">
            <a:solidFill>
              <a:schemeClr val="accent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3" name="MH_Other_5"/>
          <p:cNvSpPr/>
          <p:nvPr/>
        </p:nvSpPr>
        <p:spPr>
          <a:xfrm>
            <a:off x="582613" y="2065338"/>
            <a:ext cx="95250" cy="95250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4" name="MH_Other_5"/>
          <p:cNvSpPr/>
          <p:nvPr/>
        </p:nvSpPr>
        <p:spPr>
          <a:xfrm>
            <a:off x="446088" y="1876425"/>
            <a:ext cx="96838" cy="96838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52244" name="文本框 24"/>
          <p:cNvSpPr txBox="1"/>
          <p:nvPr/>
        </p:nvSpPr>
        <p:spPr>
          <a:xfrm>
            <a:off x="1978025" y="4105275"/>
            <a:ext cx="338328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养成教育的三个关注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4" grpId="0"/>
      <p:bldP spid="52228" grpId="0"/>
      <p:bldP spid="52229" grpId="0"/>
      <p:bldP spid="522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标题 1"/>
          <p:cNvSpPr>
            <a:spLocks noGrp="1"/>
          </p:cNvSpPr>
          <p:nvPr>
            <p:ph type="title"/>
          </p:nvPr>
        </p:nvSpPr>
        <p:spPr>
          <a:xfrm>
            <a:off x="395288" y="627619"/>
            <a:ext cx="7886700" cy="2139553"/>
          </a:xfrm>
        </p:spPr>
        <p:txBody>
          <a:bodyPr wrap="square" lIns="72585" tIns="36293" rIns="72585" bIns="36293" anchor="ctr" anchorCtr="0"/>
          <a:p>
            <a:r>
              <a:rPr lang="zh-CN" altLang="en-US" sz="2800" b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让教育的点滴都落在幼儿的发展上</a:t>
            </a:r>
            <a:endParaRPr lang="zh-CN" altLang="en-US" sz="2800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4274" name="内容占位符 2"/>
          <p:cNvSpPr>
            <a:spLocks noGrp="1"/>
          </p:cNvSpPr>
          <p:nvPr>
            <p:ph type="body" idx="1"/>
          </p:nvPr>
        </p:nvSpPr>
        <p:spPr>
          <a:xfrm>
            <a:off x="683260" y="2355850"/>
            <a:ext cx="7916545" cy="2345690"/>
          </a:xfrm>
        </p:spPr>
        <p:txBody>
          <a:bodyPr wrap="square" lIns="72585" tIns="36293" rIns="72585" bIns="36293" anchor="t" anchorCtr="0">
            <a:normAutofit fontScale="25000"/>
          </a:bodyPr>
          <a:p>
            <a:pPr marL="0" indent="0">
              <a:lnSpc>
                <a:spcPct val="200000"/>
              </a:lnSpc>
              <a:buNone/>
            </a:pPr>
            <a:r>
              <a:rPr lang="en-US" altLang="zh-CN" sz="2400" dirty="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      </a:t>
            </a: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幼儿园一切工作的着眼点和落脚点都应该放在孩子身上，教师的</a:t>
            </a:r>
            <a:r>
              <a:rPr lang="zh-CN" altLang="en-US" sz="9600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工作质量</a:t>
            </a:r>
            <a:r>
              <a:rPr lang="zh-CN" altLang="en-US" sz="9600" dirty="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也应该体现在孩子身上。因此幼儿在一日活动中的表现是衡量教师工作质量的最好标准。</a:t>
            </a:r>
            <a:endParaRPr lang="zh-CN" altLang="en-US" sz="9600" dirty="0">
              <a:latin typeface="微软雅黑" pitchFamily="2" charset="-122"/>
              <a:ea typeface="微软雅黑" pitchFamily="2" charset="-122"/>
            </a:endParaRPr>
          </a:p>
          <a:p>
            <a:pPr marL="0" indent="0">
              <a:buNone/>
            </a:pPr>
            <a:endParaRPr lang="zh-CN" altLang="en-US" sz="9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charRg st="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4">
                                            <p:txEl>
                                              <p:charRg st="0" end="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" grpId="0"/>
      <p:bldP spid="5427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文本占位符 65538"/>
          <p:cNvSpPr>
            <a:spLocks noGrp="1"/>
          </p:cNvSpPr>
          <p:nvPr/>
        </p:nvSpPr>
        <p:spPr>
          <a:xfrm>
            <a:off x="971550" y="1131888"/>
            <a:ext cx="7467600" cy="3473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1905" indent="-344805">
              <a:lnSpc>
                <a:spcPct val="150000"/>
              </a:lnSpc>
            </a:pPr>
            <a:r>
              <a:rPr lang="zh-CN" altLang="en-US" sz="3200" dirty="0">
                <a:latin typeface="Arial" panose="020B0604020202090204" charset="-116"/>
                <a:ea typeface="宋体" pitchFamily="2" charset="-122"/>
              </a:rPr>
              <a:t>  </a:t>
            </a:r>
            <a:r>
              <a:rPr lang="zh-CN" altLang="en-US" sz="3200" dirty="0">
                <a:latin typeface="微软雅黑" pitchFamily="2" charset="-122"/>
                <a:ea typeface="微软雅黑" pitchFamily="2" charset="-122"/>
              </a:rPr>
              <a:t>   </a:t>
            </a:r>
            <a:r>
              <a:rPr lang="zh-CN" altLang="en-US" sz="3200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  一日生活给幼儿的最重要的价值，可能就是让幼儿坚信幼儿园是一个充满乐趣的地方，而且是他们明天还想再去的地方。</a:t>
            </a:r>
            <a:endParaRPr lang="zh-CN" altLang="en-US" sz="3200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3"/>
          <p:cNvGrpSpPr/>
          <p:nvPr/>
        </p:nvGrpSpPr>
        <p:grpSpPr>
          <a:xfrm>
            <a:off x="2846197" y="2571913"/>
            <a:ext cx="3602735" cy="1342063"/>
            <a:chOff x="9430786" y="4404553"/>
            <a:chExt cx="10559716" cy="4491251"/>
          </a:xfrm>
        </p:grpSpPr>
        <p:sp>
          <p:nvSpPr>
            <p:cNvPr id="3" name="文本框 2"/>
            <p:cNvSpPr txBox="1"/>
            <p:nvPr/>
          </p:nvSpPr>
          <p:spPr>
            <a:xfrm>
              <a:off x="9430786" y="4404553"/>
              <a:ext cx="10137376" cy="33989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2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6000" b="1" spc="90" dirty="0">
                  <a:solidFill>
                    <a:schemeClr val="bg1"/>
                  </a:solidFill>
                  <a:latin typeface="Arial" panose="020B0604020202090204" pitchFamily="34" charset="0"/>
                  <a:ea typeface="微软雅黑" pitchFamily="2" charset="-122"/>
                </a:rPr>
                <a:t>THANKS</a:t>
              </a:r>
              <a:endParaRPr lang="en-US" altLang="zh-CN" sz="6000" b="1" spc="90" dirty="0">
                <a:solidFill>
                  <a:schemeClr val="bg1"/>
                </a:solidFill>
                <a:latin typeface="Arial" panose="020B060402020209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539621" y="7556825"/>
              <a:ext cx="10450881" cy="133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spc="1494" dirty="0">
                  <a:solidFill>
                    <a:srgbClr val="FFEAAB"/>
                  </a:solidFill>
                  <a:latin typeface="Arial" panose="020B0604020202090204" pitchFamily="34" charset="0"/>
                  <a:ea typeface="微软雅黑" pitchFamily="2" charset="-122"/>
                </a:rPr>
                <a:t>谢  谢  观  看</a:t>
              </a:r>
              <a:endParaRPr lang="en-US" altLang="zh-CN" sz="2000" spc="1494" dirty="0">
                <a:solidFill>
                  <a:srgbClr val="FFEAAB"/>
                </a:solidFill>
                <a:latin typeface="Arial" panose="020B0604020202090204" pitchFamily="34" charset="0"/>
              </a:endParaRPr>
            </a:p>
          </p:txBody>
        </p:sp>
      </p:grpSp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9615" y="1195329"/>
            <a:ext cx="2137697" cy="10741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395605" y="738188"/>
            <a:ext cx="5502275" cy="631825"/>
          </a:xfrm>
          <a:prstGeom prst="rect">
            <a:avLst/>
          </a:prstGeom>
          <a:solidFill>
            <a:srgbClr val="EDB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 fontAlgn="base"/>
            <a:r>
              <a:rPr lang="en-US" altLang="zh-CN" sz="2800" b="1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j-cs"/>
              </a:rPr>
              <a:t>2.</a:t>
            </a:r>
            <a:r>
              <a:rPr lang="zh-CN" altLang="en-US" sz="2800" b="1" strike="noStrike" noProof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j-cs"/>
              </a:rPr>
              <a:t>习惯养成对幼儿终身发展的作用</a:t>
            </a:r>
            <a:endParaRPr lang="zh-CN" altLang="en-US" sz="2800" b="1" strike="noStrike" noProof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j-cs"/>
            </a:endParaRPr>
          </a:p>
        </p:txBody>
      </p:sp>
      <p:sp>
        <p:nvSpPr>
          <p:cNvPr id="8" name="弧形 7"/>
          <p:cNvSpPr/>
          <p:nvPr/>
        </p:nvSpPr>
        <p:spPr>
          <a:xfrm rot="13249706">
            <a:off x="5357813" y="863600"/>
            <a:ext cx="3816350" cy="3883025"/>
          </a:xfrm>
          <a:prstGeom prst="arc">
            <a:avLst>
              <a:gd name="adj1" fmla="val 2525855"/>
              <a:gd name="adj2" fmla="val 2411075"/>
            </a:avLst>
          </a:prstGeom>
          <a:ln w="19050">
            <a:solidFill>
              <a:srgbClr val="D0438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5426075" y="3543300"/>
            <a:ext cx="1636713" cy="1577975"/>
          </a:xfrm>
          <a:prstGeom prst="ellipse">
            <a:avLst/>
          </a:prstGeom>
          <a:solidFill>
            <a:srgbClr val="EDB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椭圆 9"/>
          <p:cNvSpPr/>
          <p:nvPr/>
        </p:nvSpPr>
        <p:spPr>
          <a:xfrm>
            <a:off x="4892675" y="2033588"/>
            <a:ext cx="1549400" cy="1543050"/>
          </a:xfrm>
          <a:prstGeom prst="ellipse">
            <a:avLst/>
          </a:prstGeom>
          <a:solidFill>
            <a:srgbClr val="EDB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6013450" y="373063"/>
            <a:ext cx="1638300" cy="1660525"/>
          </a:xfrm>
          <a:prstGeom prst="ellipse">
            <a:avLst/>
          </a:prstGeom>
          <a:solidFill>
            <a:srgbClr val="EDB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" name="弦形 3"/>
          <p:cNvSpPr/>
          <p:nvPr/>
        </p:nvSpPr>
        <p:spPr>
          <a:xfrm rot="1320853">
            <a:off x="6896100" y="1350963"/>
            <a:ext cx="3257550" cy="3178175"/>
          </a:xfrm>
          <a:prstGeom prst="chord">
            <a:avLst>
              <a:gd name="adj1" fmla="val 2767633"/>
              <a:gd name="adj2" fmla="val 16259470"/>
            </a:avLst>
          </a:prstGeom>
          <a:solidFill>
            <a:srgbClr val="EDB5CD"/>
          </a:solidFill>
          <a:ln w="19050">
            <a:solidFill>
              <a:srgbClr val="D04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4982210" y="2115185"/>
            <a:ext cx="1370965" cy="1380490"/>
          </a:xfrm>
          <a:prstGeom prst="ellipse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730" r="-97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5514340" y="3650611"/>
            <a:ext cx="1450975" cy="139255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806" t="-1002" r="-19963" b="-8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椭圆 6"/>
          <p:cNvSpPr/>
          <p:nvPr/>
        </p:nvSpPr>
        <p:spPr>
          <a:xfrm>
            <a:off x="6085840" y="441325"/>
            <a:ext cx="1493520" cy="152463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347" t="-7387" r="-19039" b="-22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1274" name="内容占位符 2"/>
          <p:cNvSpPr>
            <a:spLocks noGrp="1"/>
          </p:cNvSpPr>
          <p:nvPr/>
        </p:nvSpPr>
        <p:spPr>
          <a:xfrm>
            <a:off x="323215" y="1857375"/>
            <a:ext cx="5346700" cy="3166745"/>
          </a:xfrm>
          <a:prstGeom prst="rect">
            <a:avLst/>
          </a:prstGeom>
          <a:noFill/>
          <a:ln w="9525">
            <a:noFill/>
          </a:ln>
        </p:spPr>
        <p:txBody>
          <a:bodyPr wrap="square" lIns="54438" tIns="27219" rIns="54438" bIns="27219" anchor="t" anchorCtr="0"/>
          <a:p>
            <a:pPr marL="1905" indent="-365760"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en-US" sz="2000" dirty="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①</a:t>
            </a: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幼儿期是儿童是非观念初步形成的</a:t>
            </a:r>
            <a:endParaRPr lang="zh-CN" altLang="en-US" sz="2400" dirty="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marL="1905" indent="-365760"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重要时期</a:t>
            </a:r>
            <a:endParaRPr lang="zh-CN" altLang="en-US" sz="2400" dirty="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marL="1905" indent="-365760" eaLnBrk="0" hangingPunct="0">
              <a:lnSpc>
                <a:spcPct val="110000"/>
              </a:lnSpc>
              <a:spcBef>
                <a:spcPct val="30000"/>
              </a:spcBef>
            </a:pPr>
            <a:endParaRPr lang="zh-CN" altLang="en-US" sz="2400" dirty="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marL="1905" indent="-365760"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②对幼儿未来发展产生重要而深远的</a:t>
            </a:r>
            <a:endParaRPr lang="zh-CN" altLang="en-US" sz="2400" dirty="0">
              <a:latin typeface="微软雅黑" pitchFamily="2" charset="-122"/>
              <a:ea typeface="微软雅黑" pitchFamily="2" charset="-122"/>
              <a:sym typeface="Arial" panose="020B0604020202090204" charset="-116"/>
            </a:endParaRPr>
          </a:p>
          <a:p>
            <a:pPr marL="1905" indent="-365760"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en-US" sz="2400" dirty="0">
                <a:latin typeface="微软雅黑" pitchFamily="2" charset="-122"/>
                <a:ea typeface="微软雅黑" pitchFamily="2" charset="-122"/>
                <a:sym typeface="Arial" panose="020B0604020202090204" charset="-116"/>
              </a:rPr>
              <a:t>影响</a:t>
            </a:r>
            <a:endParaRPr lang="zh-CN" altLang="en-US" sz="2400" dirty="0">
              <a:latin typeface="微软雅黑" pitchFamily="2" charset="-122"/>
              <a:ea typeface="宋体" pitchFamily="2" charset="-122"/>
              <a:sym typeface="Arial" panose="020B0604020202090204" charset="-116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12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2041416" y="1259483"/>
            <a:ext cx="2671607" cy="2671607"/>
          </a:xfrm>
          <a:prstGeom prst="ellipse">
            <a:avLst/>
          </a:prstGeom>
          <a:blipFill>
            <a:blip r:embed="rId1">
              <a:alphaModFix amt="99000"/>
            </a:blip>
            <a:srcRect/>
            <a:stretch>
              <a:fillRect t="-18770" b="-32030"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1507595" y="887787"/>
            <a:ext cx="1195582" cy="1195582"/>
          </a:xfrm>
          <a:prstGeom prst="ellipse">
            <a:avLst/>
          </a:prstGeom>
          <a:blipFill>
            <a:blip r:embed="rId2">
              <a:alphaModFix amt="99000"/>
            </a:blip>
            <a:srcRect/>
            <a:stretch>
              <a:fillRect l="-6332" t="1235" r="-43370" b="-1235"/>
            </a:stretch>
          </a:blip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857349" y="2083165"/>
            <a:ext cx="1429619" cy="1429619"/>
          </a:xfrm>
          <a:prstGeom prst="ellipse">
            <a:avLst/>
          </a:prstGeom>
          <a:blipFill>
            <a:blip r:embed="rId3">
              <a:alphaModFix amt="99000"/>
            </a:blip>
            <a:srcRect/>
            <a:stretch>
              <a:fillRect l="-2065" t="-26031" r="-4573" b="-33928"/>
            </a:stretch>
          </a:blip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1772076" y="3512768"/>
            <a:ext cx="1195582" cy="1195582"/>
          </a:xfrm>
          <a:prstGeom prst="ellipse">
            <a:avLst/>
          </a:prstGeom>
          <a:blipFill>
            <a:blip r:embed="rId4">
              <a:alphaModFix amt="99000"/>
            </a:blip>
            <a:srcRect/>
            <a:stretch>
              <a:fillRect l="-25301" r="-25301"/>
            </a:stretch>
          </a:blip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圆角矩形 6"/>
          <p:cNvSpPr/>
          <p:nvPr/>
        </p:nvSpPr>
        <p:spPr>
          <a:xfrm>
            <a:off x="4503738" y="1258888"/>
            <a:ext cx="3916363" cy="92551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/>
            <a:r>
              <a:rPr lang="zh-CN" altLang="en-US" sz="2000" b="1" strike="noStrike" noProof="1" dirty="0">
                <a:ea typeface="微软雅黑" pitchFamily="2" charset="-122"/>
                <a:sym typeface="+mn-ea"/>
              </a:rPr>
              <a:t>小班：以良好生活卫生习惯养成为主</a:t>
            </a:r>
            <a:endParaRPr lang="zh-CN" altLang="en-US" sz="2000" b="1" strike="noStrike" noProof="1" dirty="0">
              <a:ea typeface="微软雅黑" pitchFamily="2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713288" y="2413000"/>
            <a:ext cx="3916363" cy="927100"/>
          </a:xfrm>
          <a:prstGeom prst="roundRect">
            <a:avLst>
              <a:gd name="adj" fmla="val 50000"/>
            </a:avLst>
          </a:prstGeom>
          <a:solidFill>
            <a:srgbClr val="F9A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/>
            <a:r>
              <a:rPr lang="zh-CN" altLang="en-US" sz="2000" b="1" strike="noStrike" noProof="1" dirty="0">
                <a:ea typeface="微软雅黑" pitchFamily="2" charset="-122"/>
                <a:sym typeface="+mn-ea"/>
              </a:rPr>
              <a:t>中班：强调交往、遵守规则、自尊自信自主、学习习惯</a:t>
            </a:r>
            <a:endParaRPr lang="zh-CN" altLang="en-US" sz="2000" b="1" strike="noStrike" noProof="1" dirty="0">
              <a:ea typeface="微软雅黑" pitchFamily="2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175125" y="3579813"/>
            <a:ext cx="3963988" cy="955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/>
            <a:r>
              <a:rPr lang="zh-CN" altLang="en-US" sz="2100" b="1" strike="noStrike" noProof="1" dirty="0">
                <a:ea typeface="微软雅黑" pitchFamily="2" charset="-122"/>
                <a:sym typeface="+mn-ea"/>
              </a:rPr>
              <a:t>大班：注重交往、学习和独立自信行为习惯养成</a:t>
            </a:r>
            <a:endParaRPr lang="zh-CN" altLang="en-US" sz="2100" b="1" strike="noStrike" noProof="1" dirty="0">
              <a:ea typeface="微软雅黑" pitchFamily="2" charset="-122"/>
              <a:sym typeface="+mn-ea"/>
            </a:endParaRPr>
          </a:p>
        </p:txBody>
      </p:sp>
      <p:sp>
        <p:nvSpPr>
          <p:cNvPr id="13320" name="文本框 1"/>
          <p:cNvSpPr txBox="1"/>
          <p:nvPr/>
        </p:nvSpPr>
        <p:spPr>
          <a:xfrm>
            <a:off x="395288" y="-20320"/>
            <a:ext cx="3814445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en-US" altLang="zh-CN" sz="24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3.</a:t>
            </a:r>
            <a:r>
              <a:rPr lang="zh-CN" altLang="en-US" sz="24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幼儿习惯养成教育的目标</a:t>
            </a:r>
            <a:endParaRPr lang="zh-CN" altLang="en-US" sz="2400" b="1">
              <a:latin typeface="微软雅黑" pitchFamily="2" charset="-122"/>
              <a:ea typeface="宋体" pitchFamily="2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矩形 17"/>
          <p:cNvSpPr/>
          <p:nvPr/>
        </p:nvSpPr>
        <p:spPr>
          <a:xfrm>
            <a:off x="3549333" y="51435"/>
            <a:ext cx="2722562" cy="47148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 anchorCtr="0"/>
          <a:p>
            <a:pPr indent="0"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目 录</a:t>
            </a:r>
            <a:endParaRPr lang="zh-CN" altLang="en-US" sz="2800" b="1" dirty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6386" name="任意多边形 19"/>
          <p:cNvSpPr/>
          <p:nvPr/>
        </p:nvSpPr>
        <p:spPr>
          <a:xfrm>
            <a:off x="1843088" y="1279525"/>
            <a:ext cx="968375" cy="596900"/>
          </a:xfrm>
          <a:custGeom>
            <a:avLst/>
            <a:gdLst>
              <a:gd name="txL" fmla="*/ 0 w 1052290"/>
              <a:gd name="txT" fmla="*/ 0 h 714376"/>
              <a:gd name="txR" fmla="*/ 1052290 w 1052290"/>
              <a:gd name="txB" fmla="*/ 714376 h 714376"/>
            </a:gdLst>
            <a:ahLst/>
            <a:cxnLst>
              <a:cxn ang="0">
                <a:pos x="0" y="0"/>
              </a:cxn>
              <a:cxn ang="0">
                <a:pos x="640090" y="0"/>
              </a:cxn>
              <a:cxn ang="0">
                <a:pos x="969010" y="298767"/>
              </a:cxn>
              <a:cxn ang="0">
                <a:pos x="969009" y="298767"/>
              </a:cxn>
              <a:cxn ang="0">
                <a:pos x="640089" y="597535"/>
              </a:cxn>
              <a:cxn ang="0">
                <a:pos x="225602" y="597535"/>
              </a:cxn>
            </a:cxnLst>
            <a:rect l="txL" t="txT" r="txR" b="txB"/>
            <a:pathLst>
              <a:path w="1052290" h="714376">
                <a:moveTo>
                  <a:pt x="0" y="0"/>
                </a:moveTo>
                <a:lnTo>
                  <a:pt x="695102" y="0"/>
                </a:lnTo>
                <a:cubicBezTo>
                  <a:pt x="892371" y="0"/>
                  <a:pt x="1052290" y="159919"/>
                  <a:pt x="1052290" y="357188"/>
                </a:cubicBezTo>
                <a:lnTo>
                  <a:pt x="1052289" y="357188"/>
                </a:lnTo>
                <a:cubicBezTo>
                  <a:pt x="1052289" y="554457"/>
                  <a:pt x="892370" y="714376"/>
                  <a:pt x="695101" y="714376"/>
                </a:cubicBezTo>
                <a:lnTo>
                  <a:pt x="244992" y="714376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一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6387" name="任意多边形 20"/>
          <p:cNvSpPr/>
          <p:nvPr/>
        </p:nvSpPr>
        <p:spPr>
          <a:xfrm>
            <a:off x="1863725" y="2355850"/>
            <a:ext cx="1011238" cy="596900"/>
          </a:xfrm>
          <a:custGeom>
            <a:avLst/>
            <a:gdLst>
              <a:gd name="txL" fmla="*/ 0 w 1097115"/>
              <a:gd name="txT" fmla="*/ 0 h 714376"/>
              <a:gd name="txR" fmla="*/ 1097115 w 1097115"/>
              <a:gd name="txB" fmla="*/ 714376 h 714376"/>
            </a:gdLst>
            <a:ahLst/>
            <a:cxnLst>
              <a:cxn ang="0">
                <a:pos x="0" y="0"/>
              </a:cxn>
              <a:cxn ang="0">
                <a:pos x="681366" y="0"/>
              </a:cxn>
              <a:cxn ang="0">
                <a:pos x="1010285" y="298767"/>
              </a:cxn>
              <a:cxn ang="0">
                <a:pos x="1010284" y="298767"/>
              </a:cxn>
              <a:cxn ang="0">
                <a:pos x="681365" y="597535"/>
              </a:cxn>
              <a:cxn ang="0">
                <a:pos x="225602" y="597535"/>
              </a:cxn>
            </a:cxnLst>
            <a:rect l="txL" t="txT" r="txR" b="txB"/>
            <a:pathLst>
              <a:path w="1097115" h="714376">
                <a:moveTo>
                  <a:pt x="0" y="0"/>
                </a:moveTo>
                <a:lnTo>
                  <a:pt x="739927" y="0"/>
                </a:lnTo>
                <a:cubicBezTo>
                  <a:pt x="937196" y="0"/>
                  <a:pt x="1097115" y="159919"/>
                  <a:pt x="1097115" y="357188"/>
                </a:cubicBezTo>
                <a:lnTo>
                  <a:pt x="1097114" y="357188"/>
                </a:lnTo>
                <a:cubicBezTo>
                  <a:pt x="1097114" y="554457"/>
                  <a:pt x="937195" y="714376"/>
                  <a:pt x="739926" y="714376"/>
                </a:cubicBezTo>
                <a:lnTo>
                  <a:pt x="244992" y="714376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二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6388" name="任意多边形 21"/>
          <p:cNvSpPr/>
          <p:nvPr/>
        </p:nvSpPr>
        <p:spPr>
          <a:xfrm>
            <a:off x="1863725" y="3482975"/>
            <a:ext cx="1052513" cy="596900"/>
          </a:xfrm>
          <a:custGeom>
            <a:avLst/>
            <a:gdLst>
              <a:gd name="txL" fmla="*/ 0 w 1141940"/>
              <a:gd name="txT" fmla="*/ 0 h 714376"/>
              <a:gd name="txR" fmla="*/ 1141940 w 1141940"/>
              <a:gd name="txB" fmla="*/ 714376 h 714376"/>
            </a:gdLst>
            <a:ahLst/>
            <a:cxnLst>
              <a:cxn ang="0">
                <a:pos x="0" y="0"/>
              </a:cxn>
              <a:cxn ang="0">
                <a:pos x="722642" y="0"/>
              </a:cxn>
              <a:cxn ang="0">
                <a:pos x="1051560" y="298767"/>
              </a:cxn>
              <a:cxn ang="0">
                <a:pos x="1051559" y="298767"/>
              </a:cxn>
              <a:cxn ang="0">
                <a:pos x="722641" y="597535"/>
              </a:cxn>
              <a:cxn ang="0">
                <a:pos x="225602" y="597535"/>
              </a:cxn>
            </a:cxnLst>
            <a:rect l="txL" t="txT" r="txR" b="txB"/>
            <a:pathLst>
              <a:path w="1141940" h="714376">
                <a:moveTo>
                  <a:pt x="0" y="0"/>
                </a:moveTo>
                <a:lnTo>
                  <a:pt x="784752" y="0"/>
                </a:lnTo>
                <a:cubicBezTo>
                  <a:pt x="982021" y="0"/>
                  <a:pt x="1141940" y="159919"/>
                  <a:pt x="1141940" y="357188"/>
                </a:cubicBezTo>
                <a:lnTo>
                  <a:pt x="1141939" y="357188"/>
                </a:lnTo>
                <a:cubicBezTo>
                  <a:pt x="1141939" y="554457"/>
                  <a:pt x="982020" y="714376"/>
                  <a:pt x="784751" y="714376"/>
                </a:cubicBezTo>
                <a:lnTo>
                  <a:pt x="244993" y="714376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 wrap="square" lIns="135000" tIns="34290" rIns="68580" bIns="34290" anchor="ctr" anchorCtr="0"/>
          <a:p>
            <a:pPr indent="0" algn="ctr"/>
            <a:r>
              <a:rPr lang="zh-CN" altLang="en-US" sz="21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三</a:t>
            </a:r>
            <a:endParaRPr lang="zh-CN" altLang="en-US" sz="21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771775" y="1844675"/>
            <a:ext cx="4156075" cy="6350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771775" y="4103688"/>
            <a:ext cx="4156075" cy="7938"/>
          </a:xfrm>
          <a:prstGeom prst="line">
            <a:avLst/>
          </a:prstGeom>
          <a:ln w="38100" cmpd="sng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771775" y="3000375"/>
            <a:ext cx="4156075" cy="7938"/>
          </a:xfrm>
          <a:prstGeom prst="line">
            <a:avLst/>
          </a:prstGeom>
          <a:ln w="381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文本框 4"/>
          <p:cNvSpPr txBox="1"/>
          <p:nvPr/>
        </p:nvSpPr>
        <p:spPr>
          <a:xfrm>
            <a:off x="3216275" y="1204913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幼儿园养成教育概述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15369" name="文本框 5"/>
          <p:cNvSpPr txBox="1"/>
          <p:nvPr/>
        </p:nvSpPr>
        <p:spPr>
          <a:xfrm>
            <a:off x="2979738" y="2355850"/>
            <a:ext cx="374523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一日活动中的养成教育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  <p:sp>
        <p:nvSpPr>
          <p:cNvPr id="16394" name="文本框 6"/>
          <p:cNvSpPr txBox="1"/>
          <p:nvPr/>
        </p:nvSpPr>
        <p:spPr>
          <a:xfrm>
            <a:off x="3216275" y="3457575"/>
            <a:ext cx="3388995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养成教育的五大策略</a:t>
            </a:r>
            <a:endParaRPr lang="zh-CN" altLang="en-US" sz="2800" b="1">
              <a:latin typeface="Arial" panose="020B0604020202090204" charset="-116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椭圆 31"/>
          <p:cNvSpPr/>
          <p:nvPr/>
        </p:nvSpPr>
        <p:spPr>
          <a:xfrm>
            <a:off x="7085013" y="2178050"/>
            <a:ext cx="307975" cy="307975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7" name="椭圆 26"/>
          <p:cNvSpPr/>
          <p:nvPr/>
        </p:nvSpPr>
        <p:spPr>
          <a:xfrm>
            <a:off x="4179888" y="2468563"/>
            <a:ext cx="331788" cy="33178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矩形 1"/>
          <p:cNvSpPr/>
          <p:nvPr/>
        </p:nvSpPr>
        <p:spPr>
          <a:xfrm>
            <a:off x="735013" y="2859088"/>
            <a:ext cx="1373188" cy="1897063"/>
          </a:xfrm>
          <a:prstGeom prst="rect">
            <a:avLst/>
          </a:prstGeom>
          <a:noFill/>
          <a:ln w="38100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905" lvl="0" indent="-1905" algn="ctr" fontAlgn="base">
              <a:lnSpc>
                <a:spcPct val="120000"/>
              </a:lnSpc>
            </a:pPr>
            <a:r>
              <a:rPr lang="zh-CN" altLang="en-US" sz="3200" strike="noStrike" noProof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生活活动</a:t>
            </a:r>
            <a:endParaRPr lang="zh-CN" altLang="en-US" sz="3200" strike="noStrike" noProof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  <p:sp>
        <p:nvSpPr>
          <p:cNvPr id="3" name="直角三角形 2"/>
          <p:cNvSpPr/>
          <p:nvPr/>
        </p:nvSpPr>
        <p:spPr>
          <a:xfrm flipH="1">
            <a:off x="1857375" y="4532313"/>
            <a:ext cx="249238" cy="249238"/>
          </a:xfrm>
          <a:prstGeom prst="rtTriangle">
            <a:avLst/>
          </a:prstGeom>
          <a:solidFill>
            <a:srgbClr val="00B0F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2946400" y="2854325"/>
            <a:ext cx="1371600" cy="18970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3200" strike="noStrike" noProof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区域活动</a:t>
            </a:r>
            <a:endParaRPr lang="zh-CN" altLang="da-DK" sz="1350" strike="noStrike" noProof="1" dirty="0">
              <a:solidFill>
                <a:schemeClr val="tx1"/>
              </a:solidFill>
            </a:endParaRPr>
          </a:p>
        </p:txBody>
      </p:sp>
      <p:sp>
        <p:nvSpPr>
          <p:cNvPr id="7" name="直角三角形 6"/>
          <p:cNvSpPr/>
          <p:nvPr/>
        </p:nvSpPr>
        <p:spPr>
          <a:xfrm flipH="1">
            <a:off x="4059238" y="4495800"/>
            <a:ext cx="249238" cy="249238"/>
          </a:xfrm>
          <a:prstGeom prst="rtTriangle">
            <a:avLst/>
          </a:prstGeom>
          <a:solidFill>
            <a:srgbClr val="FFC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矩形 8"/>
          <p:cNvSpPr/>
          <p:nvPr/>
        </p:nvSpPr>
        <p:spPr>
          <a:xfrm>
            <a:off x="5289550" y="2867025"/>
            <a:ext cx="1371600" cy="1897063"/>
          </a:xfrm>
          <a:prstGeom prst="rect">
            <a:avLst/>
          </a:prstGeom>
          <a:noFill/>
          <a:ln w="38100">
            <a:solidFill>
              <a:srgbClr val="D17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>
              <a:lnSpc>
                <a:spcPct val="110000"/>
              </a:lnSpc>
            </a:pPr>
            <a:r>
              <a:rPr lang="zh-CN" altLang="en-US" sz="3200" strike="noStrike" noProof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教学活动</a:t>
            </a:r>
            <a:endParaRPr lang="zh-CN" altLang="da-DK" sz="1350" strike="noStrike" noProof="1" dirty="0">
              <a:solidFill>
                <a:schemeClr val="tx1"/>
              </a:solidFill>
            </a:endParaRPr>
          </a:p>
        </p:txBody>
      </p:sp>
      <p:sp>
        <p:nvSpPr>
          <p:cNvPr id="10" name="直角三角形 9"/>
          <p:cNvSpPr/>
          <p:nvPr/>
        </p:nvSpPr>
        <p:spPr>
          <a:xfrm flipH="1">
            <a:off x="6373813" y="4513263"/>
            <a:ext cx="249238" cy="250825"/>
          </a:xfrm>
          <a:prstGeom prst="rtTriangle">
            <a:avLst/>
          </a:prstGeom>
          <a:solidFill>
            <a:srgbClr val="D471DD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2" name="矩形 11"/>
          <p:cNvSpPr/>
          <p:nvPr/>
        </p:nvSpPr>
        <p:spPr>
          <a:xfrm>
            <a:off x="7316788" y="2844800"/>
            <a:ext cx="1371600" cy="18986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>
              <a:lnSpc>
                <a:spcPct val="110000"/>
              </a:lnSpc>
            </a:pPr>
            <a:r>
              <a:rPr lang="zh-CN" altLang="en-US" sz="3200" strike="noStrike" noProof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户外活动</a:t>
            </a:r>
            <a:endParaRPr lang="zh-CN" altLang="da-DK" sz="1350" strike="noStrike" noProof="1" dirty="0">
              <a:solidFill>
                <a:schemeClr val="tx1"/>
              </a:solidFill>
            </a:endParaRPr>
          </a:p>
        </p:txBody>
      </p:sp>
      <p:sp>
        <p:nvSpPr>
          <p:cNvPr id="13" name="直角三角形 12"/>
          <p:cNvSpPr/>
          <p:nvPr/>
        </p:nvSpPr>
        <p:spPr>
          <a:xfrm flipH="1">
            <a:off x="8443913" y="4506913"/>
            <a:ext cx="249238" cy="249238"/>
          </a:xfrm>
          <a:prstGeom prst="rtTriangle">
            <a:avLst/>
          </a:prstGeom>
          <a:solidFill>
            <a:srgbClr val="92D05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6" name="椭圆 15"/>
          <p:cNvSpPr/>
          <p:nvPr/>
        </p:nvSpPr>
        <p:spPr>
          <a:xfrm>
            <a:off x="1522413" y="2428875"/>
            <a:ext cx="425450" cy="42545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304800" y="1012825"/>
            <a:ext cx="900113" cy="900113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9" name="椭圆 18"/>
          <p:cNvSpPr/>
          <p:nvPr/>
        </p:nvSpPr>
        <p:spPr>
          <a:xfrm>
            <a:off x="1497013" y="1157288"/>
            <a:ext cx="1063625" cy="1063625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544513" y="1039813"/>
            <a:ext cx="1784350" cy="178593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FE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8" name="椭圆 27"/>
          <p:cNvSpPr/>
          <p:nvPr/>
        </p:nvSpPr>
        <p:spPr>
          <a:xfrm>
            <a:off x="2857500" y="1509713"/>
            <a:ext cx="701675" cy="701675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9" name="椭圆 28"/>
          <p:cNvSpPr/>
          <p:nvPr/>
        </p:nvSpPr>
        <p:spPr>
          <a:xfrm>
            <a:off x="3709988" y="1614488"/>
            <a:ext cx="828675" cy="82867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0" name="椭圆 29"/>
          <p:cNvSpPr/>
          <p:nvPr/>
        </p:nvSpPr>
        <p:spPr>
          <a:xfrm>
            <a:off x="2982913" y="1365250"/>
            <a:ext cx="1476375" cy="14351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E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3" name="椭圆 32"/>
          <p:cNvSpPr/>
          <p:nvPr/>
        </p:nvSpPr>
        <p:spPr>
          <a:xfrm>
            <a:off x="7189788" y="1439863"/>
            <a:ext cx="652463" cy="652463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4" name="椭圆 33"/>
          <p:cNvSpPr/>
          <p:nvPr/>
        </p:nvSpPr>
        <p:spPr>
          <a:xfrm>
            <a:off x="8032750" y="1508125"/>
            <a:ext cx="771525" cy="76993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5" name="椭圆 34"/>
          <p:cNvSpPr/>
          <p:nvPr/>
        </p:nvSpPr>
        <p:spPr>
          <a:xfrm>
            <a:off x="7259638" y="1325563"/>
            <a:ext cx="1487488" cy="147478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E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7" name="椭圆 36"/>
          <p:cNvSpPr/>
          <p:nvPr/>
        </p:nvSpPr>
        <p:spPr>
          <a:xfrm>
            <a:off x="5099050" y="2209800"/>
            <a:ext cx="423863" cy="423863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9" name="椭圆 38"/>
          <p:cNvSpPr/>
          <p:nvPr/>
        </p:nvSpPr>
        <p:spPr>
          <a:xfrm>
            <a:off x="5965825" y="1228725"/>
            <a:ext cx="1063625" cy="1063625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0" name="椭圆 39"/>
          <p:cNvSpPr/>
          <p:nvPr/>
        </p:nvSpPr>
        <p:spPr>
          <a:xfrm>
            <a:off x="5032375" y="1060450"/>
            <a:ext cx="1784350" cy="1784350"/>
          </a:xfrm>
          <a:prstGeom prst="ellipse">
            <a:avLst/>
          </a:prstGeom>
          <a:solidFill>
            <a:srgbClr val="F9A6C5"/>
          </a:solidFill>
          <a:ln w="38100">
            <a:solidFill>
              <a:srgbClr val="FE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1" name="椭圆 40"/>
          <p:cNvSpPr/>
          <p:nvPr/>
        </p:nvSpPr>
        <p:spPr>
          <a:xfrm>
            <a:off x="2146300" y="2405063"/>
            <a:ext cx="263525" cy="263525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2" name="椭圆 41"/>
          <p:cNvSpPr/>
          <p:nvPr/>
        </p:nvSpPr>
        <p:spPr>
          <a:xfrm>
            <a:off x="3730625" y="1222375"/>
            <a:ext cx="177800" cy="177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3" name="椭圆 42"/>
          <p:cNvSpPr/>
          <p:nvPr/>
        </p:nvSpPr>
        <p:spPr>
          <a:xfrm>
            <a:off x="8264525" y="1255713"/>
            <a:ext cx="111125" cy="11112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4" name="椭圆 43"/>
          <p:cNvSpPr/>
          <p:nvPr/>
        </p:nvSpPr>
        <p:spPr>
          <a:xfrm>
            <a:off x="6562725" y="2600325"/>
            <a:ext cx="141288" cy="141288"/>
          </a:xfrm>
          <a:prstGeom prst="ellipse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pic>
        <p:nvPicPr>
          <p:cNvPr id="18460" name="图片 3" descr="office6\wpsassist\cache\A000320150525B10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725" y="1460500"/>
            <a:ext cx="1101725" cy="115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1" name="图片 4" descr="office6\wpsassist\cache\A000320150525A97P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0" y="1125538"/>
            <a:ext cx="1416050" cy="1471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2" name="图片 7" descr="office6\wpsassist\cache\A000320150525A50P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3" y="1266825"/>
            <a:ext cx="1090612" cy="1439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3" name="图片 10" descr="office6\wpsassist\cache\A000320150525A96PP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613" y="1450975"/>
            <a:ext cx="855662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16" name="文本框 13"/>
          <p:cNvSpPr txBox="1"/>
          <p:nvPr/>
        </p:nvSpPr>
        <p:spPr>
          <a:xfrm>
            <a:off x="2817495" y="318"/>
            <a:ext cx="374523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b="1" dirty="0">
                <a:latin typeface="微软雅黑" pitchFamily="2" charset="-122"/>
                <a:ea typeface="微软雅黑" pitchFamily="2" charset="-122"/>
                <a:sym typeface="Arial" panose="020B0604020202090204" pitchFamily="34" charset="0"/>
              </a:rPr>
              <a:t>幼儿园一日活动的环节</a:t>
            </a:r>
            <a:endParaRPr lang="zh-CN" altLang="en-US" sz="2800" b="1" dirty="0">
              <a:latin typeface="微软雅黑" pitchFamily="2" charset="-122"/>
              <a:ea typeface="微软雅黑" pitchFamily="2" charset="-122"/>
              <a:sym typeface="Arial" panose="020B060402020209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6" grpId="0"/>
      <p:bldP spid="2" grpId="0" animBg="1"/>
      <p:bldP spid="6" grpId="0" animBg="1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占位符 10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6" name="弧形 25"/>
          <p:cNvSpPr/>
          <p:nvPr/>
        </p:nvSpPr>
        <p:spPr>
          <a:xfrm rot="13249706">
            <a:off x="2573338" y="957263"/>
            <a:ext cx="3816350" cy="3883025"/>
          </a:xfrm>
          <a:prstGeom prst="arc">
            <a:avLst>
              <a:gd name="adj1" fmla="val 2525855"/>
              <a:gd name="adj2" fmla="val 2411075"/>
            </a:avLst>
          </a:prstGeom>
          <a:ln w="19050">
            <a:solidFill>
              <a:srgbClr val="D0438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z="1350" strike="noStrike" noProof="1"/>
          </a:p>
        </p:txBody>
      </p:sp>
      <p:sp>
        <p:nvSpPr>
          <p:cNvPr id="2" name="矩形 1"/>
          <p:cNvSpPr/>
          <p:nvPr/>
        </p:nvSpPr>
        <p:spPr>
          <a:xfrm>
            <a:off x="6154738" y="1841500"/>
            <a:ext cx="2411413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p>
            <a:pPr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离园环节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3225" y="850900"/>
            <a:ext cx="2409825" cy="847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Autofit/>
          </a:bodyPr>
          <a:lstStyle/>
          <a:p>
            <a:pPr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入园环节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3225" y="1841500"/>
            <a:ext cx="24098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进餐环节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3225" y="2852738"/>
            <a:ext cx="2409825" cy="847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盥洗环节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1638" y="3867150"/>
            <a:ext cx="2411413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喝水环节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54738" y="833438"/>
            <a:ext cx="2443163" cy="847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lstStyle/>
          <a:p>
            <a:pPr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午睡环节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6530975" y="2108200"/>
            <a:ext cx="265113" cy="312738"/>
          </a:xfrm>
          <a:custGeom>
            <a:avLst/>
            <a:gdLst/>
            <a:ahLst/>
            <a:cxnLst/>
            <a:rect l="l" t="t" r="r" b="b"/>
            <a:pathLst>
              <a:path w="396520" h="469210">
                <a:moveTo>
                  <a:pt x="327445" y="314600"/>
                </a:moveTo>
                <a:cubicBezTo>
                  <a:pt x="356349" y="319254"/>
                  <a:pt x="385797" y="360745"/>
                  <a:pt x="394054" y="381803"/>
                </a:cubicBezTo>
                <a:cubicBezTo>
                  <a:pt x="402312" y="402860"/>
                  <a:pt x="388098" y="427511"/>
                  <a:pt x="376990" y="440944"/>
                </a:cubicBezTo>
                <a:cubicBezTo>
                  <a:pt x="373700" y="421882"/>
                  <a:pt x="364955" y="401443"/>
                  <a:pt x="352485" y="383463"/>
                </a:cubicBezTo>
                <a:cubicBezTo>
                  <a:pt x="332676" y="354903"/>
                  <a:pt x="307287" y="337803"/>
                  <a:pt x="287162" y="338581"/>
                </a:cubicBezTo>
                <a:cubicBezTo>
                  <a:pt x="300917" y="326499"/>
                  <a:pt x="298542" y="309947"/>
                  <a:pt x="327445" y="314600"/>
                </a:cubicBezTo>
                <a:close/>
                <a:moveTo>
                  <a:pt x="44367" y="9445"/>
                </a:moveTo>
                <a:cubicBezTo>
                  <a:pt x="65307" y="7976"/>
                  <a:pt x="88582" y="48300"/>
                  <a:pt x="98716" y="103893"/>
                </a:cubicBezTo>
                <a:cubicBezTo>
                  <a:pt x="103023" y="127522"/>
                  <a:pt x="104507" y="151694"/>
                  <a:pt x="102812" y="172874"/>
                </a:cubicBezTo>
                <a:cubicBezTo>
                  <a:pt x="96419" y="177933"/>
                  <a:pt x="92462" y="183883"/>
                  <a:pt x="93679" y="191748"/>
                </a:cubicBezTo>
                <a:cubicBezTo>
                  <a:pt x="97962" y="219449"/>
                  <a:pt x="202914" y="329063"/>
                  <a:pt x="240363" y="349244"/>
                </a:cubicBezTo>
                <a:cubicBezTo>
                  <a:pt x="253454" y="356299"/>
                  <a:pt x="265280" y="353652"/>
                  <a:pt x="275564" y="347108"/>
                </a:cubicBezTo>
                <a:lnTo>
                  <a:pt x="275884" y="347663"/>
                </a:lnTo>
                <a:cubicBezTo>
                  <a:pt x="293996" y="337193"/>
                  <a:pt x="324545" y="354625"/>
                  <a:pt x="347507" y="388530"/>
                </a:cubicBezTo>
                <a:cubicBezTo>
                  <a:pt x="360303" y="407426"/>
                  <a:pt x="369015" y="429003"/>
                  <a:pt x="371399" y="448117"/>
                </a:cubicBezTo>
                <a:cubicBezTo>
                  <a:pt x="347296" y="472826"/>
                  <a:pt x="310581" y="469765"/>
                  <a:pt x="288158" y="468159"/>
                </a:cubicBezTo>
                <a:cubicBezTo>
                  <a:pt x="253182" y="465654"/>
                  <a:pt x="-15065" y="364036"/>
                  <a:pt x="664" y="89829"/>
                </a:cubicBezTo>
                <a:cubicBezTo>
                  <a:pt x="3125" y="70964"/>
                  <a:pt x="7079" y="53749"/>
                  <a:pt x="14299" y="39550"/>
                </a:cubicBezTo>
                <a:cubicBezTo>
                  <a:pt x="20978" y="26415"/>
                  <a:pt x="30453" y="15861"/>
                  <a:pt x="44367" y="9445"/>
                </a:cubicBezTo>
                <a:close/>
                <a:moveTo>
                  <a:pt x="85842" y="6"/>
                </a:moveTo>
                <a:cubicBezTo>
                  <a:pt x="147282" y="-938"/>
                  <a:pt x="156451" y="106342"/>
                  <a:pt x="147962" y="128156"/>
                </a:cubicBezTo>
                <a:cubicBezTo>
                  <a:pt x="140696" y="146825"/>
                  <a:pt x="125598" y="157194"/>
                  <a:pt x="109217" y="167957"/>
                </a:cubicBezTo>
                <a:cubicBezTo>
                  <a:pt x="111214" y="147002"/>
                  <a:pt x="109601" y="123749"/>
                  <a:pt x="105273" y="101024"/>
                </a:cubicBezTo>
                <a:cubicBezTo>
                  <a:pt x="95931" y="51971"/>
                  <a:pt x="75887" y="14560"/>
                  <a:pt x="55177" y="5105"/>
                </a:cubicBezTo>
                <a:cubicBezTo>
                  <a:pt x="63799" y="1769"/>
                  <a:pt x="73998" y="188"/>
                  <a:pt x="85842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19" name="KSO_Shape"/>
          <p:cNvSpPr>
            <a:spLocks noChangeAspect="1"/>
          </p:cNvSpPr>
          <p:nvPr/>
        </p:nvSpPr>
        <p:spPr>
          <a:xfrm>
            <a:off x="855663" y="3132138"/>
            <a:ext cx="312738" cy="292100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20" name="KSO_Shape"/>
          <p:cNvSpPr>
            <a:spLocks noChangeAspect="1"/>
          </p:cNvSpPr>
          <p:nvPr/>
        </p:nvSpPr>
        <p:spPr bwMode="auto">
          <a:xfrm>
            <a:off x="906463" y="1100138"/>
            <a:ext cx="277813" cy="314325"/>
          </a:xfrm>
          <a:custGeom>
            <a:avLst/>
            <a:gdLst>
              <a:gd name="T0" fmla="*/ 1252613 w 1933575"/>
              <a:gd name="T1" fmla="*/ 1198604 h 2176463"/>
              <a:gd name="T2" fmla="*/ 1489555 w 1933575"/>
              <a:gd name="T3" fmla="*/ 1325509 h 2176463"/>
              <a:gd name="T4" fmla="*/ 1551222 w 1933575"/>
              <a:gd name="T5" fmla="*/ 1386270 h 2176463"/>
              <a:gd name="T6" fmla="*/ 1614105 w 1933575"/>
              <a:gd name="T7" fmla="*/ 1571679 h 2176463"/>
              <a:gd name="T8" fmla="*/ 1310633 w 1933575"/>
              <a:gd name="T9" fmla="*/ 1468732 h 2176463"/>
              <a:gd name="T10" fmla="*/ 23456 w 1933575"/>
              <a:gd name="T11" fmla="*/ 1795977 h 2176463"/>
              <a:gd name="T12" fmla="*/ 116411 w 1933575"/>
              <a:gd name="T13" fmla="*/ 1445816 h 2176463"/>
              <a:gd name="T14" fmla="*/ 156547 w 1933575"/>
              <a:gd name="T15" fmla="*/ 1362833 h 2176463"/>
              <a:gd name="T16" fmla="*/ 263402 w 1933575"/>
              <a:gd name="T17" fmla="*/ 1288530 h 2176463"/>
              <a:gd name="T18" fmla="*/ 1164090 w 1933575"/>
              <a:gd name="T19" fmla="*/ 1157113 h 2176463"/>
              <a:gd name="T20" fmla="*/ 603663 w 1933575"/>
              <a:gd name="T21" fmla="*/ 1123931 h 2176463"/>
              <a:gd name="T22" fmla="*/ 1105535 w 1933575"/>
              <a:gd name="T23" fmla="*/ 261375 h 2176463"/>
              <a:gd name="T24" fmla="*/ 1146886 w 1933575"/>
              <a:gd name="T25" fmla="*/ 328540 h 2176463"/>
              <a:gd name="T26" fmla="*/ 1189975 w 1933575"/>
              <a:gd name="T27" fmla="*/ 532118 h 2176463"/>
              <a:gd name="T28" fmla="*/ 1239665 w 1933575"/>
              <a:gd name="T29" fmla="*/ 552424 h 2176463"/>
              <a:gd name="T30" fmla="*/ 1271981 w 1933575"/>
              <a:gd name="T31" fmla="*/ 591474 h 2176463"/>
              <a:gd name="T32" fmla="*/ 1278236 w 1933575"/>
              <a:gd name="T33" fmla="*/ 643714 h 2176463"/>
              <a:gd name="T34" fmla="*/ 1250090 w 1933575"/>
              <a:gd name="T35" fmla="*/ 703936 h 2176463"/>
              <a:gd name="T36" fmla="*/ 1184414 w 1933575"/>
              <a:gd name="T37" fmla="*/ 770754 h 2176463"/>
              <a:gd name="T38" fmla="*/ 1150014 w 1933575"/>
              <a:gd name="T39" fmla="*/ 883391 h 2176463"/>
              <a:gd name="T40" fmla="*/ 1095458 w 1933575"/>
              <a:gd name="T41" fmla="*/ 983705 h 2176463"/>
              <a:gd name="T42" fmla="*/ 1023006 w 1933575"/>
              <a:gd name="T43" fmla="*/ 1064060 h 2176463"/>
              <a:gd name="T44" fmla="*/ 935266 w 1933575"/>
              <a:gd name="T45" fmla="*/ 1116126 h 2176463"/>
              <a:gd name="T46" fmla="*/ 834321 w 1933575"/>
              <a:gd name="T47" fmla="*/ 1131746 h 2176463"/>
              <a:gd name="T48" fmla="*/ 736677 w 1933575"/>
              <a:gd name="T49" fmla="*/ 1103630 h 2176463"/>
              <a:gd name="T50" fmla="*/ 653454 w 1933575"/>
              <a:gd name="T51" fmla="*/ 1041845 h 2176463"/>
              <a:gd name="T52" fmla="*/ 586214 w 1933575"/>
              <a:gd name="T53" fmla="*/ 954548 h 2176463"/>
              <a:gd name="T54" fmla="*/ 537740 w 1933575"/>
              <a:gd name="T55" fmla="*/ 849548 h 2176463"/>
              <a:gd name="T56" fmla="*/ 494651 w 1933575"/>
              <a:gd name="T57" fmla="*/ 747325 h 2176463"/>
              <a:gd name="T58" fmla="*/ 437664 w 1933575"/>
              <a:gd name="T59" fmla="*/ 684672 h 2176463"/>
              <a:gd name="T60" fmla="*/ 420984 w 1933575"/>
              <a:gd name="T61" fmla="*/ 626531 h 2176463"/>
              <a:gd name="T62" fmla="*/ 435926 w 1933575"/>
              <a:gd name="T63" fmla="*/ 577763 h 2176463"/>
              <a:gd name="T64" fmla="*/ 474497 w 1933575"/>
              <a:gd name="T65" fmla="*/ 543920 h 2176463"/>
              <a:gd name="T66" fmla="*/ 523145 w 1933575"/>
              <a:gd name="T67" fmla="*/ 464432 h 2176463"/>
              <a:gd name="T68" fmla="*/ 560153 w 1933575"/>
              <a:gd name="T69" fmla="*/ 312400 h 2176463"/>
              <a:gd name="T70" fmla="*/ 684727 w 1933575"/>
              <a:gd name="T71" fmla="*/ 328019 h 2176463"/>
              <a:gd name="T72" fmla="*/ 810171 w 1933575"/>
              <a:gd name="T73" fmla="*/ 327846 h 2176463"/>
              <a:gd name="T74" fmla="*/ 937178 w 1933575"/>
              <a:gd name="T75" fmla="*/ 296606 h 2176463"/>
              <a:gd name="T76" fmla="*/ 839622 w 1933575"/>
              <a:gd name="T77" fmla="*/ 0 h 2176463"/>
              <a:gd name="T78" fmla="*/ 970947 w 1933575"/>
              <a:gd name="T79" fmla="*/ 14247 h 2176463"/>
              <a:gd name="T80" fmla="*/ 1071005 w 1933575"/>
              <a:gd name="T81" fmla="*/ 56467 h 2176463"/>
              <a:gd name="T82" fmla="*/ 1129546 w 1933575"/>
              <a:gd name="T83" fmla="*/ 90867 h 2176463"/>
              <a:gd name="T84" fmla="*/ 1173147 w 1933575"/>
              <a:gd name="T85" fmla="*/ 111717 h 2176463"/>
              <a:gd name="T86" fmla="*/ 1227171 w 1933575"/>
              <a:gd name="T87" fmla="*/ 194245 h 2176463"/>
              <a:gd name="T88" fmla="*/ 1250969 w 1933575"/>
              <a:gd name="T89" fmla="*/ 313606 h 2176463"/>
              <a:gd name="T90" fmla="*/ 1248537 w 1933575"/>
              <a:gd name="T91" fmla="*/ 521229 h 2176463"/>
              <a:gd name="T92" fmla="*/ 1188955 w 1933575"/>
              <a:gd name="T93" fmla="*/ 420284 h 2176463"/>
              <a:gd name="T94" fmla="*/ 1145701 w 1933575"/>
              <a:gd name="T95" fmla="*/ 284938 h 2176463"/>
              <a:gd name="T96" fmla="*/ 1104358 w 1933575"/>
              <a:gd name="T97" fmla="*/ 235248 h 2176463"/>
              <a:gd name="T98" fmla="*/ 1021150 w 1933575"/>
              <a:gd name="T99" fmla="*/ 237160 h 2176463"/>
              <a:gd name="T100" fmla="*/ 883919 w 1933575"/>
              <a:gd name="T101" fmla="*/ 296059 h 2176463"/>
              <a:gd name="T102" fmla="*/ 758499 w 1933575"/>
              <a:gd name="T103" fmla="*/ 314996 h 2176463"/>
              <a:gd name="T104" fmla="*/ 609803 w 1933575"/>
              <a:gd name="T105" fmla="*/ 300402 h 2176463"/>
              <a:gd name="T106" fmla="*/ 535628 w 1933575"/>
              <a:gd name="T107" fmla="*/ 326637 h 2176463"/>
              <a:gd name="T108" fmla="*/ 495848 w 1933575"/>
              <a:gd name="T109" fmla="*/ 524704 h 2176463"/>
              <a:gd name="T110" fmla="*/ 445472 w 1933575"/>
              <a:gd name="T111" fmla="*/ 474840 h 2176463"/>
              <a:gd name="T112" fmla="*/ 449294 w 1933575"/>
              <a:gd name="T113" fmla="*/ 329764 h 2176463"/>
              <a:gd name="T114" fmla="*/ 496023 w 1933575"/>
              <a:gd name="T115" fmla="*/ 179477 h 2176463"/>
              <a:gd name="T116" fmla="*/ 548657 w 1933575"/>
              <a:gd name="T117" fmla="*/ 107026 h 2176463"/>
              <a:gd name="T118" fmla="*/ 619531 w 1933575"/>
              <a:gd name="T119" fmla="*/ 52471 h 2176463"/>
              <a:gd name="T120" fmla="*/ 715246 w 1933575"/>
              <a:gd name="T121" fmla="*/ 14942 h 2176463"/>
              <a:gd name="T122" fmla="*/ 839622 w 1933575"/>
              <a:gd name="T123" fmla="*/ 0 h 21764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33575" h="2176463">
                <a:moveTo>
                  <a:pt x="917922" y="1365250"/>
                </a:moveTo>
                <a:lnTo>
                  <a:pt x="1015653" y="1365250"/>
                </a:lnTo>
                <a:lnTo>
                  <a:pt x="1065212" y="1459535"/>
                </a:lnTo>
                <a:lnTo>
                  <a:pt x="1030719" y="1495660"/>
                </a:lnTo>
                <a:lnTo>
                  <a:pt x="1062239" y="1712415"/>
                </a:lnTo>
                <a:lnTo>
                  <a:pt x="966688" y="2066925"/>
                </a:lnTo>
                <a:lnTo>
                  <a:pt x="871336" y="1712415"/>
                </a:lnTo>
                <a:lnTo>
                  <a:pt x="902657" y="1495660"/>
                </a:lnTo>
                <a:lnTo>
                  <a:pt x="868362" y="1459535"/>
                </a:lnTo>
                <a:lnTo>
                  <a:pt x="917922" y="1365250"/>
                </a:lnTo>
                <a:close/>
                <a:moveTo>
                  <a:pt x="1374656" y="1343025"/>
                </a:moveTo>
                <a:lnTo>
                  <a:pt x="1402443" y="1355917"/>
                </a:lnTo>
                <a:lnTo>
                  <a:pt x="1431222" y="1369405"/>
                </a:lnTo>
                <a:lnTo>
                  <a:pt x="1460597" y="1383487"/>
                </a:lnTo>
                <a:lnTo>
                  <a:pt x="1490369" y="1397768"/>
                </a:lnTo>
                <a:lnTo>
                  <a:pt x="1520141" y="1412644"/>
                </a:lnTo>
                <a:lnTo>
                  <a:pt x="1549318" y="1427519"/>
                </a:lnTo>
                <a:lnTo>
                  <a:pt x="1578296" y="1442395"/>
                </a:lnTo>
                <a:lnTo>
                  <a:pt x="1605885" y="1457271"/>
                </a:lnTo>
                <a:lnTo>
                  <a:pt x="1632481" y="1472146"/>
                </a:lnTo>
                <a:lnTo>
                  <a:pt x="1645382" y="1479485"/>
                </a:lnTo>
                <a:lnTo>
                  <a:pt x="1657688" y="1486427"/>
                </a:lnTo>
                <a:lnTo>
                  <a:pt x="1669597" y="1493568"/>
                </a:lnTo>
                <a:lnTo>
                  <a:pt x="1680910" y="1500708"/>
                </a:lnTo>
                <a:lnTo>
                  <a:pt x="1691827" y="1507650"/>
                </a:lnTo>
                <a:lnTo>
                  <a:pt x="1701949" y="1514394"/>
                </a:lnTo>
                <a:lnTo>
                  <a:pt x="1711675" y="1520939"/>
                </a:lnTo>
                <a:lnTo>
                  <a:pt x="1720606" y="1527484"/>
                </a:lnTo>
                <a:lnTo>
                  <a:pt x="1729141" y="1533633"/>
                </a:lnTo>
                <a:lnTo>
                  <a:pt x="1736683" y="1539980"/>
                </a:lnTo>
                <a:lnTo>
                  <a:pt x="1743431" y="1545732"/>
                </a:lnTo>
                <a:lnTo>
                  <a:pt x="1749584" y="1551484"/>
                </a:lnTo>
                <a:lnTo>
                  <a:pt x="1754745" y="1557037"/>
                </a:lnTo>
                <a:lnTo>
                  <a:pt x="1757127" y="1559616"/>
                </a:lnTo>
                <a:lnTo>
                  <a:pt x="1759111" y="1562393"/>
                </a:lnTo>
                <a:lnTo>
                  <a:pt x="1762287" y="1566756"/>
                </a:lnTo>
                <a:lnTo>
                  <a:pt x="1765661" y="1571913"/>
                </a:lnTo>
                <a:lnTo>
                  <a:pt x="1769035" y="1577467"/>
                </a:lnTo>
                <a:lnTo>
                  <a:pt x="1772409" y="1583814"/>
                </a:lnTo>
                <a:lnTo>
                  <a:pt x="1775585" y="1590557"/>
                </a:lnTo>
                <a:lnTo>
                  <a:pt x="1778959" y="1598094"/>
                </a:lnTo>
                <a:lnTo>
                  <a:pt x="1782532" y="1605830"/>
                </a:lnTo>
                <a:lnTo>
                  <a:pt x="1786105" y="1614160"/>
                </a:lnTo>
                <a:lnTo>
                  <a:pt x="1789677" y="1622887"/>
                </a:lnTo>
                <a:lnTo>
                  <a:pt x="1793250" y="1632209"/>
                </a:lnTo>
                <a:lnTo>
                  <a:pt x="1800197" y="1651845"/>
                </a:lnTo>
                <a:lnTo>
                  <a:pt x="1807540" y="1673266"/>
                </a:lnTo>
                <a:lnTo>
                  <a:pt x="1814884" y="1695878"/>
                </a:lnTo>
                <a:lnTo>
                  <a:pt x="1822228" y="1719282"/>
                </a:lnTo>
                <a:lnTo>
                  <a:pt x="1829572" y="1744075"/>
                </a:lnTo>
                <a:lnTo>
                  <a:pt x="1836915" y="1769661"/>
                </a:lnTo>
                <a:lnTo>
                  <a:pt x="1844259" y="1795644"/>
                </a:lnTo>
                <a:lnTo>
                  <a:pt x="1851405" y="1822222"/>
                </a:lnTo>
                <a:lnTo>
                  <a:pt x="1858153" y="1848999"/>
                </a:lnTo>
                <a:lnTo>
                  <a:pt x="1865100" y="1875775"/>
                </a:lnTo>
                <a:lnTo>
                  <a:pt x="1871649" y="1902551"/>
                </a:lnTo>
                <a:lnTo>
                  <a:pt x="1884551" y="1955112"/>
                </a:lnTo>
                <a:lnTo>
                  <a:pt x="1896261" y="2005491"/>
                </a:lnTo>
                <a:lnTo>
                  <a:pt x="1906780" y="2051904"/>
                </a:lnTo>
                <a:lnTo>
                  <a:pt x="1915911" y="2092961"/>
                </a:lnTo>
                <a:lnTo>
                  <a:pt x="1923453" y="2127274"/>
                </a:lnTo>
                <a:lnTo>
                  <a:pt x="1929010" y="2153654"/>
                </a:lnTo>
                <a:lnTo>
                  <a:pt x="1933575" y="2176463"/>
                </a:lnTo>
                <a:lnTo>
                  <a:pt x="1006475" y="2176463"/>
                </a:lnTo>
                <a:lnTo>
                  <a:pt x="1497515" y="1678027"/>
                </a:lnTo>
                <a:lnTo>
                  <a:pt x="1340716" y="1562393"/>
                </a:lnTo>
                <a:lnTo>
                  <a:pt x="1470720" y="1508642"/>
                </a:lnTo>
                <a:lnTo>
                  <a:pt x="1374656" y="1343025"/>
                </a:lnTo>
                <a:close/>
                <a:moveTo>
                  <a:pt x="559238" y="1343025"/>
                </a:moveTo>
                <a:lnTo>
                  <a:pt x="463153" y="1508642"/>
                </a:lnTo>
                <a:lnTo>
                  <a:pt x="593185" y="1562393"/>
                </a:lnTo>
                <a:lnTo>
                  <a:pt x="435955" y="1678027"/>
                </a:lnTo>
                <a:lnTo>
                  <a:pt x="927100" y="2176463"/>
                </a:lnTo>
                <a:lnTo>
                  <a:pt x="0" y="2176463"/>
                </a:lnTo>
                <a:lnTo>
                  <a:pt x="4566" y="2153654"/>
                </a:lnTo>
                <a:lnTo>
                  <a:pt x="10125" y="2127274"/>
                </a:lnTo>
                <a:lnTo>
                  <a:pt x="17668" y="2092961"/>
                </a:lnTo>
                <a:lnTo>
                  <a:pt x="26800" y="2051904"/>
                </a:lnTo>
                <a:lnTo>
                  <a:pt x="37322" y="2005491"/>
                </a:lnTo>
                <a:lnTo>
                  <a:pt x="49035" y="1955112"/>
                </a:lnTo>
                <a:lnTo>
                  <a:pt x="61740" y="1902551"/>
                </a:lnTo>
                <a:lnTo>
                  <a:pt x="68490" y="1875775"/>
                </a:lnTo>
                <a:lnTo>
                  <a:pt x="75438" y="1848999"/>
                </a:lnTo>
                <a:lnTo>
                  <a:pt x="82387" y="1822222"/>
                </a:lnTo>
                <a:lnTo>
                  <a:pt x="89335" y="1795644"/>
                </a:lnTo>
                <a:lnTo>
                  <a:pt x="96680" y="1769661"/>
                </a:lnTo>
                <a:lnTo>
                  <a:pt x="103827" y="1744075"/>
                </a:lnTo>
                <a:lnTo>
                  <a:pt x="111172" y="1719282"/>
                </a:lnTo>
                <a:lnTo>
                  <a:pt x="118518" y="1695878"/>
                </a:lnTo>
                <a:lnTo>
                  <a:pt x="125863" y="1673266"/>
                </a:lnTo>
                <a:lnTo>
                  <a:pt x="133010" y="1651845"/>
                </a:lnTo>
                <a:lnTo>
                  <a:pt x="140355" y="1632209"/>
                </a:lnTo>
                <a:lnTo>
                  <a:pt x="143929" y="1622887"/>
                </a:lnTo>
                <a:lnTo>
                  <a:pt x="147502" y="1614160"/>
                </a:lnTo>
                <a:lnTo>
                  <a:pt x="150877" y="1605830"/>
                </a:lnTo>
                <a:lnTo>
                  <a:pt x="154450" y="1598094"/>
                </a:lnTo>
                <a:lnTo>
                  <a:pt x="158024" y="1590557"/>
                </a:lnTo>
                <a:lnTo>
                  <a:pt x="161200" y="1583814"/>
                </a:lnTo>
                <a:lnTo>
                  <a:pt x="164575" y="1577467"/>
                </a:lnTo>
                <a:lnTo>
                  <a:pt x="167950" y="1571913"/>
                </a:lnTo>
                <a:lnTo>
                  <a:pt x="171325" y="1566756"/>
                </a:lnTo>
                <a:lnTo>
                  <a:pt x="174303" y="1562393"/>
                </a:lnTo>
                <a:lnTo>
                  <a:pt x="176288" y="1559616"/>
                </a:lnTo>
                <a:lnTo>
                  <a:pt x="178869" y="1557037"/>
                </a:lnTo>
                <a:lnTo>
                  <a:pt x="183832" y="1551484"/>
                </a:lnTo>
                <a:lnTo>
                  <a:pt x="189986" y="1545732"/>
                </a:lnTo>
                <a:lnTo>
                  <a:pt x="196736" y="1539980"/>
                </a:lnTo>
                <a:lnTo>
                  <a:pt x="204280" y="1533633"/>
                </a:lnTo>
                <a:lnTo>
                  <a:pt x="212816" y="1527484"/>
                </a:lnTo>
                <a:lnTo>
                  <a:pt x="221948" y="1520939"/>
                </a:lnTo>
                <a:lnTo>
                  <a:pt x="231477" y="1514394"/>
                </a:lnTo>
                <a:lnTo>
                  <a:pt x="241800" y="1507650"/>
                </a:lnTo>
                <a:lnTo>
                  <a:pt x="252520" y="1500708"/>
                </a:lnTo>
                <a:lnTo>
                  <a:pt x="264035" y="1493568"/>
                </a:lnTo>
                <a:lnTo>
                  <a:pt x="275748" y="1486427"/>
                </a:lnTo>
                <a:lnTo>
                  <a:pt x="288255" y="1479485"/>
                </a:lnTo>
                <a:lnTo>
                  <a:pt x="300960" y="1472146"/>
                </a:lnTo>
                <a:lnTo>
                  <a:pt x="327562" y="1457271"/>
                </a:lnTo>
                <a:lnTo>
                  <a:pt x="355355" y="1442395"/>
                </a:lnTo>
                <a:lnTo>
                  <a:pt x="384141" y="1427519"/>
                </a:lnTo>
                <a:lnTo>
                  <a:pt x="413522" y="1412644"/>
                </a:lnTo>
                <a:lnTo>
                  <a:pt x="443301" y="1397768"/>
                </a:lnTo>
                <a:lnTo>
                  <a:pt x="473079" y="1383487"/>
                </a:lnTo>
                <a:lnTo>
                  <a:pt x="502262" y="1369405"/>
                </a:lnTo>
                <a:lnTo>
                  <a:pt x="531246" y="1355917"/>
                </a:lnTo>
                <a:lnTo>
                  <a:pt x="559238" y="1343025"/>
                </a:lnTo>
                <a:close/>
                <a:moveTo>
                  <a:pt x="1211362" y="1270000"/>
                </a:moveTo>
                <a:lnTo>
                  <a:pt x="1244912" y="1284092"/>
                </a:lnTo>
                <a:lnTo>
                  <a:pt x="1282233" y="1300765"/>
                </a:lnTo>
                <a:lnTo>
                  <a:pt x="1330076" y="1322002"/>
                </a:lnTo>
                <a:lnTo>
                  <a:pt x="1429931" y="1494284"/>
                </a:lnTo>
                <a:lnTo>
                  <a:pt x="1283424" y="1554622"/>
                </a:lnTo>
                <a:lnTo>
                  <a:pt x="1454150" y="1680856"/>
                </a:lnTo>
                <a:lnTo>
                  <a:pt x="966787" y="2176463"/>
                </a:lnTo>
                <a:lnTo>
                  <a:pt x="1211362" y="1270000"/>
                </a:lnTo>
                <a:close/>
                <a:moveTo>
                  <a:pt x="723008" y="1270000"/>
                </a:moveTo>
                <a:lnTo>
                  <a:pt x="966787" y="2176463"/>
                </a:lnTo>
                <a:lnTo>
                  <a:pt x="481012" y="1680856"/>
                </a:lnTo>
                <a:lnTo>
                  <a:pt x="650924" y="1554622"/>
                </a:lnTo>
                <a:lnTo>
                  <a:pt x="504974" y="1494284"/>
                </a:lnTo>
                <a:lnTo>
                  <a:pt x="604584" y="1322002"/>
                </a:lnTo>
                <a:lnTo>
                  <a:pt x="652310" y="1300765"/>
                </a:lnTo>
                <a:lnTo>
                  <a:pt x="689739" y="1284092"/>
                </a:lnTo>
                <a:lnTo>
                  <a:pt x="723008" y="1270000"/>
                </a:lnTo>
                <a:close/>
                <a:moveTo>
                  <a:pt x="1212153" y="261938"/>
                </a:moveTo>
                <a:lnTo>
                  <a:pt x="1217712" y="264714"/>
                </a:lnTo>
                <a:lnTo>
                  <a:pt x="1223072" y="267887"/>
                </a:lnTo>
                <a:lnTo>
                  <a:pt x="1228035" y="271059"/>
                </a:lnTo>
                <a:lnTo>
                  <a:pt x="1232998" y="274034"/>
                </a:lnTo>
                <a:lnTo>
                  <a:pt x="1237762" y="277404"/>
                </a:lnTo>
                <a:lnTo>
                  <a:pt x="1242328" y="280775"/>
                </a:lnTo>
                <a:lnTo>
                  <a:pt x="1246695" y="284146"/>
                </a:lnTo>
                <a:lnTo>
                  <a:pt x="1251261" y="287517"/>
                </a:lnTo>
                <a:lnTo>
                  <a:pt x="1255430" y="291086"/>
                </a:lnTo>
                <a:lnTo>
                  <a:pt x="1259400" y="294853"/>
                </a:lnTo>
                <a:lnTo>
                  <a:pt x="1263172" y="298621"/>
                </a:lnTo>
                <a:lnTo>
                  <a:pt x="1266944" y="302388"/>
                </a:lnTo>
                <a:lnTo>
                  <a:pt x="1270517" y="306354"/>
                </a:lnTo>
                <a:lnTo>
                  <a:pt x="1274091" y="310518"/>
                </a:lnTo>
                <a:lnTo>
                  <a:pt x="1277466" y="314484"/>
                </a:lnTo>
                <a:lnTo>
                  <a:pt x="1280443" y="318648"/>
                </a:lnTo>
                <a:lnTo>
                  <a:pt x="1283620" y="323010"/>
                </a:lnTo>
                <a:lnTo>
                  <a:pt x="1286399" y="327372"/>
                </a:lnTo>
                <a:lnTo>
                  <a:pt x="1289377" y="331734"/>
                </a:lnTo>
                <a:lnTo>
                  <a:pt x="1291957" y="336295"/>
                </a:lnTo>
                <a:lnTo>
                  <a:pt x="1297317" y="345614"/>
                </a:lnTo>
                <a:lnTo>
                  <a:pt x="1302082" y="355132"/>
                </a:lnTo>
                <a:lnTo>
                  <a:pt x="1306449" y="365245"/>
                </a:lnTo>
                <a:lnTo>
                  <a:pt x="1310420" y="375357"/>
                </a:lnTo>
                <a:lnTo>
                  <a:pt x="1314191" y="385866"/>
                </a:lnTo>
                <a:lnTo>
                  <a:pt x="1317765" y="396574"/>
                </a:lnTo>
                <a:lnTo>
                  <a:pt x="1320941" y="407678"/>
                </a:lnTo>
                <a:lnTo>
                  <a:pt x="1323919" y="419178"/>
                </a:lnTo>
                <a:lnTo>
                  <a:pt x="1326698" y="431075"/>
                </a:lnTo>
                <a:lnTo>
                  <a:pt x="1329279" y="442972"/>
                </a:lnTo>
                <a:lnTo>
                  <a:pt x="1332058" y="455068"/>
                </a:lnTo>
                <a:lnTo>
                  <a:pt x="1334440" y="467758"/>
                </a:lnTo>
                <a:lnTo>
                  <a:pt x="1339006" y="493733"/>
                </a:lnTo>
                <a:lnTo>
                  <a:pt x="1348337" y="548658"/>
                </a:lnTo>
                <a:lnTo>
                  <a:pt x="1353696" y="577806"/>
                </a:lnTo>
                <a:lnTo>
                  <a:pt x="1356674" y="592678"/>
                </a:lnTo>
                <a:lnTo>
                  <a:pt x="1359652" y="607945"/>
                </a:lnTo>
                <a:lnTo>
                  <a:pt x="1364615" y="608739"/>
                </a:lnTo>
                <a:lnTo>
                  <a:pt x="1369181" y="609928"/>
                </a:lnTo>
                <a:lnTo>
                  <a:pt x="1374144" y="610920"/>
                </a:lnTo>
                <a:lnTo>
                  <a:pt x="1378710" y="612308"/>
                </a:lnTo>
                <a:lnTo>
                  <a:pt x="1383276" y="613894"/>
                </a:lnTo>
                <a:lnTo>
                  <a:pt x="1387842" y="615679"/>
                </a:lnTo>
                <a:lnTo>
                  <a:pt x="1392010" y="617463"/>
                </a:lnTo>
                <a:lnTo>
                  <a:pt x="1396576" y="619446"/>
                </a:lnTo>
                <a:lnTo>
                  <a:pt x="1400745" y="621429"/>
                </a:lnTo>
                <a:lnTo>
                  <a:pt x="1404914" y="623610"/>
                </a:lnTo>
                <a:lnTo>
                  <a:pt x="1408884" y="625990"/>
                </a:lnTo>
                <a:lnTo>
                  <a:pt x="1412656" y="628567"/>
                </a:lnTo>
                <a:lnTo>
                  <a:pt x="1416428" y="631145"/>
                </a:lnTo>
                <a:lnTo>
                  <a:pt x="1420200" y="634119"/>
                </a:lnTo>
                <a:lnTo>
                  <a:pt x="1423773" y="636895"/>
                </a:lnTo>
                <a:lnTo>
                  <a:pt x="1427148" y="639869"/>
                </a:lnTo>
                <a:lnTo>
                  <a:pt x="1430523" y="642844"/>
                </a:lnTo>
                <a:lnTo>
                  <a:pt x="1433501" y="646214"/>
                </a:lnTo>
                <a:lnTo>
                  <a:pt x="1436677" y="649585"/>
                </a:lnTo>
                <a:lnTo>
                  <a:pt x="1439655" y="652956"/>
                </a:lnTo>
                <a:lnTo>
                  <a:pt x="1442235" y="656327"/>
                </a:lnTo>
                <a:lnTo>
                  <a:pt x="1444618" y="660094"/>
                </a:lnTo>
                <a:lnTo>
                  <a:pt x="1447198" y="663862"/>
                </a:lnTo>
                <a:lnTo>
                  <a:pt x="1449382" y="667629"/>
                </a:lnTo>
                <a:lnTo>
                  <a:pt x="1451566" y="671793"/>
                </a:lnTo>
                <a:lnTo>
                  <a:pt x="1453352" y="675759"/>
                </a:lnTo>
                <a:lnTo>
                  <a:pt x="1455139" y="679923"/>
                </a:lnTo>
                <a:lnTo>
                  <a:pt x="1456727" y="684087"/>
                </a:lnTo>
                <a:lnTo>
                  <a:pt x="1457918" y="688251"/>
                </a:lnTo>
                <a:lnTo>
                  <a:pt x="1459109" y="692811"/>
                </a:lnTo>
                <a:lnTo>
                  <a:pt x="1460301" y="697174"/>
                </a:lnTo>
                <a:lnTo>
                  <a:pt x="1460896" y="701933"/>
                </a:lnTo>
                <a:lnTo>
                  <a:pt x="1461492" y="706493"/>
                </a:lnTo>
                <a:lnTo>
                  <a:pt x="1461690" y="711252"/>
                </a:lnTo>
                <a:lnTo>
                  <a:pt x="1462087" y="715812"/>
                </a:lnTo>
                <a:lnTo>
                  <a:pt x="1462087" y="720770"/>
                </a:lnTo>
                <a:lnTo>
                  <a:pt x="1461690" y="725528"/>
                </a:lnTo>
                <a:lnTo>
                  <a:pt x="1461095" y="730485"/>
                </a:lnTo>
                <a:lnTo>
                  <a:pt x="1460499" y="735443"/>
                </a:lnTo>
                <a:lnTo>
                  <a:pt x="1459506" y="740400"/>
                </a:lnTo>
                <a:lnTo>
                  <a:pt x="1458315" y="745555"/>
                </a:lnTo>
                <a:lnTo>
                  <a:pt x="1456926" y="750711"/>
                </a:lnTo>
                <a:lnTo>
                  <a:pt x="1455139" y="755866"/>
                </a:lnTo>
                <a:lnTo>
                  <a:pt x="1453352" y="761021"/>
                </a:lnTo>
                <a:lnTo>
                  <a:pt x="1451169" y="766375"/>
                </a:lnTo>
                <a:lnTo>
                  <a:pt x="1448588" y="771729"/>
                </a:lnTo>
                <a:lnTo>
                  <a:pt x="1446007" y="777083"/>
                </a:lnTo>
                <a:lnTo>
                  <a:pt x="1442831" y="782238"/>
                </a:lnTo>
                <a:lnTo>
                  <a:pt x="1439655" y="787790"/>
                </a:lnTo>
                <a:lnTo>
                  <a:pt x="1436280" y="793144"/>
                </a:lnTo>
                <a:lnTo>
                  <a:pt x="1432310" y="798696"/>
                </a:lnTo>
                <a:lnTo>
                  <a:pt x="1428339" y="804247"/>
                </a:lnTo>
                <a:lnTo>
                  <a:pt x="1423773" y="809601"/>
                </a:lnTo>
                <a:lnTo>
                  <a:pt x="1419207" y="815153"/>
                </a:lnTo>
                <a:lnTo>
                  <a:pt x="1414244" y="820705"/>
                </a:lnTo>
                <a:lnTo>
                  <a:pt x="1408884" y="826257"/>
                </a:lnTo>
                <a:lnTo>
                  <a:pt x="1403326" y="831809"/>
                </a:lnTo>
                <a:lnTo>
                  <a:pt x="1397370" y="837361"/>
                </a:lnTo>
                <a:lnTo>
                  <a:pt x="1391216" y="842913"/>
                </a:lnTo>
                <a:lnTo>
                  <a:pt x="1384864" y="848267"/>
                </a:lnTo>
                <a:lnTo>
                  <a:pt x="1377916" y="853819"/>
                </a:lnTo>
                <a:lnTo>
                  <a:pt x="1370769" y="859371"/>
                </a:lnTo>
                <a:lnTo>
                  <a:pt x="1363225" y="864724"/>
                </a:lnTo>
                <a:lnTo>
                  <a:pt x="1355285" y="870276"/>
                </a:lnTo>
                <a:lnTo>
                  <a:pt x="1353299" y="880587"/>
                </a:lnTo>
                <a:lnTo>
                  <a:pt x="1351314" y="890700"/>
                </a:lnTo>
                <a:lnTo>
                  <a:pt x="1348932" y="900812"/>
                </a:lnTo>
                <a:lnTo>
                  <a:pt x="1346351" y="911123"/>
                </a:lnTo>
                <a:lnTo>
                  <a:pt x="1343771" y="921037"/>
                </a:lnTo>
                <a:lnTo>
                  <a:pt x="1340991" y="930952"/>
                </a:lnTo>
                <a:lnTo>
                  <a:pt x="1338212" y="941064"/>
                </a:lnTo>
                <a:lnTo>
                  <a:pt x="1335036" y="950978"/>
                </a:lnTo>
                <a:lnTo>
                  <a:pt x="1332058" y="960893"/>
                </a:lnTo>
                <a:lnTo>
                  <a:pt x="1328683" y="970609"/>
                </a:lnTo>
                <a:lnTo>
                  <a:pt x="1325110" y="980523"/>
                </a:lnTo>
                <a:lnTo>
                  <a:pt x="1321537" y="990239"/>
                </a:lnTo>
                <a:lnTo>
                  <a:pt x="1317765" y="999756"/>
                </a:lnTo>
                <a:lnTo>
                  <a:pt x="1313993" y="1009274"/>
                </a:lnTo>
                <a:lnTo>
                  <a:pt x="1310023" y="1018594"/>
                </a:lnTo>
                <a:lnTo>
                  <a:pt x="1305854" y="1028111"/>
                </a:lnTo>
                <a:lnTo>
                  <a:pt x="1301486" y="1037232"/>
                </a:lnTo>
                <a:lnTo>
                  <a:pt x="1297119" y="1046552"/>
                </a:lnTo>
                <a:lnTo>
                  <a:pt x="1292553" y="1055276"/>
                </a:lnTo>
                <a:lnTo>
                  <a:pt x="1287789" y="1064397"/>
                </a:lnTo>
                <a:lnTo>
                  <a:pt x="1283223" y="1073320"/>
                </a:lnTo>
                <a:lnTo>
                  <a:pt x="1278061" y="1082045"/>
                </a:lnTo>
                <a:lnTo>
                  <a:pt x="1273098" y="1090571"/>
                </a:lnTo>
                <a:lnTo>
                  <a:pt x="1267937" y="1099295"/>
                </a:lnTo>
                <a:lnTo>
                  <a:pt x="1262577" y="1107425"/>
                </a:lnTo>
                <a:lnTo>
                  <a:pt x="1257217" y="1115951"/>
                </a:lnTo>
                <a:lnTo>
                  <a:pt x="1251658" y="1123883"/>
                </a:lnTo>
                <a:lnTo>
                  <a:pt x="1245901" y="1131814"/>
                </a:lnTo>
                <a:lnTo>
                  <a:pt x="1240144" y="1139745"/>
                </a:lnTo>
                <a:lnTo>
                  <a:pt x="1234387" y="1147280"/>
                </a:lnTo>
                <a:lnTo>
                  <a:pt x="1228432" y="1154815"/>
                </a:lnTo>
                <a:lnTo>
                  <a:pt x="1222079" y="1162350"/>
                </a:lnTo>
                <a:lnTo>
                  <a:pt x="1215925" y="1169488"/>
                </a:lnTo>
                <a:lnTo>
                  <a:pt x="1209573" y="1176626"/>
                </a:lnTo>
                <a:lnTo>
                  <a:pt x="1203021" y="1183765"/>
                </a:lnTo>
                <a:lnTo>
                  <a:pt x="1196470" y="1190308"/>
                </a:lnTo>
                <a:lnTo>
                  <a:pt x="1189721" y="1197050"/>
                </a:lnTo>
                <a:lnTo>
                  <a:pt x="1182773" y="1203197"/>
                </a:lnTo>
                <a:lnTo>
                  <a:pt x="1176023" y="1209542"/>
                </a:lnTo>
                <a:lnTo>
                  <a:pt x="1168876" y="1215689"/>
                </a:lnTo>
                <a:lnTo>
                  <a:pt x="1161730" y="1221439"/>
                </a:lnTo>
                <a:lnTo>
                  <a:pt x="1154583" y="1227189"/>
                </a:lnTo>
                <a:lnTo>
                  <a:pt x="1147436" y="1232543"/>
                </a:lnTo>
                <a:lnTo>
                  <a:pt x="1139893" y="1237698"/>
                </a:lnTo>
                <a:lnTo>
                  <a:pt x="1132349" y="1242655"/>
                </a:lnTo>
                <a:lnTo>
                  <a:pt x="1124805" y="1247613"/>
                </a:lnTo>
                <a:lnTo>
                  <a:pt x="1116865" y="1252173"/>
                </a:lnTo>
                <a:lnTo>
                  <a:pt x="1109122" y="1256535"/>
                </a:lnTo>
                <a:lnTo>
                  <a:pt x="1101182" y="1260898"/>
                </a:lnTo>
                <a:lnTo>
                  <a:pt x="1093241" y="1264863"/>
                </a:lnTo>
                <a:lnTo>
                  <a:pt x="1085102" y="1268432"/>
                </a:lnTo>
                <a:lnTo>
                  <a:pt x="1076764" y="1272002"/>
                </a:lnTo>
                <a:lnTo>
                  <a:pt x="1068625" y="1275174"/>
                </a:lnTo>
                <a:lnTo>
                  <a:pt x="1060089" y="1278148"/>
                </a:lnTo>
                <a:lnTo>
                  <a:pt x="1051751" y="1280924"/>
                </a:lnTo>
                <a:lnTo>
                  <a:pt x="1043016" y="1283502"/>
                </a:lnTo>
                <a:lnTo>
                  <a:pt x="1034480" y="1285683"/>
                </a:lnTo>
                <a:lnTo>
                  <a:pt x="1025745" y="1287666"/>
                </a:lnTo>
                <a:lnTo>
                  <a:pt x="1016812" y="1289451"/>
                </a:lnTo>
                <a:lnTo>
                  <a:pt x="1008077" y="1290839"/>
                </a:lnTo>
                <a:lnTo>
                  <a:pt x="998945" y="1292028"/>
                </a:lnTo>
                <a:lnTo>
                  <a:pt x="989813" y="1293020"/>
                </a:lnTo>
                <a:lnTo>
                  <a:pt x="980681" y="1293416"/>
                </a:lnTo>
                <a:lnTo>
                  <a:pt x="971550" y="1293813"/>
                </a:lnTo>
                <a:lnTo>
                  <a:pt x="962219" y="1293416"/>
                </a:lnTo>
                <a:lnTo>
                  <a:pt x="953286" y="1293020"/>
                </a:lnTo>
                <a:lnTo>
                  <a:pt x="944154" y="1292028"/>
                </a:lnTo>
                <a:lnTo>
                  <a:pt x="935022" y="1290839"/>
                </a:lnTo>
                <a:lnTo>
                  <a:pt x="926089" y="1289451"/>
                </a:lnTo>
                <a:lnTo>
                  <a:pt x="917156" y="1287666"/>
                </a:lnTo>
                <a:lnTo>
                  <a:pt x="908619" y="1285683"/>
                </a:lnTo>
                <a:lnTo>
                  <a:pt x="899885" y="1283502"/>
                </a:lnTo>
                <a:lnTo>
                  <a:pt x="891348" y="1280924"/>
                </a:lnTo>
                <a:lnTo>
                  <a:pt x="882812" y="1278148"/>
                </a:lnTo>
                <a:lnTo>
                  <a:pt x="874474" y="1275174"/>
                </a:lnTo>
                <a:lnTo>
                  <a:pt x="866136" y="1272002"/>
                </a:lnTo>
                <a:lnTo>
                  <a:pt x="857997" y="1268432"/>
                </a:lnTo>
                <a:lnTo>
                  <a:pt x="849858" y="1264863"/>
                </a:lnTo>
                <a:lnTo>
                  <a:pt x="841719" y="1260898"/>
                </a:lnTo>
                <a:lnTo>
                  <a:pt x="833778" y="1256535"/>
                </a:lnTo>
                <a:lnTo>
                  <a:pt x="826036" y="1252173"/>
                </a:lnTo>
                <a:lnTo>
                  <a:pt x="818294" y="1247613"/>
                </a:lnTo>
                <a:lnTo>
                  <a:pt x="810750" y="1242655"/>
                </a:lnTo>
                <a:lnTo>
                  <a:pt x="803206" y="1237698"/>
                </a:lnTo>
                <a:lnTo>
                  <a:pt x="795663" y="1232543"/>
                </a:lnTo>
                <a:lnTo>
                  <a:pt x="788317" y="1227189"/>
                </a:lnTo>
                <a:lnTo>
                  <a:pt x="780972" y="1221439"/>
                </a:lnTo>
                <a:lnTo>
                  <a:pt x="773826" y="1215689"/>
                </a:lnTo>
                <a:lnTo>
                  <a:pt x="767076" y="1209542"/>
                </a:lnTo>
                <a:lnTo>
                  <a:pt x="759929" y="1203197"/>
                </a:lnTo>
                <a:lnTo>
                  <a:pt x="753180" y="1197050"/>
                </a:lnTo>
                <a:lnTo>
                  <a:pt x="746629" y="1190308"/>
                </a:lnTo>
                <a:lnTo>
                  <a:pt x="739879" y="1183765"/>
                </a:lnTo>
                <a:lnTo>
                  <a:pt x="733527" y="1176626"/>
                </a:lnTo>
                <a:lnTo>
                  <a:pt x="727174" y="1169488"/>
                </a:lnTo>
                <a:lnTo>
                  <a:pt x="720821" y="1162350"/>
                </a:lnTo>
                <a:lnTo>
                  <a:pt x="714667" y="1154815"/>
                </a:lnTo>
                <a:lnTo>
                  <a:pt x="708712" y="1147280"/>
                </a:lnTo>
                <a:lnTo>
                  <a:pt x="702756" y="1139745"/>
                </a:lnTo>
                <a:lnTo>
                  <a:pt x="696999" y="1131814"/>
                </a:lnTo>
                <a:lnTo>
                  <a:pt x="691441" y="1123883"/>
                </a:lnTo>
                <a:lnTo>
                  <a:pt x="685882" y="1115951"/>
                </a:lnTo>
                <a:lnTo>
                  <a:pt x="680324" y="1107425"/>
                </a:lnTo>
                <a:lnTo>
                  <a:pt x="674964" y="1099295"/>
                </a:lnTo>
                <a:lnTo>
                  <a:pt x="669802" y="1090571"/>
                </a:lnTo>
                <a:lnTo>
                  <a:pt x="664641" y="1082045"/>
                </a:lnTo>
                <a:lnTo>
                  <a:pt x="659876" y="1073320"/>
                </a:lnTo>
                <a:lnTo>
                  <a:pt x="654913" y="1064397"/>
                </a:lnTo>
                <a:lnTo>
                  <a:pt x="650348" y="1055276"/>
                </a:lnTo>
                <a:lnTo>
                  <a:pt x="645782" y="1046552"/>
                </a:lnTo>
                <a:lnTo>
                  <a:pt x="641414" y="1037232"/>
                </a:lnTo>
                <a:lnTo>
                  <a:pt x="637245" y="1028111"/>
                </a:lnTo>
                <a:lnTo>
                  <a:pt x="633077" y="1018594"/>
                </a:lnTo>
                <a:lnTo>
                  <a:pt x="629106" y="1009274"/>
                </a:lnTo>
                <a:lnTo>
                  <a:pt x="624937" y="999756"/>
                </a:lnTo>
                <a:lnTo>
                  <a:pt x="621562" y="990239"/>
                </a:lnTo>
                <a:lnTo>
                  <a:pt x="617791" y="980523"/>
                </a:lnTo>
                <a:lnTo>
                  <a:pt x="614416" y="970609"/>
                </a:lnTo>
                <a:lnTo>
                  <a:pt x="611041" y="960893"/>
                </a:lnTo>
                <a:lnTo>
                  <a:pt x="607666" y="950978"/>
                </a:lnTo>
                <a:lnTo>
                  <a:pt x="604887" y="941064"/>
                </a:lnTo>
                <a:lnTo>
                  <a:pt x="601909" y="930952"/>
                </a:lnTo>
                <a:lnTo>
                  <a:pt x="599130" y="921037"/>
                </a:lnTo>
                <a:lnTo>
                  <a:pt x="596351" y="911123"/>
                </a:lnTo>
                <a:lnTo>
                  <a:pt x="593969" y="900812"/>
                </a:lnTo>
                <a:lnTo>
                  <a:pt x="591785" y="890700"/>
                </a:lnTo>
                <a:lnTo>
                  <a:pt x="589601" y="880587"/>
                </a:lnTo>
                <a:lnTo>
                  <a:pt x="587616" y="870276"/>
                </a:lnTo>
                <a:lnTo>
                  <a:pt x="579675" y="864724"/>
                </a:lnTo>
                <a:lnTo>
                  <a:pt x="572132" y="859371"/>
                </a:lnTo>
                <a:lnTo>
                  <a:pt x="565183" y="853819"/>
                </a:lnTo>
                <a:lnTo>
                  <a:pt x="558235" y="848267"/>
                </a:lnTo>
                <a:lnTo>
                  <a:pt x="551486" y="842913"/>
                </a:lnTo>
                <a:lnTo>
                  <a:pt x="545332" y="837361"/>
                </a:lnTo>
                <a:lnTo>
                  <a:pt x="539575" y="831809"/>
                </a:lnTo>
                <a:lnTo>
                  <a:pt x="534016" y="826257"/>
                </a:lnTo>
                <a:lnTo>
                  <a:pt x="528656" y="820705"/>
                </a:lnTo>
                <a:lnTo>
                  <a:pt x="523693" y="815153"/>
                </a:lnTo>
                <a:lnTo>
                  <a:pt x="518929" y="809601"/>
                </a:lnTo>
                <a:lnTo>
                  <a:pt x="514760" y="804247"/>
                </a:lnTo>
                <a:lnTo>
                  <a:pt x="510591" y="798696"/>
                </a:lnTo>
                <a:lnTo>
                  <a:pt x="506819" y="793144"/>
                </a:lnTo>
                <a:lnTo>
                  <a:pt x="503246" y="787790"/>
                </a:lnTo>
                <a:lnTo>
                  <a:pt x="500070" y="782238"/>
                </a:lnTo>
                <a:lnTo>
                  <a:pt x="496893" y="777083"/>
                </a:lnTo>
                <a:lnTo>
                  <a:pt x="494313" y="771729"/>
                </a:lnTo>
                <a:lnTo>
                  <a:pt x="491930" y="766375"/>
                </a:lnTo>
                <a:lnTo>
                  <a:pt x="489747" y="761021"/>
                </a:lnTo>
                <a:lnTo>
                  <a:pt x="487761" y="755866"/>
                </a:lnTo>
                <a:lnTo>
                  <a:pt x="486173" y="750711"/>
                </a:lnTo>
                <a:lnTo>
                  <a:pt x="484585" y="745555"/>
                </a:lnTo>
                <a:lnTo>
                  <a:pt x="483394" y="740400"/>
                </a:lnTo>
                <a:lnTo>
                  <a:pt x="482600" y="735443"/>
                </a:lnTo>
                <a:lnTo>
                  <a:pt x="481607" y="730485"/>
                </a:lnTo>
                <a:lnTo>
                  <a:pt x="481210" y="725528"/>
                </a:lnTo>
                <a:lnTo>
                  <a:pt x="481012" y="720770"/>
                </a:lnTo>
                <a:lnTo>
                  <a:pt x="481012" y="715812"/>
                </a:lnTo>
                <a:lnTo>
                  <a:pt x="481012" y="711252"/>
                </a:lnTo>
                <a:lnTo>
                  <a:pt x="481409" y="706493"/>
                </a:lnTo>
                <a:lnTo>
                  <a:pt x="482203" y="701933"/>
                </a:lnTo>
                <a:lnTo>
                  <a:pt x="482799" y="697174"/>
                </a:lnTo>
                <a:lnTo>
                  <a:pt x="483593" y="692811"/>
                </a:lnTo>
                <a:lnTo>
                  <a:pt x="484982" y="688251"/>
                </a:lnTo>
                <a:lnTo>
                  <a:pt x="486372" y="684087"/>
                </a:lnTo>
                <a:lnTo>
                  <a:pt x="487960" y="679923"/>
                </a:lnTo>
                <a:lnTo>
                  <a:pt x="489747" y="675759"/>
                </a:lnTo>
                <a:lnTo>
                  <a:pt x="491533" y="671793"/>
                </a:lnTo>
                <a:lnTo>
                  <a:pt x="493518" y="667629"/>
                </a:lnTo>
                <a:lnTo>
                  <a:pt x="495901" y="663862"/>
                </a:lnTo>
                <a:lnTo>
                  <a:pt x="498084" y="660094"/>
                </a:lnTo>
                <a:lnTo>
                  <a:pt x="500665" y="656327"/>
                </a:lnTo>
                <a:lnTo>
                  <a:pt x="503444" y="652956"/>
                </a:lnTo>
                <a:lnTo>
                  <a:pt x="506224" y="649585"/>
                </a:lnTo>
                <a:lnTo>
                  <a:pt x="509400" y="646214"/>
                </a:lnTo>
                <a:lnTo>
                  <a:pt x="512576" y="642844"/>
                </a:lnTo>
                <a:lnTo>
                  <a:pt x="515752" y="639869"/>
                </a:lnTo>
                <a:lnTo>
                  <a:pt x="519127" y="636895"/>
                </a:lnTo>
                <a:lnTo>
                  <a:pt x="522701" y="634119"/>
                </a:lnTo>
                <a:lnTo>
                  <a:pt x="526274" y="631145"/>
                </a:lnTo>
                <a:lnTo>
                  <a:pt x="530244" y="628567"/>
                </a:lnTo>
                <a:lnTo>
                  <a:pt x="534016" y="625990"/>
                </a:lnTo>
                <a:lnTo>
                  <a:pt x="537986" y="623610"/>
                </a:lnTo>
                <a:lnTo>
                  <a:pt x="542155" y="621429"/>
                </a:lnTo>
                <a:lnTo>
                  <a:pt x="546523" y="619446"/>
                </a:lnTo>
                <a:lnTo>
                  <a:pt x="550692" y="617463"/>
                </a:lnTo>
                <a:lnTo>
                  <a:pt x="555059" y="615679"/>
                </a:lnTo>
                <a:lnTo>
                  <a:pt x="559625" y="613894"/>
                </a:lnTo>
                <a:lnTo>
                  <a:pt x="564191" y="612308"/>
                </a:lnTo>
                <a:lnTo>
                  <a:pt x="568955" y="610920"/>
                </a:lnTo>
                <a:lnTo>
                  <a:pt x="573521" y="609928"/>
                </a:lnTo>
                <a:lnTo>
                  <a:pt x="578484" y="608739"/>
                </a:lnTo>
                <a:lnTo>
                  <a:pt x="583249" y="607945"/>
                </a:lnTo>
                <a:lnTo>
                  <a:pt x="587219" y="587919"/>
                </a:lnTo>
                <a:lnTo>
                  <a:pt x="590991" y="568487"/>
                </a:lnTo>
                <a:lnTo>
                  <a:pt x="594366" y="549451"/>
                </a:lnTo>
                <a:lnTo>
                  <a:pt x="597740" y="530614"/>
                </a:lnTo>
                <a:lnTo>
                  <a:pt x="603696" y="494526"/>
                </a:lnTo>
                <a:lnTo>
                  <a:pt x="606872" y="477276"/>
                </a:lnTo>
                <a:lnTo>
                  <a:pt x="609850" y="460421"/>
                </a:lnTo>
                <a:lnTo>
                  <a:pt x="613225" y="444360"/>
                </a:lnTo>
                <a:lnTo>
                  <a:pt x="616798" y="428299"/>
                </a:lnTo>
                <a:lnTo>
                  <a:pt x="620570" y="413031"/>
                </a:lnTo>
                <a:lnTo>
                  <a:pt x="624739" y="398160"/>
                </a:lnTo>
                <a:lnTo>
                  <a:pt x="626922" y="391022"/>
                </a:lnTo>
                <a:lnTo>
                  <a:pt x="629503" y="384082"/>
                </a:lnTo>
                <a:lnTo>
                  <a:pt x="631885" y="376943"/>
                </a:lnTo>
                <a:lnTo>
                  <a:pt x="634466" y="370003"/>
                </a:lnTo>
                <a:lnTo>
                  <a:pt x="637245" y="363460"/>
                </a:lnTo>
                <a:lnTo>
                  <a:pt x="640025" y="356917"/>
                </a:lnTo>
                <a:lnTo>
                  <a:pt x="643201" y="350572"/>
                </a:lnTo>
                <a:lnTo>
                  <a:pt x="646377" y="344028"/>
                </a:lnTo>
                <a:lnTo>
                  <a:pt x="658685" y="348589"/>
                </a:lnTo>
                <a:lnTo>
                  <a:pt x="666825" y="350968"/>
                </a:lnTo>
                <a:lnTo>
                  <a:pt x="675758" y="353942"/>
                </a:lnTo>
                <a:lnTo>
                  <a:pt x="685882" y="356520"/>
                </a:lnTo>
                <a:lnTo>
                  <a:pt x="696999" y="359693"/>
                </a:lnTo>
                <a:lnTo>
                  <a:pt x="708910" y="362469"/>
                </a:lnTo>
                <a:lnTo>
                  <a:pt x="722012" y="365245"/>
                </a:lnTo>
                <a:lnTo>
                  <a:pt x="735710" y="368021"/>
                </a:lnTo>
                <a:lnTo>
                  <a:pt x="750599" y="370400"/>
                </a:lnTo>
                <a:lnTo>
                  <a:pt x="766083" y="372779"/>
                </a:lnTo>
                <a:lnTo>
                  <a:pt x="782362" y="374762"/>
                </a:lnTo>
                <a:lnTo>
                  <a:pt x="799434" y="376547"/>
                </a:lnTo>
                <a:lnTo>
                  <a:pt x="817103" y="377538"/>
                </a:lnTo>
                <a:lnTo>
                  <a:pt x="826234" y="377935"/>
                </a:lnTo>
                <a:lnTo>
                  <a:pt x="835565" y="378530"/>
                </a:lnTo>
                <a:lnTo>
                  <a:pt x="845094" y="378728"/>
                </a:lnTo>
                <a:lnTo>
                  <a:pt x="854622" y="378728"/>
                </a:lnTo>
                <a:lnTo>
                  <a:pt x="864350" y="378530"/>
                </a:lnTo>
                <a:lnTo>
                  <a:pt x="874474" y="378331"/>
                </a:lnTo>
                <a:lnTo>
                  <a:pt x="884400" y="377737"/>
                </a:lnTo>
                <a:lnTo>
                  <a:pt x="894326" y="377340"/>
                </a:lnTo>
                <a:lnTo>
                  <a:pt x="904848" y="376547"/>
                </a:lnTo>
                <a:lnTo>
                  <a:pt x="915171" y="375555"/>
                </a:lnTo>
                <a:lnTo>
                  <a:pt x="925692" y="374564"/>
                </a:lnTo>
                <a:lnTo>
                  <a:pt x="936412" y="373176"/>
                </a:lnTo>
                <a:lnTo>
                  <a:pt x="946933" y="371590"/>
                </a:lnTo>
                <a:lnTo>
                  <a:pt x="957852" y="369805"/>
                </a:lnTo>
                <a:lnTo>
                  <a:pt x="968770" y="367822"/>
                </a:lnTo>
                <a:lnTo>
                  <a:pt x="979887" y="365641"/>
                </a:lnTo>
                <a:lnTo>
                  <a:pt x="991004" y="363262"/>
                </a:lnTo>
                <a:lnTo>
                  <a:pt x="1001923" y="360486"/>
                </a:lnTo>
                <a:lnTo>
                  <a:pt x="1013238" y="357511"/>
                </a:lnTo>
                <a:lnTo>
                  <a:pt x="1024554" y="354339"/>
                </a:lnTo>
                <a:lnTo>
                  <a:pt x="1036266" y="350770"/>
                </a:lnTo>
                <a:lnTo>
                  <a:pt x="1047582" y="347201"/>
                </a:lnTo>
                <a:lnTo>
                  <a:pt x="1059096" y="343037"/>
                </a:lnTo>
                <a:lnTo>
                  <a:pt x="1070809" y="338873"/>
                </a:lnTo>
                <a:lnTo>
                  <a:pt x="1082323" y="334114"/>
                </a:lnTo>
                <a:lnTo>
                  <a:pt x="1094035" y="329355"/>
                </a:lnTo>
                <a:lnTo>
                  <a:pt x="1105946" y="324200"/>
                </a:lnTo>
                <a:lnTo>
                  <a:pt x="1117659" y="318648"/>
                </a:lnTo>
                <a:lnTo>
                  <a:pt x="1129371" y="312699"/>
                </a:lnTo>
                <a:lnTo>
                  <a:pt x="1141084" y="306354"/>
                </a:lnTo>
                <a:lnTo>
                  <a:pt x="1152995" y="300009"/>
                </a:lnTo>
                <a:lnTo>
                  <a:pt x="1164707" y="293069"/>
                </a:lnTo>
                <a:lnTo>
                  <a:pt x="1176619" y="285732"/>
                </a:lnTo>
                <a:lnTo>
                  <a:pt x="1188331" y="278197"/>
                </a:lnTo>
                <a:lnTo>
                  <a:pt x="1200441" y="270266"/>
                </a:lnTo>
                <a:lnTo>
                  <a:pt x="1212153" y="261938"/>
                </a:lnTo>
                <a:close/>
                <a:moveTo>
                  <a:pt x="959343" y="0"/>
                </a:moveTo>
                <a:lnTo>
                  <a:pt x="971649" y="0"/>
                </a:lnTo>
                <a:lnTo>
                  <a:pt x="983955" y="0"/>
                </a:lnTo>
                <a:lnTo>
                  <a:pt x="996062" y="397"/>
                </a:lnTo>
                <a:lnTo>
                  <a:pt x="1008170" y="794"/>
                </a:lnTo>
                <a:lnTo>
                  <a:pt x="1020078" y="1787"/>
                </a:lnTo>
                <a:lnTo>
                  <a:pt x="1031789" y="2978"/>
                </a:lnTo>
                <a:lnTo>
                  <a:pt x="1043301" y="4169"/>
                </a:lnTo>
                <a:lnTo>
                  <a:pt x="1054812" y="5558"/>
                </a:lnTo>
                <a:lnTo>
                  <a:pt x="1066126" y="7345"/>
                </a:lnTo>
                <a:lnTo>
                  <a:pt x="1077241" y="9330"/>
                </a:lnTo>
                <a:lnTo>
                  <a:pt x="1088157" y="11315"/>
                </a:lnTo>
                <a:lnTo>
                  <a:pt x="1099073" y="13697"/>
                </a:lnTo>
                <a:lnTo>
                  <a:pt x="1109394" y="16277"/>
                </a:lnTo>
                <a:lnTo>
                  <a:pt x="1119914" y="18858"/>
                </a:lnTo>
                <a:lnTo>
                  <a:pt x="1130036" y="21835"/>
                </a:lnTo>
                <a:lnTo>
                  <a:pt x="1139960" y="24813"/>
                </a:lnTo>
                <a:lnTo>
                  <a:pt x="1149686" y="28187"/>
                </a:lnTo>
                <a:lnTo>
                  <a:pt x="1159014" y="31562"/>
                </a:lnTo>
                <a:lnTo>
                  <a:pt x="1168144" y="35135"/>
                </a:lnTo>
                <a:lnTo>
                  <a:pt x="1176878" y="38906"/>
                </a:lnTo>
                <a:lnTo>
                  <a:pt x="1185611" y="42876"/>
                </a:lnTo>
                <a:lnTo>
                  <a:pt x="1193748" y="46846"/>
                </a:lnTo>
                <a:lnTo>
                  <a:pt x="1201688" y="51015"/>
                </a:lnTo>
                <a:lnTo>
                  <a:pt x="1209230" y="55382"/>
                </a:lnTo>
                <a:lnTo>
                  <a:pt x="1216574" y="59948"/>
                </a:lnTo>
                <a:lnTo>
                  <a:pt x="1223719" y="64513"/>
                </a:lnTo>
                <a:lnTo>
                  <a:pt x="1230467" y="69476"/>
                </a:lnTo>
                <a:lnTo>
                  <a:pt x="1236818" y="74240"/>
                </a:lnTo>
                <a:lnTo>
                  <a:pt x="1242574" y="79401"/>
                </a:lnTo>
                <a:lnTo>
                  <a:pt x="1248330" y="84562"/>
                </a:lnTo>
                <a:lnTo>
                  <a:pt x="1253491" y="89921"/>
                </a:lnTo>
                <a:lnTo>
                  <a:pt x="1258254" y="95281"/>
                </a:lnTo>
                <a:lnTo>
                  <a:pt x="1262819" y="100640"/>
                </a:lnTo>
                <a:lnTo>
                  <a:pt x="1267583" y="101037"/>
                </a:lnTo>
                <a:lnTo>
                  <a:pt x="1272346" y="101236"/>
                </a:lnTo>
                <a:lnTo>
                  <a:pt x="1276911" y="101633"/>
                </a:lnTo>
                <a:lnTo>
                  <a:pt x="1281675" y="102228"/>
                </a:lnTo>
                <a:lnTo>
                  <a:pt x="1286042" y="103022"/>
                </a:lnTo>
                <a:lnTo>
                  <a:pt x="1290607" y="103816"/>
                </a:lnTo>
                <a:lnTo>
                  <a:pt x="1294973" y="105007"/>
                </a:lnTo>
                <a:lnTo>
                  <a:pt x="1299141" y="106000"/>
                </a:lnTo>
                <a:lnTo>
                  <a:pt x="1303111" y="107389"/>
                </a:lnTo>
                <a:lnTo>
                  <a:pt x="1307279" y="108977"/>
                </a:lnTo>
                <a:lnTo>
                  <a:pt x="1311447" y="110565"/>
                </a:lnTo>
                <a:lnTo>
                  <a:pt x="1315218" y="112352"/>
                </a:lnTo>
                <a:lnTo>
                  <a:pt x="1319188" y="114138"/>
                </a:lnTo>
                <a:lnTo>
                  <a:pt x="1322959" y="116123"/>
                </a:lnTo>
                <a:lnTo>
                  <a:pt x="1326532" y="118108"/>
                </a:lnTo>
                <a:lnTo>
                  <a:pt x="1329906" y="120292"/>
                </a:lnTo>
                <a:lnTo>
                  <a:pt x="1333478" y="122475"/>
                </a:lnTo>
                <a:lnTo>
                  <a:pt x="1337051" y="124857"/>
                </a:lnTo>
                <a:lnTo>
                  <a:pt x="1340425" y="127637"/>
                </a:lnTo>
                <a:lnTo>
                  <a:pt x="1343799" y="130217"/>
                </a:lnTo>
                <a:lnTo>
                  <a:pt x="1349952" y="135775"/>
                </a:lnTo>
                <a:lnTo>
                  <a:pt x="1356105" y="141730"/>
                </a:lnTo>
                <a:lnTo>
                  <a:pt x="1361861" y="148479"/>
                </a:lnTo>
                <a:lnTo>
                  <a:pt x="1367220" y="155030"/>
                </a:lnTo>
                <a:lnTo>
                  <a:pt x="1372579" y="162374"/>
                </a:lnTo>
                <a:lnTo>
                  <a:pt x="1377541" y="169917"/>
                </a:lnTo>
                <a:lnTo>
                  <a:pt x="1382304" y="177857"/>
                </a:lnTo>
                <a:lnTo>
                  <a:pt x="1386869" y="186194"/>
                </a:lnTo>
                <a:lnTo>
                  <a:pt x="1391038" y="194531"/>
                </a:lnTo>
                <a:lnTo>
                  <a:pt x="1394809" y="203464"/>
                </a:lnTo>
                <a:lnTo>
                  <a:pt x="1398580" y="212595"/>
                </a:lnTo>
                <a:lnTo>
                  <a:pt x="1402152" y="221925"/>
                </a:lnTo>
                <a:lnTo>
                  <a:pt x="1405527" y="231453"/>
                </a:lnTo>
                <a:lnTo>
                  <a:pt x="1408305" y="241179"/>
                </a:lnTo>
                <a:lnTo>
                  <a:pt x="1411282" y="251104"/>
                </a:lnTo>
                <a:lnTo>
                  <a:pt x="1413863" y="261426"/>
                </a:lnTo>
                <a:lnTo>
                  <a:pt x="1416244" y="271550"/>
                </a:lnTo>
                <a:lnTo>
                  <a:pt x="1418428" y="282269"/>
                </a:lnTo>
                <a:lnTo>
                  <a:pt x="1420809" y="292591"/>
                </a:lnTo>
                <a:lnTo>
                  <a:pt x="1422596" y="303509"/>
                </a:lnTo>
                <a:lnTo>
                  <a:pt x="1424382" y="314426"/>
                </a:lnTo>
                <a:lnTo>
                  <a:pt x="1425771" y="325344"/>
                </a:lnTo>
                <a:lnTo>
                  <a:pt x="1427161" y="336063"/>
                </a:lnTo>
                <a:lnTo>
                  <a:pt x="1428352" y="347179"/>
                </a:lnTo>
                <a:lnTo>
                  <a:pt x="1429344" y="358295"/>
                </a:lnTo>
                <a:lnTo>
                  <a:pt x="1430535" y="369411"/>
                </a:lnTo>
                <a:lnTo>
                  <a:pt x="1431924" y="391445"/>
                </a:lnTo>
                <a:lnTo>
                  <a:pt x="1432917" y="413677"/>
                </a:lnTo>
                <a:lnTo>
                  <a:pt x="1433314" y="435115"/>
                </a:lnTo>
                <a:lnTo>
                  <a:pt x="1433512" y="456355"/>
                </a:lnTo>
                <a:lnTo>
                  <a:pt x="1433314" y="477198"/>
                </a:lnTo>
                <a:lnTo>
                  <a:pt x="1432917" y="497246"/>
                </a:lnTo>
                <a:lnTo>
                  <a:pt x="1432123" y="516501"/>
                </a:lnTo>
                <a:lnTo>
                  <a:pt x="1431130" y="534763"/>
                </a:lnTo>
                <a:lnTo>
                  <a:pt x="1430138" y="552033"/>
                </a:lnTo>
                <a:lnTo>
                  <a:pt x="1428947" y="568111"/>
                </a:lnTo>
                <a:lnTo>
                  <a:pt x="1427558" y="582403"/>
                </a:lnTo>
                <a:lnTo>
                  <a:pt x="1426565" y="595504"/>
                </a:lnTo>
                <a:lnTo>
                  <a:pt x="1424382" y="616744"/>
                </a:lnTo>
                <a:lnTo>
                  <a:pt x="1418825" y="613767"/>
                </a:lnTo>
                <a:lnTo>
                  <a:pt x="1413267" y="610988"/>
                </a:lnTo>
                <a:lnTo>
                  <a:pt x="1407511" y="608606"/>
                </a:lnTo>
                <a:lnTo>
                  <a:pt x="1401358" y="606224"/>
                </a:lnTo>
                <a:lnTo>
                  <a:pt x="1395404" y="604239"/>
                </a:lnTo>
                <a:lnTo>
                  <a:pt x="1389251" y="602452"/>
                </a:lnTo>
                <a:lnTo>
                  <a:pt x="1383098" y="600864"/>
                </a:lnTo>
                <a:lnTo>
                  <a:pt x="1376548" y="599475"/>
                </a:lnTo>
                <a:lnTo>
                  <a:pt x="1367815" y="537939"/>
                </a:lnTo>
                <a:lnTo>
                  <a:pt x="1363052" y="508362"/>
                </a:lnTo>
                <a:lnTo>
                  <a:pt x="1360869" y="494070"/>
                </a:lnTo>
                <a:lnTo>
                  <a:pt x="1358487" y="480175"/>
                </a:lnTo>
                <a:lnTo>
                  <a:pt x="1355907" y="466479"/>
                </a:lnTo>
                <a:lnTo>
                  <a:pt x="1353326" y="453179"/>
                </a:lnTo>
                <a:lnTo>
                  <a:pt x="1350349" y="440078"/>
                </a:lnTo>
                <a:lnTo>
                  <a:pt x="1347570" y="427175"/>
                </a:lnTo>
                <a:lnTo>
                  <a:pt x="1344395" y="414471"/>
                </a:lnTo>
                <a:lnTo>
                  <a:pt x="1340822" y="402363"/>
                </a:lnTo>
                <a:lnTo>
                  <a:pt x="1337249" y="390452"/>
                </a:lnTo>
                <a:lnTo>
                  <a:pt x="1333280" y="378741"/>
                </a:lnTo>
                <a:lnTo>
                  <a:pt x="1329112" y="367426"/>
                </a:lnTo>
                <a:lnTo>
                  <a:pt x="1324745" y="356509"/>
                </a:lnTo>
                <a:lnTo>
                  <a:pt x="1319783" y="345988"/>
                </a:lnTo>
                <a:lnTo>
                  <a:pt x="1314623" y="335468"/>
                </a:lnTo>
                <a:lnTo>
                  <a:pt x="1309065" y="325542"/>
                </a:lnTo>
                <a:lnTo>
                  <a:pt x="1306088" y="320580"/>
                </a:lnTo>
                <a:lnTo>
                  <a:pt x="1303111" y="315816"/>
                </a:lnTo>
                <a:lnTo>
                  <a:pt x="1299737" y="311052"/>
                </a:lnTo>
                <a:lnTo>
                  <a:pt x="1296759" y="306486"/>
                </a:lnTo>
                <a:lnTo>
                  <a:pt x="1293385" y="301921"/>
                </a:lnTo>
                <a:lnTo>
                  <a:pt x="1289813" y="297554"/>
                </a:lnTo>
                <a:lnTo>
                  <a:pt x="1286240" y="293187"/>
                </a:lnTo>
                <a:lnTo>
                  <a:pt x="1282469" y="288820"/>
                </a:lnTo>
                <a:lnTo>
                  <a:pt x="1278499" y="284651"/>
                </a:lnTo>
                <a:lnTo>
                  <a:pt x="1274530" y="280483"/>
                </a:lnTo>
                <a:lnTo>
                  <a:pt x="1270560" y="276513"/>
                </a:lnTo>
                <a:lnTo>
                  <a:pt x="1266392" y="272741"/>
                </a:lnTo>
                <a:lnTo>
                  <a:pt x="1261827" y="268771"/>
                </a:lnTo>
                <a:lnTo>
                  <a:pt x="1257460" y="265000"/>
                </a:lnTo>
                <a:lnTo>
                  <a:pt x="1252895" y="261426"/>
                </a:lnTo>
                <a:lnTo>
                  <a:pt x="1247933" y="257853"/>
                </a:lnTo>
                <a:lnTo>
                  <a:pt x="1242971" y="254280"/>
                </a:lnTo>
                <a:lnTo>
                  <a:pt x="1238009" y="250906"/>
                </a:lnTo>
                <a:lnTo>
                  <a:pt x="1232650" y="247531"/>
                </a:lnTo>
                <a:lnTo>
                  <a:pt x="1227291" y="244554"/>
                </a:lnTo>
                <a:lnTo>
                  <a:pt x="1221734" y="241378"/>
                </a:lnTo>
                <a:lnTo>
                  <a:pt x="1215978" y="238400"/>
                </a:lnTo>
                <a:lnTo>
                  <a:pt x="1203672" y="246936"/>
                </a:lnTo>
                <a:lnTo>
                  <a:pt x="1191367" y="255471"/>
                </a:lnTo>
                <a:lnTo>
                  <a:pt x="1178862" y="263411"/>
                </a:lnTo>
                <a:lnTo>
                  <a:pt x="1166755" y="270955"/>
                </a:lnTo>
                <a:lnTo>
                  <a:pt x="1154251" y="278101"/>
                </a:lnTo>
                <a:lnTo>
                  <a:pt x="1142144" y="284850"/>
                </a:lnTo>
                <a:lnTo>
                  <a:pt x="1129838" y="291400"/>
                </a:lnTo>
                <a:lnTo>
                  <a:pt x="1117532" y="297355"/>
                </a:lnTo>
                <a:lnTo>
                  <a:pt x="1105226" y="303112"/>
                </a:lnTo>
                <a:lnTo>
                  <a:pt x="1093317" y="308670"/>
                </a:lnTo>
                <a:lnTo>
                  <a:pt x="1081012" y="313831"/>
                </a:lnTo>
                <a:lnTo>
                  <a:pt x="1069103" y="318595"/>
                </a:lnTo>
                <a:lnTo>
                  <a:pt x="1057194" y="323160"/>
                </a:lnTo>
                <a:lnTo>
                  <a:pt x="1045087" y="327329"/>
                </a:lnTo>
                <a:lnTo>
                  <a:pt x="1033377" y="331101"/>
                </a:lnTo>
                <a:lnTo>
                  <a:pt x="1021468" y="334872"/>
                </a:lnTo>
                <a:lnTo>
                  <a:pt x="1009956" y="338247"/>
                </a:lnTo>
                <a:lnTo>
                  <a:pt x="998047" y="341224"/>
                </a:lnTo>
                <a:lnTo>
                  <a:pt x="986535" y="344003"/>
                </a:lnTo>
                <a:lnTo>
                  <a:pt x="975023" y="346584"/>
                </a:lnTo>
                <a:lnTo>
                  <a:pt x="963710" y="348767"/>
                </a:lnTo>
                <a:lnTo>
                  <a:pt x="952397" y="350951"/>
                </a:lnTo>
                <a:lnTo>
                  <a:pt x="941282" y="352737"/>
                </a:lnTo>
                <a:lnTo>
                  <a:pt x="930167" y="354325"/>
                </a:lnTo>
                <a:lnTo>
                  <a:pt x="919449" y="355913"/>
                </a:lnTo>
                <a:lnTo>
                  <a:pt x="908533" y="357104"/>
                </a:lnTo>
                <a:lnTo>
                  <a:pt x="897815" y="357898"/>
                </a:lnTo>
                <a:lnTo>
                  <a:pt x="887097" y="358692"/>
                </a:lnTo>
                <a:lnTo>
                  <a:pt x="876776" y="359486"/>
                </a:lnTo>
                <a:lnTo>
                  <a:pt x="866653" y="359883"/>
                </a:lnTo>
                <a:lnTo>
                  <a:pt x="856332" y="360082"/>
                </a:lnTo>
                <a:lnTo>
                  <a:pt x="846408" y="360280"/>
                </a:lnTo>
                <a:lnTo>
                  <a:pt x="836683" y="360082"/>
                </a:lnTo>
                <a:lnTo>
                  <a:pt x="826759" y="359883"/>
                </a:lnTo>
                <a:lnTo>
                  <a:pt x="817232" y="359685"/>
                </a:lnTo>
                <a:lnTo>
                  <a:pt x="807903" y="359288"/>
                </a:lnTo>
                <a:lnTo>
                  <a:pt x="789841" y="357898"/>
                </a:lnTo>
                <a:lnTo>
                  <a:pt x="772177" y="356112"/>
                </a:lnTo>
                <a:lnTo>
                  <a:pt x="755504" y="354127"/>
                </a:lnTo>
                <a:lnTo>
                  <a:pt x="739427" y="351745"/>
                </a:lnTo>
                <a:lnTo>
                  <a:pt x="724343" y="348966"/>
                </a:lnTo>
                <a:lnTo>
                  <a:pt x="710251" y="346187"/>
                </a:lnTo>
                <a:lnTo>
                  <a:pt x="696754" y="343209"/>
                </a:lnTo>
                <a:lnTo>
                  <a:pt x="684448" y="340232"/>
                </a:lnTo>
                <a:lnTo>
                  <a:pt x="673135" y="337254"/>
                </a:lnTo>
                <a:lnTo>
                  <a:pt x="662616" y="334078"/>
                </a:lnTo>
                <a:lnTo>
                  <a:pt x="653486" y="331498"/>
                </a:lnTo>
                <a:lnTo>
                  <a:pt x="645348" y="328917"/>
                </a:lnTo>
                <a:lnTo>
                  <a:pt x="632248" y="324153"/>
                </a:lnTo>
                <a:lnTo>
                  <a:pt x="628874" y="330902"/>
                </a:lnTo>
                <a:lnTo>
                  <a:pt x="625897" y="337453"/>
                </a:lnTo>
                <a:lnTo>
                  <a:pt x="622721" y="344400"/>
                </a:lnTo>
                <a:lnTo>
                  <a:pt x="619942" y="351149"/>
                </a:lnTo>
                <a:lnTo>
                  <a:pt x="617164" y="358295"/>
                </a:lnTo>
                <a:lnTo>
                  <a:pt x="614583" y="365640"/>
                </a:lnTo>
                <a:lnTo>
                  <a:pt x="612003" y="373183"/>
                </a:lnTo>
                <a:lnTo>
                  <a:pt x="609820" y="380726"/>
                </a:lnTo>
                <a:lnTo>
                  <a:pt x="607637" y="388269"/>
                </a:lnTo>
                <a:lnTo>
                  <a:pt x="605453" y="396011"/>
                </a:lnTo>
                <a:lnTo>
                  <a:pt x="601484" y="412288"/>
                </a:lnTo>
                <a:lnTo>
                  <a:pt x="597911" y="428763"/>
                </a:lnTo>
                <a:lnTo>
                  <a:pt x="594339" y="445834"/>
                </a:lnTo>
                <a:lnTo>
                  <a:pt x="590964" y="463302"/>
                </a:lnTo>
                <a:lnTo>
                  <a:pt x="587987" y="481565"/>
                </a:lnTo>
                <a:lnTo>
                  <a:pt x="581437" y="519081"/>
                </a:lnTo>
                <a:lnTo>
                  <a:pt x="578063" y="538535"/>
                </a:lnTo>
                <a:lnTo>
                  <a:pt x="574689" y="558385"/>
                </a:lnTo>
                <a:lnTo>
                  <a:pt x="570918" y="578830"/>
                </a:lnTo>
                <a:lnTo>
                  <a:pt x="566551" y="599475"/>
                </a:lnTo>
                <a:lnTo>
                  <a:pt x="560001" y="600864"/>
                </a:lnTo>
                <a:lnTo>
                  <a:pt x="553452" y="602452"/>
                </a:lnTo>
                <a:lnTo>
                  <a:pt x="547299" y="604437"/>
                </a:lnTo>
                <a:lnTo>
                  <a:pt x="541146" y="606422"/>
                </a:lnTo>
                <a:lnTo>
                  <a:pt x="535191" y="608804"/>
                </a:lnTo>
                <a:lnTo>
                  <a:pt x="529039" y="611583"/>
                </a:lnTo>
                <a:lnTo>
                  <a:pt x="523481" y="614362"/>
                </a:lnTo>
                <a:lnTo>
                  <a:pt x="518122" y="617538"/>
                </a:lnTo>
                <a:lnTo>
                  <a:pt x="516336" y="606621"/>
                </a:lnTo>
                <a:lnTo>
                  <a:pt x="514351" y="593519"/>
                </a:lnTo>
                <a:lnTo>
                  <a:pt x="512565" y="578235"/>
                </a:lnTo>
                <a:lnTo>
                  <a:pt x="510580" y="561362"/>
                </a:lnTo>
                <a:lnTo>
                  <a:pt x="508992" y="542505"/>
                </a:lnTo>
                <a:lnTo>
                  <a:pt x="507603" y="522059"/>
                </a:lnTo>
                <a:lnTo>
                  <a:pt x="507206" y="511538"/>
                </a:lnTo>
                <a:lnTo>
                  <a:pt x="507007" y="500422"/>
                </a:lnTo>
                <a:lnTo>
                  <a:pt x="506809" y="489108"/>
                </a:lnTo>
                <a:lnTo>
                  <a:pt x="506412" y="477396"/>
                </a:lnTo>
                <a:lnTo>
                  <a:pt x="506809" y="465486"/>
                </a:lnTo>
                <a:lnTo>
                  <a:pt x="507007" y="453377"/>
                </a:lnTo>
                <a:lnTo>
                  <a:pt x="507404" y="441070"/>
                </a:lnTo>
                <a:lnTo>
                  <a:pt x="508198" y="428366"/>
                </a:lnTo>
                <a:lnTo>
                  <a:pt x="509191" y="415861"/>
                </a:lnTo>
                <a:lnTo>
                  <a:pt x="510183" y="402958"/>
                </a:lnTo>
                <a:lnTo>
                  <a:pt x="511771" y="389857"/>
                </a:lnTo>
                <a:lnTo>
                  <a:pt x="513359" y="376756"/>
                </a:lnTo>
                <a:lnTo>
                  <a:pt x="515343" y="363456"/>
                </a:lnTo>
                <a:lnTo>
                  <a:pt x="517527" y="350157"/>
                </a:lnTo>
                <a:lnTo>
                  <a:pt x="520305" y="336857"/>
                </a:lnTo>
                <a:lnTo>
                  <a:pt x="523084" y="323557"/>
                </a:lnTo>
                <a:lnTo>
                  <a:pt x="526458" y="310059"/>
                </a:lnTo>
                <a:lnTo>
                  <a:pt x="530229" y="296561"/>
                </a:lnTo>
                <a:lnTo>
                  <a:pt x="534199" y="283262"/>
                </a:lnTo>
                <a:lnTo>
                  <a:pt x="538566" y="269962"/>
                </a:lnTo>
                <a:lnTo>
                  <a:pt x="543329" y="256662"/>
                </a:lnTo>
                <a:lnTo>
                  <a:pt x="548688" y="243561"/>
                </a:lnTo>
                <a:lnTo>
                  <a:pt x="554246" y="230460"/>
                </a:lnTo>
                <a:lnTo>
                  <a:pt x="560398" y="217756"/>
                </a:lnTo>
                <a:lnTo>
                  <a:pt x="566750" y="205052"/>
                </a:lnTo>
                <a:lnTo>
                  <a:pt x="573895" y="192546"/>
                </a:lnTo>
                <a:lnTo>
                  <a:pt x="577666" y="186393"/>
                </a:lnTo>
                <a:lnTo>
                  <a:pt x="581437" y="180239"/>
                </a:lnTo>
                <a:lnTo>
                  <a:pt x="585407" y="174086"/>
                </a:lnTo>
                <a:lnTo>
                  <a:pt x="589377" y="168131"/>
                </a:lnTo>
                <a:lnTo>
                  <a:pt x="593743" y="162176"/>
                </a:lnTo>
                <a:lnTo>
                  <a:pt x="598110" y="156221"/>
                </a:lnTo>
                <a:lnTo>
                  <a:pt x="602476" y="150464"/>
                </a:lnTo>
                <a:lnTo>
                  <a:pt x="607240" y="144708"/>
                </a:lnTo>
                <a:lnTo>
                  <a:pt x="611805" y="138951"/>
                </a:lnTo>
                <a:lnTo>
                  <a:pt x="616767" y="133393"/>
                </a:lnTo>
                <a:lnTo>
                  <a:pt x="621927" y="127835"/>
                </a:lnTo>
                <a:lnTo>
                  <a:pt x="626889" y="122277"/>
                </a:lnTo>
                <a:lnTo>
                  <a:pt x="632248" y="116917"/>
                </a:lnTo>
                <a:lnTo>
                  <a:pt x="637806" y="111558"/>
                </a:lnTo>
                <a:lnTo>
                  <a:pt x="643363" y="106595"/>
                </a:lnTo>
                <a:lnTo>
                  <a:pt x="649119" y="101434"/>
                </a:lnTo>
                <a:lnTo>
                  <a:pt x="654875" y="96273"/>
                </a:lnTo>
                <a:lnTo>
                  <a:pt x="661028" y="91509"/>
                </a:lnTo>
                <a:lnTo>
                  <a:pt x="667379" y="86547"/>
                </a:lnTo>
                <a:lnTo>
                  <a:pt x="673730" y="81783"/>
                </a:lnTo>
                <a:lnTo>
                  <a:pt x="680280" y="77217"/>
                </a:lnTo>
                <a:lnTo>
                  <a:pt x="686830" y="72850"/>
                </a:lnTo>
                <a:lnTo>
                  <a:pt x="693777" y="68285"/>
                </a:lnTo>
                <a:lnTo>
                  <a:pt x="700922" y="64116"/>
                </a:lnTo>
                <a:lnTo>
                  <a:pt x="707869" y="59948"/>
                </a:lnTo>
                <a:lnTo>
                  <a:pt x="715213" y="55977"/>
                </a:lnTo>
                <a:lnTo>
                  <a:pt x="722755" y="52007"/>
                </a:lnTo>
                <a:lnTo>
                  <a:pt x="730496" y="48236"/>
                </a:lnTo>
                <a:lnTo>
                  <a:pt x="738236" y="44464"/>
                </a:lnTo>
                <a:lnTo>
                  <a:pt x="746573" y="40891"/>
                </a:lnTo>
                <a:lnTo>
                  <a:pt x="754710" y="37318"/>
                </a:lnTo>
                <a:lnTo>
                  <a:pt x="763245" y="33944"/>
                </a:lnTo>
                <a:lnTo>
                  <a:pt x="771581" y="30768"/>
                </a:lnTo>
                <a:lnTo>
                  <a:pt x="780513" y="27790"/>
                </a:lnTo>
                <a:lnTo>
                  <a:pt x="789444" y="24813"/>
                </a:lnTo>
                <a:lnTo>
                  <a:pt x="798376" y="22232"/>
                </a:lnTo>
                <a:lnTo>
                  <a:pt x="807903" y="19453"/>
                </a:lnTo>
                <a:lnTo>
                  <a:pt x="817232" y="17071"/>
                </a:lnTo>
                <a:lnTo>
                  <a:pt x="827156" y="14888"/>
                </a:lnTo>
                <a:lnTo>
                  <a:pt x="837080" y="12704"/>
                </a:lnTo>
                <a:lnTo>
                  <a:pt x="847004" y="10719"/>
                </a:lnTo>
                <a:lnTo>
                  <a:pt x="857523" y="8933"/>
                </a:lnTo>
                <a:lnTo>
                  <a:pt x="867844" y="7146"/>
                </a:lnTo>
                <a:lnTo>
                  <a:pt x="878562" y="5757"/>
                </a:lnTo>
                <a:lnTo>
                  <a:pt x="889479" y="4367"/>
                </a:lnTo>
                <a:lnTo>
                  <a:pt x="900593" y="3176"/>
                </a:lnTo>
                <a:lnTo>
                  <a:pt x="911907" y="2184"/>
                </a:lnTo>
                <a:lnTo>
                  <a:pt x="923419" y="1390"/>
                </a:lnTo>
                <a:lnTo>
                  <a:pt x="935129" y="596"/>
                </a:lnTo>
                <a:lnTo>
                  <a:pt x="947038" y="199"/>
                </a:lnTo>
                <a:lnTo>
                  <a:pt x="9593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21" name="KSO_Shape"/>
          <p:cNvSpPr>
            <a:spLocks noChangeAspect="1"/>
          </p:cNvSpPr>
          <p:nvPr/>
        </p:nvSpPr>
        <p:spPr>
          <a:xfrm>
            <a:off x="871538" y="4171950"/>
            <a:ext cx="312738" cy="238125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zh-CN" alt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22" name="KSO_Shape"/>
          <p:cNvSpPr>
            <a:spLocks noChangeAspect="1"/>
          </p:cNvSpPr>
          <p:nvPr/>
        </p:nvSpPr>
        <p:spPr>
          <a:xfrm>
            <a:off x="6454775" y="1100138"/>
            <a:ext cx="312738" cy="279400"/>
          </a:xfrm>
          <a:custGeom>
            <a:avLst/>
            <a:gdLst/>
            <a:ahLst/>
            <a:cxnLst/>
            <a:rect l="l" t="t" r="r" b="b"/>
            <a:pathLst>
              <a:path w="1800200" h="1603947">
                <a:moveTo>
                  <a:pt x="900100" y="235795"/>
                </a:moveTo>
                <a:lnTo>
                  <a:pt x="1656184" y="919871"/>
                </a:lnTo>
                <a:lnTo>
                  <a:pt x="1656184" y="1603947"/>
                </a:lnTo>
                <a:lnTo>
                  <a:pt x="1242138" y="1603947"/>
                </a:lnTo>
                <a:lnTo>
                  <a:pt x="1242138" y="919870"/>
                </a:lnTo>
                <a:lnTo>
                  <a:pt x="558062" y="919870"/>
                </a:lnTo>
                <a:lnTo>
                  <a:pt x="558062" y="1603947"/>
                </a:lnTo>
                <a:lnTo>
                  <a:pt x="144016" y="1603947"/>
                </a:lnTo>
                <a:lnTo>
                  <a:pt x="144016" y="919871"/>
                </a:lnTo>
                <a:close/>
                <a:moveTo>
                  <a:pt x="900100" y="0"/>
                </a:moveTo>
                <a:lnTo>
                  <a:pt x="1310094" y="370947"/>
                </a:lnTo>
                <a:lnTo>
                  <a:pt x="1310094" y="14514"/>
                </a:lnTo>
                <a:lnTo>
                  <a:pt x="1428894" y="14514"/>
                </a:lnTo>
                <a:lnTo>
                  <a:pt x="1428894" y="478433"/>
                </a:lnTo>
                <a:lnTo>
                  <a:pt x="1800200" y="814377"/>
                </a:lnTo>
                <a:lnTo>
                  <a:pt x="1800200" y="988497"/>
                </a:lnTo>
                <a:lnTo>
                  <a:pt x="900100" y="174121"/>
                </a:lnTo>
                <a:lnTo>
                  <a:pt x="0" y="988498"/>
                </a:lnTo>
                <a:lnTo>
                  <a:pt x="0" y="8143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/>
            <a:endParaRPr lang="en-US" sz="1350" strike="noStrike" noProof="1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54738" y="2852738"/>
            <a:ext cx="2411413" cy="847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rmAutofit/>
          </a:bodyPr>
          <a:p>
            <a:pPr algn="l" fontAlgn="base"/>
            <a:r>
              <a:rPr lang="zh-CN" altLang="en-US" sz="2000" b="1" strike="noStrike" noProof="1" dirty="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</a:rPr>
              <a:t>过渡环节</a:t>
            </a:r>
            <a:endParaRPr lang="zh-CN" altLang="en-US" sz="2000" b="1" strike="noStrike" noProof="1" dirty="0">
              <a:solidFill>
                <a:srgbClr val="FFFFFF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54738" y="3867150"/>
            <a:ext cx="2443163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2000" rtlCol="0" anchor="ctr">
            <a:noAutofit/>
          </a:bodyPr>
          <a:p>
            <a:pPr algn="l" fontAlgn="base"/>
            <a:r>
              <a:rPr lang="en-US" altLang="zh-CN" sz="800" b="1" strike="noStrike" noProof="1" dirty="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itchFamily="2" charset="-122"/>
                <a:ea typeface="微软雅黑" pitchFamily="2" charset="-122"/>
              </a:rPr>
              <a:t>1</a:t>
            </a:r>
            <a:endParaRPr lang="en-US" altLang="zh-CN" sz="800" b="1" strike="noStrike" noProof="1" dirty="0">
              <a:solidFill>
                <a:schemeClr val="accent2">
                  <a:lumMod val="40000"/>
                  <a:lumOff val="60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7424" name="文本框 15"/>
          <p:cNvSpPr txBox="1"/>
          <p:nvPr/>
        </p:nvSpPr>
        <p:spPr>
          <a:xfrm>
            <a:off x="3131820" y="-20637"/>
            <a:ext cx="249237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一、生活活动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20497" name="图片 16" descr="office6\wpsassist\cache\A000220150821A65P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4775" y="3130550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图片 23" descr="office6\wpsassist\cache\A000220150821A01P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5" y="3956050"/>
            <a:ext cx="887413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9" name="图片 24" descr="office6\wpsassist\cache\A000220150821A81P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3" y="2076450"/>
            <a:ext cx="423862" cy="376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34640" y="1374775"/>
            <a:ext cx="3312795" cy="3035300"/>
          </a:xfrm>
          <a:prstGeom prst="ellipse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4" grpId="0"/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233488" y="939800"/>
            <a:ext cx="1860550" cy="162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7" name="任意多边形 6"/>
          <p:cNvSpPr/>
          <p:nvPr/>
        </p:nvSpPr>
        <p:spPr>
          <a:xfrm>
            <a:off x="1282700" y="973138"/>
            <a:ext cx="1774825" cy="2781300"/>
          </a:xfrm>
          <a:custGeom>
            <a:avLst/>
            <a:gdLst>
              <a:gd name="connsiteX0" fmla="*/ 0 w 1886465"/>
              <a:gd name="connsiteY0" fmla="*/ 0 h 2957387"/>
              <a:gd name="connsiteX1" fmla="*/ 845409 w 1886465"/>
              <a:gd name="connsiteY1" fmla="*/ 0 h 2957387"/>
              <a:gd name="connsiteX2" fmla="*/ 943233 w 1886465"/>
              <a:gd name="connsiteY2" fmla="*/ 140043 h 2957387"/>
              <a:gd name="connsiteX3" fmla="*/ 1041057 w 1886465"/>
              <a:gd name="connsiteY3" fmla="*/ 0 h 2957387"/>
              <a:gd name="connsiteX4" fmla="*/ 1886465 w 1886465"/>
              <a:gd name="connsiteY4" fmla="*/ 0 h 2957387"/>
              <a:gd name="connsiteX5" fmla="*/ 1886465 w 1886465"/>
              <a:gd name="connsiteY5" fmla="*/ 2957387 h 2957387"/>
              <a:gd name="connsiteX6" fmla="*/ 0 w 1886465"/>
              <a:gd name="connsiteY6" fmla="*/ 2957387 h 2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6465" h="2957387">
                <a:moveTo>
                  <a:pt x="0" y="0"/>
                </a:moveTo>
                <a:lnTo>
                  <a:pt x="845409" y="0"/>
                </a:lnTo>
                <a:lnTo>
                  <a:pt x="943233" y="140043"/>
                </a:lnTo>
                <a:lnTo>
                  <a:pt x="1041057" y="0"/>
                </a:lnTo>
                <a:lnTo>
                  <a:pt x="1886465" y="0"/>
                </a:lnTo>
                <a:lnTo>
                  <a:pt x="1886465" y="2957387"/>
                </a:lnTo>
                <a:lnTo>
                  <a:pt x="0" y="2957387"/>
                </a:lnTo>
                <a:close/>
              </a:path>
            </a:pathLst>
          </a:cu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8" name="矩形 7"/>
          <p:cNvSpPr/>
          <p:nvPr/>
        </p:nvSpPr>
        <p:spPr>
          <a:xfrm>
            <a:off x="1120775" y="3765550"/>
            <a:ext cx="2100263" cy="428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9" name="矩形 8"/>
          <p:cNvSpPr/>
          <p:nvPr/>
        </p:nvSpPr>
        <p:spPr>
          <a:xfrm>
            <a:off x="2035175" y="3663950"/>
            <a:ext cx="287338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0" name="燕尾形 9"/>
          <p:cNvSpPr/>
          <p:nvPr/>
        </p:nvSpPr>
        <p:spPr>
          <a:xfrm rot="5400000">
            <a:off x="2103438" y="3727450"/>
            <a:ext cx="136525" cy="158750"/>
          </a:xfrm>
          <a:prstGeom prst="chevron">
            <a:avLst>
              <a:gd name="adj" fmla="val 62000"/>
            </a:avLst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97275" y="939800"/>
            <a:ext cx="1858963" cy="162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3" name="任意多边形 12"/>
          <p:cNvSpPr/>
          <p:nvPr/>
        </p:nvSpPr>
        <p:spPr>
          <a:xfrm>
            <a:off x="3646488" y="973138"/>
            <a:ext cx="1774825" cy="2781300"/>
          </a:xfrm>
          <a:custGeom>
            <a:avLst/>
            <a:gdLst>
              <a:gd name="connsiteX0" fmla="*/ 0 w 1886465"/>
              <a:gd name="connsiteY0" fmla="*/ 0 h 2957387"/>
              <a:gd name="connsiteX1" fmla="*/ 845409 w 1886465"/>
              <a:gd name="connsiteY1" fmla="*/ 0 h 2957387"/>
              <a:gd name="connsiteX2" fmla="*/ 943233 w 1886465"/>
              <a:gd name="connsiteY2" fmla="*/ 140043 h 2957387"/>
              <a:gd name="connsiteX3" fmla="*/ 1041057 w 1886465"/>
              <a:gd name="connsiteY3" fmla="*/ 0 h 2957387"/>
              <a:gd name="connsiteX4" fmla="*/ 1886465 w 1886465"/>
              <a:gd name="connsiteY4" fmla="*/ 0 h 2957387"/>
              <a:gd name="connsiteX5" fmla="*/ 1886465 w 1886465"/>
              <a:gd name="connsiteY5" fmla="*/ 2957387 h 2957387"/>
              <a:gd name="connsiteX6" fmla="*/ 0 w 1886465"/>
              <a:gd name="connsiteY6" fmla="*/ 2957387 h 2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6465" h="2957387">
                <a:moveTo>
                  <a:pt x="0" y="0"/>
                </a:moveTo>
                <a:lnTo>
                  <a:pt x="845409" y="0"/>
                </a:lnTo>
                <a:lnTo>
                  <a:pt x="943233" y="140043"/>
                </a:lnTo>
                <a:lnTo>
                  <a:pt x="1041057" y="0"/>
                </a:lnTo>
                <a:lnTo>
                  <a:pt x="1886465" y="0"/>
                </a:lnTo>
                <a:lnTo>
                  <a:pt x="1886465" y="2957387"/>
                </a:lnTo>
                <a:lnTo>
                  <a:pt x="0" y="2957387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4" name="矩形 13"/>
          <p:cNvSpPr/>
          <p:nvPr/>
        </p:nvSpPr>
        <p:spPr>
          <a:xfrm>
            <a:off x="3484563" y="3765550"/>
            <a:ext cx="2098675" cy="428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5" name="矩形 14"/>
          <p:cNvSpPr/>
          <p:nvPr/>
        </p:nvSpPr>
        <p:spPr>
          <a:xfrm>
            <a:off x="4398963" y="3663950"/>
            <a:ext cx="28575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6" name="燕尾形 15"/>
          <p:cNvSpPr/>
          <p:nvPr/>
        </p:nvSpPr>
        <p:spPr>
          <a:xfrm rot="5400000">
            <a:off x="4465638" y="3727450"/>
            <a:ext cx="136525" cy="158750"/>
          </a:xfrm>
          <a:prstGeom prst="chevron">
            <a:avLst>
              <a:gd name="adj" fmla="val 62000"/>
            </a:avLst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02338" y="939800"/>
            <a:ext cx="1858963" cy="162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19" name="任意多边形 18"/>
          <p:cNvSpPr/>
          <p:nvPr/>
        </p:nvSpPr>
        <p:spPr>
          <a:xfrm>
            <a:off x="6051550" y="973138"/>
            <a:ext cx="1774825" cy="2781300"/>
          </a:xfrm>
          <a:custGeom>
            <a:avLst/>
            <a:gdLst>
              <a:gd name="connsiteX0" fmla="*/ 0 w 1886465"/>
              <a:gd name="connsiteY0" fmla="*/ 0 h 2957387"/>
              <a:gd name="connsiteX1" fmla="*/ 845409 w 1886465"/>
              <a:gd name="connsiteY1" fmla="*/ 0 h 2957387"/>
              <a:gd name="connsiteX2" fmla="*/ 943233 w 1886465"/>
              <a:gd name="connsiteY2" fmla="*/ 140043 h 2957387"/>
              <a:gd name="connsiteX3" fmla="*/ 1041057 w 1886465"/>
              <a:gd name="connsiteY3" fmla="*/ 0 h 2957387"/>
              <a:gd name="connsiteX4" fmla="*/ 1886465 w 1886465"/>
              <a:gd name="connsiteY4" fmla="*/ 0 h 2957387"/>
              <a:gd name="connsiteX5" fmla="*/ 1886465 w 1886465"/>
              <a:gd name="connsiteY5" fmla="*/ 2957387 h 2957387"/>
              <a:gd name="connsiteX6" fmla="*/ 0 w 1886465"/>
              <a:gd name="connsiteY6" fmla="*/ 2957387 h 2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6465" h="2957387">
                <a:moveTo>
                  <a:pt x="0" y="0"/>
                </a:moveTo>
                <a:lnTo>
                  <a:pt x="845409" y="0"/>
                </a:lnTo>
                <a:lnTo>
                  <a:pt x="943233" y="140043"/>
                </a:lnTo>
                <a:lnTo>
                  <a:pt x="1041057" y="0"/>
                </a:lnTo>
                <a:lnTo>
                  <a:pt x="1886465" y="0"/>
                </a:lnTo>
                <a:lnTo>
                  <a:pt x="1886465" y="2957387"/>
                </a:lnTo>
                <a:lnTo>
                  <a:pt x="0" y="2957387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0" name="矩形 19"/>
          <p:cNvSpPr/>
          <p:nvPr/>
        </p:nvSpPr>
        <p:spPr>
          <a:xfrm>
            <a:off x="5862638" y="3765550"/>
            <a:ext cx="2100263" cy="428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1" name="矩形 20"/>
          <p:cNvSpPr/>
          <p:nvPr/>
        </p:nvSpPr>
        <p:spPr>
          <a:xfrm>
            <a:off x="6804025" y="3663950"/>
            <a:ext cx="28575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2" name="燕尾形 21"/>
          <p:cNvSpPr/>
          <p:nvPr/>
        </p:nvSpPr>
        <p:spPr>
          <a:xfrm rot="5400000">
            <a:off x="6880225" y="3727450"/>
            <a:ext cx="136525" cy="158750"/>
          </a:xfrm>
          <a:prstGeom prst="chevron">
            <a:avLst>
              <a:gd name="adj" fmla="val 62000"/>
            </a:avLst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>
              <a:solidFill>
                <a:schemeClr val="tx1"/>
              </a:solidFill>
            </a:endParaRPr>
          </a:p>
        </p:txBody>
      </p:sp>
      <p:sp>
        <p:nvSpPr>
          <p:cNvPr id="18448" name="文本框 1"/>
          <p:cNvSpPr txBox="1"/>
          <p:nvPr/>
        </p:nvSpPr>
        <p:spPr>
          <a:xfrm>
            <a:off x="1554163" y="4027488"/>
            <a:ext cx="124968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dirty="0">
                <a:latin typeface="微软雅黑" pitchFamily="2" charset="-122"/>
                <a:ea typeface="微软雅黑" pitchFamily="2" charset="-122"/>
              </a:rPr>
              <a:t>关注少</a:t>
            </a:r>
            <a:endParaRPr lang="zh-CN" altLang="en-US" sz="280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8449" name="文本框 3"/>
          <p:cNvSpPr txBox="1"/>
          <p:nvPr/>
        </p:nvSpPr>
        <p:spPr>
          <a:xfrm>
            <a:off x="3902075" y="4027488"/>
            <a:ext cx="124968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包办多</a:t>
            </a:r>
            <a:endParaRPr lang="zh-CN" altLang="en-US" sz="28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18450" name="文本框 4"/>
          <p:cNvSpPr txBox="1"/>
          <p:nvPr/>
        </p:nvSpPr>
        <p:spPr>
          <a:xfrm>
            <a:off x="6315075" y="4027488"/>
            <a:ext cx="1249680" cy="650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dirty="0">
                <a:latin typeface="微软雅黑" pitchFamily="2" charset="-122"/>
                <a:ea typeface="微软雅黑" pitchFamily="2" charset="-122"/>
                <a:sym typeface="宋体" pitchFamily="2" charset="-122"/>
              </a:rPr>
              <a:t>高控制</a:t>
            </a:r>
            <a:endParaRPr lang="zh-CN" altLang="en-US" sz="2800" dirty="0">
              <a:latin typeface="微软雅黑" pitchFamily="2" charset="-122"/>
              <a:ea typeface="微软雅黑" pitchFamily="2" charset="-122"/>
              <a:sym typeface="宋体" pitchFamily="2" charset="-122"/>
            </a:endParaRPr>
          </a:p>
        </p:txBody>
      </p:sp>
      <p:sp>
        <p:nvSpPr>
          <p:cNvPr id="18451" name="文本框 15"/>
          <p:cNvSpPr txBox="1"/>
          <p:nvPr/>
        </p:nvSpPr>
        <p:spPr>
          <a:xfrm>
            <a:off x="395605" y="987108"/>
            <a:ext cx="2492375" cy="3234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存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在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的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误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  <a:p>
            <a:pPr indent="0"/>
            <a:r>
              <a:rPr lang="zh-CN" altLang="en-US" sz="2800">
                <a:solidFill>
                  <a:srgbClr val="E50000"/>
                </a:solidFill>
                <a:latin typeface="微软雅黑" pitchFamily="2" charset="-122"/>
                <a:ea typeface="微软雅黑" pitchFamily="2" charset="-122"/>
              </a:rPr>
              <a:t>区</a:t>
            </a:r>
            <a:endParaRPr lang="zh-CN" altLang="en-US" sz="2800">
              <a:solidFill>
                <a:srgbClr val="E50000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/>
      <p:bldP spid="18448" grpId="0"/>
      <p:bldP spid="18449" grpId="0"/>
      <p:bldP spid="18450" grpId="0"/>
    </p:bld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169231"/>
  <p:tag name="KSO_WM_SLIDE_ID" val="150995200"/>
  <p:tag name="KSO_WM_SLIDE_INDEX" val="1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163*3"/>
  <p:tag name="KSO_WM_SLIDE_SIZE" val="522*534"/>
  <p:tag name="KSO_WM_TAG_VERSION" val="1.0"/>
</p:tagLst>
</file>

<file path=ppt/tags/tag10.xml><?xml version="1.0" encoding="utf-8"?>
<p:tagLst xmlns:p="http://schemas.openxmlformats.org/presentationml/2006/main">
  <p:tag name="KSO_WM_TEMPLATE_CATEGORY" val="diagram"/>
  <p:tag name="KSO_WM_TEMPLATE_INDEX" val="169098"/>
  <p:tag name="KSO_WM_SLIDE_ID" val="150995200"/>
  <p:tag name="KSO_WM_SLIDE_INDEX" val="1"/>
  <p:tag name="KSO_WM_SLIDE_ITEM_CNT" val="4"/>
  <p:tag name="KSO_WM_SLIDE_LAYOUT" val="a_d_f"/>
  <p:tag name="KSO_WM_SLIDE_LAYOUT_CNT" val="1_2_2"/>
  <p:tag name="KSO_WM_SLIDE_TYPE" val="text"/>
  <p:tag name="KSO_WM_BEAUTIFY_FLAG" val="#wm#"/>
  <p:tag name="KSO_WM_SLIDE_POSITION" val="14*106"/>
  <p:tag name="KSO_WM_SLIDE_SIZE" val="928*387"/>
  <p:tag name="KSO_WM_TAG_VERSION" val="1.0"/>
</p:tagLst>
</file>

<file path=ppt/tags/tag11.xml><?xml version="1.0" encoding="utf-8"?>
<p:tagLst xmlns:p="http://schemas.openxmlformats.org/presentationml/2006/main">
  <p:tag name="KSO_WM_TEMPLATE_CATEGORY" val="diagram"/>
  <p:tag name="KSO_WM_TEMPLATE_INDEX" val="169338"/>
  <p:tag name="KSO_WM_SLIDE_ID" val="150995200"/>
  <p:tag name="KSO_WM_SLIDE_INDEX" val="1"/>
  <p:tag name="KSO_WM_SLIDE_ITEM_CNT" val="6"/>
  <p:tag name="KSO_WM_SLIDE_LAYOUT" val="d_f"/>
  <p:tag name="KSO_WM_SLIDE_LAYOUT_CNT" val="1_5"/>
  <p:tag name="KSO_WM_SLIDE_TYPE" val="text"/>
  <p:tag name="KSO_WM_BEAUTIFY_FLAG" val="#wm#"/>
  <p:tag name="KSO_WM_SLIDE_POSITION" val="17*36"/>
  <p:tag name="KSO_WM_SLIDE_SIZE" val="848*471"/>
  <p:tag name="KSO_WM_TAG_VERSION" val="1.0"/>
</p:tagLst>
</file>

<file path=ppt/tags/tag12.xml><?xml version="1.0" encoding="utf-8"?>
<p:tagLst xmlns:p="http://schemas.openxmlformats.org/presentationml/2006/main">
  <p:tag name="KSO_WM_TEMPLATE_CATEGORY" val="diagram"/>
  <p:tag name="KSO_WM_TEMPLATE_INDEX" val="169088"/>
  <p:tag name="KSO_WM_SLIDE_ID" val="150995200"/>
  <p:tag name="KSO_WM_SLIDE_INDEX" val="1"/>
  <p:tag name="KSO_WM_SLIDE_ITEM_CNT" val="4"/>
  <p:tag name="KSO_WM_SLIDE_LAYOUT" val="a_f_d"/>
  <p:tag name="KSO_WM_SLIDE_LAYOUT_CNT" val="1_2_2"/>
  <p:tag name="KSO_WM_SLIDE_TYPE" val="text"/>
  <p:tag name="KSO_WM_BEAUTIFY_FLAG" val="#wm#"/>
  <p:tag name="KSO_WM_SLIDE_POSITION" val="94*77"/>
  <p:tag name="KSO_WM_SLIDE_SIZE" val="771*463"/>
  <p:tag name="KSO_WM_TAG_VERSION" val="1.0"/>
</p:tagLst>
</file>

<file path=ppt/tags/tag13.xml><?xml version="1.0" encoding="utf-8"?>
<p:tagLst xmlns:p="http://schemas.openxmlformats.org/presentationml/2006/main">
  <p:tag name="KSO_WM_TEMPLATE_CATEGORY" val="diagram"/>
  <p:tag name="KSO_WM_TEMPLATE_INDEX" val="169114"/>
  <p:tag name="KSO_WM_SLIDE_ID" val="150995200"/>
  <p:tag name="KSO_WM_SLIDE_INDEX" val="1"/>
  <p:tag name="KSO_WM_SLIDE_ITEM_CNT" val="4"/>
  <p:tag name="KSO_WM_SLIDE_LAYOUT" val="a_f_d"/>
  <p:tag name="KSO_WM_SLIDE_LAYOUT_CNT" val="1_3_1"/>
  <p:tag name="KSO_WM_SLIDE_TYPE" val="text"/>
  <p:tag name="KSO_WM_BEAUTIFY_FLAG" val="#wm#"/>
  <p:tag name="KSO_WM_SLIDE_POSITION" val="132*37"/>
  <p:tag name="KSO_WM_SLIDE_SIZE" val="973*466"/>
  <p:tag name="KSO_WM_TAG_VERSION" val="1.0"/>
</p:tagLst>
</file>

<file path=ppt/tags/tag14.xml><?xml version="1.0" encoding="utf-8"?>
<p:tagLst xmlns:p="http://schemas.openxmlformats.org/presentationml/2006/main">
  <p:tag name="KSO_WM_TEMPLATE_CATEGORY" val="diagram"/>
  <p:tag name="KSO_WM_TEMPLATE_INDEX" val="169218"/>
  <p:tag name="KSO_WM_SLIDE_ID" val="150995200"/>
  <p:tag name="KSO_WM_SLIDE_INDEX" val="1"/>
  <p:tag name="KSO_WM_SLIDE_ITEM_CNT" val="5"/>
  <p:tag name="KSO_WM_SLIDE_LAYOUT" val="a_f_d"/>
  <p:tag name="KSO_WM_SLIDE_LAYOUT_CNT" val="1_2_3"/>
  <p:tag name="KSO_WM_SLIDE_TYPE" val="text"/>
  <p:tag name="KSO_WM_BEAUTIFY_FLAG" val="#wm#"/>
  <p:tag name="KSO_WM_SLIDE_POSITION" val="60*6"/>
  <p:tag name="KSO_WM_SLIDE_SIZE" val="898*443"/>
  <p:tag name="KSO_WM_TAG_VERSION" val="1.0"/>
</p:tagLst>
</file>

<file path=ppt/tags/tag15.xml><?xml version="1.0" encoding="utf-8"?>
<p:tagLst xmlns:p="http://schemas.openxmlformats.org/presentationml/2006/main">
  <p:tag name="KSO_WM_TEMPLATE_CATEGORY" val="diagram"/>
  <p:tag name="KSO_WM_TEMPLATE_INDEX" val="169004"/>
  <p:tag name="KSO_WM_SLIDE_ID" val="150995200"/>
  <p:tag name="KSO_WM_SLIDE_INDEX" val="1"/>
  <p:tag name="KSO_WM_SLIDE_ITEM_CNT" val="1"/>
  <p:tag name="KSO_WM_SLIDE_LAYOUT" val="a_d"/>
  <p:tag name="KSO_WM_SLIDE_LAYOUT_CNT" val="1_1"/>
  <p:tag name="KSO_WM_SLIDE_TYPE" val="text"/>
  <p:tag name="KSO_WM_BEAUTIFY_FLAG" val="#wm#"/>
  <p:tag name="KSO_WM_SLIDE_POSITION" val="0*77"/>
  <p:tag name="KSO_WM_SLIDE_SIZE" val="697*398"/>
  <p:tag name="KSO_WM_TAG_VERSION" val="1.0"/>
</p:tagLst>
</file>

<file path=ppt/tags/tag16.xml><?xml version="1.0" encoding="utf-8"?>
<p:tagLst xmlns:p="http://schemas.openxmlformats.org/presentationml/2006/main">
  <p:tag name="KSO_WM_TEMPLATE_CATEGORY" val="diagram"/>
  <p:tag name="KSO_WM_TEMPLATE_INDEX" val="169013"/>
  <p:tag name="KSO_WM_SLIDE_ID" val="150995202"/>
  <p:tag name="KSO_WM_SLIDE_INDEX" val="1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09*169"/>
  <p:tag name="KSO_WM_SLIDE_SIZE" val="823*285"/>
  <p:tag name="KSO_WM_TAG_VERSION" val="1.0"/>
</p:tagLst>
</file>

<file path=ppt/tags/tag17.xml><?xml version="1.0" encoding="utf-8"?>
<p:tagLst xmlns:p="http://schemas.openxmlformats.org/presentationml/2006/main">
  <p:tag name="KSO_WM_TEMPLATE_CATEGORY" val="diagram"/>
  <p:tag name="KSO_WM_TEMPLATE_INDEX" val="169236"/>
  <p:tag name="KSO_WM_SLIDE_ID" val="150995200"/>
  <p:tag name="KSO_WM_SLIDE_INDEX" val="1"/>
  <p:tag name="KSO_WM_SLIDE_ITEM_CNT" val="5"/>
  <p:tag name="KSO_WM_SLIDE_LAYOUT" val="a_f_d"/>
  <p:tag name="KSO_WM_SLIDE_LAYOUT_CNT" val="1_1_4"/>
  <p:tag name="KSO_WM_SLIDE_TYPE" val="text"/>
  <p:tag name="KSO_WM_BEAUTIFY_FLAG" val="#wm#"/>
  <p:tag name="KSO_WM_SLIDE_POSITION" val="144*102"/>
  <p:tag name="KSO_WM_SLIDE_SIZE" val="700*286"/>
  <p:tag name="KSO_WM_TAG_VERSION" val="1.0"/>
</p:tagLst>
</file>

<file path=ppt/tags/tag18.xml><?xml version="1.0" encoding="utf-8"?>
<p:tagLst xmlns:p="http://schemas.openxmlformats.org/presentationml/2006/main">
  <p:tag name="KSO_WM_TEMPLATE_CATEGORY" val="diagram"/>
  <p:tag name="KSO_WM_TEMPLATE_INDEX" val="169267"/>
  <p:tag name="KSO_WM_SLIDE_ID" val="diagram169267_1"/>
  <p:tag name="KSO_WM_SLIDE_INDEX" val="1"/>
  <p:tag name="KSO_WM_SLIDE_ITEM_CNT" val="4"/>
  <p:tag name="KSO_WM_SLIDE_LAYOUT" val="a_g_f_d"/>
  <p:tag name="KSO_WM_SLIDE_LAYOUT_CNT" val="1_3_1_3"/>
  <p:tag name="KSO_WM_SLIDE_TYPE" val="text"/>
  <p:tag name="KSO_WM_BEAUTIFY_FLAG" val="#wm#"/>
  <p:tag name="KSO_WM_SLIDE_POSITION" val="63*124"/>
  <p:tag name="KSO_WM_SLIDE_SIZE" val="842*413"/>
  <p:tag name="KSO_WM_TAG_VERSION" val="1.0"/>
</p:tagLst>
</file>

<file path=ppt/tags/tag19.xml><?xml version="1.0" encoding="utf-8"?>
<p:tagLst xmlns:p="http://schemas.openxmlformats.org/presentationml/2006/main">
  <p:tag name="KSO_WM_TEMPLATE_CATEGORY" val="diagram"/>
  <p:tag name="KSO_WM_TEMPLATE_INDEX" val="169207"/>
  <p:tag name="KSO_WM_SLIDE_ID" val="150995200"/>
  <p:tag name="KSO_WM_SLIDE_INDEX" val="1"/>
  <p:tag name="KSO_WM_SLIDE_ITEM_CNT" val="5"/>
  <p:tag name="KSO_WM_SLIDE_LAYOUT" val="a_f_d"/>
  <p:tag name="KSO_WM_SLIDE_LAYOUT_CNT" val="1_2_3"/>
  <p:tag name="KSO_WM_SLIDE_TYPE" val="text"/>
  <p:tag name="KSO_WM_BEAUTIFY_FLAG" val="#wm#"/>
  <p:tag name="KSO_WM_SLIDE_POSITION" val="47*9"/>
  <p:tag name="KSO_WM_SLIDE_SIZE" val="883*525"/>
  <p:tag name="KSO_WM_TAG_VERSION" val="1.0"/>
</p:tagLst>
</file>

<file path=ppt/tags/tag2.xml><?xml version="1.0" encoding="utf-8"?>
<p:tagLst xmlns:p="http://schemas.openxmlformats.org/presentationml/2006/main">
  <p:tag name="KSO_WM_TEMPLATE_CATEGORY" val="diagram"/>
  <p:tag name="KSO_WM_TEMPLATE_INDEX" val="169210"/>
  <p:tag name="KSO_WM_SLIDE_ID" val="150995200"/>
  <p:tag name="KSO_WM_SLIDE_INDEX" val="1"/>
  <p:tag name="KSO_WM_SLIDE_ITEM_CNT" val="5"/>
  <p:tag name="KSO_WM_SLIDE_LAYOUT" val="a_f_d"/>
  <p:tag name="KSO_WM_SLIDE_LAYOUT_CNT" val="1_2_3"/>
  <p:tag name="KSO_WM_SLIDE_TYPE" val="text"/>
  <p:tag name="KSO_WM_BEAUTIFY_FLAG" val="#wm#"/>
  <p:tag name="KSO_WM_SLIDE_POSITION" val="38*8"/>
  <p:tag name="KSO_WM_SLIDE_SIZE" val="921*522"/>
  <p:tag name="KSO_WM_TAG_VERSION" val="1.0"/>
</p:tagLst>
</file>

<file path=ppt/tags/tag3.xml><?xml version="1.0" encoding="utf-8"?>
<p:tagLst xmlns:p="http://schemas.openxmlformats.org/presentationml/2006/main">
  <p:tag name="KSO_WM_TEMPLATE_CATEGORY" val="diagram"/>
  <p:tag name="KSO_WM_TEMPLATE_INDEX" val="169268"/>
  <p:tag name="KSO_WM_SLIDE_ID" val="150995201"/>
  <p:tag name="KSO_WM_SLIDE_INDEX" val="1"/>
  <p:tag name="KSO_WM_SLIDE_ITEM_CNT" val="8"/>
  <p:tag name="KSO_WM_SLIDE_LAYOUT" val="a_f_d"/>
  <p:tag name="KSO_WM_SLIDE_LAYOUT_CNT" val="1_4_4"/>
  <p:tag name="KSO_WM_SLIDE_TYPE" val="text"/>
  <p:tag name="KSO_WM_BEAUTIFY_FLAG" val="#wm#"/>
  <p:tag name="KSO_WM_SLIDE_POSITION" val="161*99"/>
  <p:tag name="KSO_WM_SLIDE_SIZE" val="672*379"/>
  <p:tag name="KSO_WM_TAG_VERSION" val="1.0"/>
</p:tagLst>
</file>

<file path=ppt/tags/tag4.xml><?xml version="1.0" encoding="utf-8"?>
<p:tagLst xmlns:p="http://schemas.openxmlformats.org/presentationml/2006/main">
  <p:tag name="KSO_WM_TEMPLATE_CATEGORY" val="diagram"/>
  <p:tag name="KSO_WM_TEMPLATE_INDEX" val="169269"/>
  <p:tag name="KSO_WM_SLIDE_ID" val="150995200"/>
  <p:tag name="KSO_WM_SLIDE_INDEX" val="1"/>
  <p:tag name="KSO_WM_SLIDE_ITEM_CNT" val="8"/>
  <p:tag name="KSO_WM_SLIDE_LAYOUT" val="a_f_d"/>
  <p:tag name="KSO_WM_SLIDE_LAYOUT_CNT" val="1_4_4"/>
  <p:tag name="KSO_WM_SLIDE_TYPE" val="text"/>
  <p:tag name="KSO_WM_BEAUTIFY_FLAG" val="#wm#"/>
  <p:tag name="KSO_WM_SLIDE_POSITION" val="57*109"/>
  <p:tag name="KSO_WM_SLIDE_SIZE" val="856*394"/>
  <p:tag name="KSO_WM_TAG_VERSION" val="1.0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TEMPLATE_CATEGORY" val="diagram"/>
  <p:tag name="KSO_WM_TEMPLATE_INDEX" val="169338"/>
  <p:tag name="KSO_WM_SLIDE_ID" val="150995200"/>
  <p:tag name="KSO_WM_SLIDE_INDEX" val="1"/>
  <p:tag name="KSO_WM_SLIDE_ITEM_CNT" val="6"/>
  <p:tag name="KSO_WM_SLIDE_LAYOUT" val="d_f"/>
  <p:tag name="KSO_WM_SLIDE_LAYOUT_CNT" val="1_5"/>
  <p:tag name="KSO_WM_SLIDE_TYPE" val="text"/>
  <p:tag name="KSO_WM_BEAUTIFY_FLAG" val="#wm#"/>
  <p:tag name="KSO_WM_SLIDE_POSITION" val="17*36"/>
  <p:tag name="KSO_WM_SLIDE_SIZE" val="848*471"/>
  <p:tag name="KSO_WM_TAG_VERSION" val="1.0"/>
</p:tagLst>
</file>

<file path=ppt/tags/tag7.xml><?xml version="1.0" encoding="utf-8"?>
<p:tagLst xmlns:p="http://schemas.openxmlformats.org/presentationml/2006/main">
  <p:tag name="KSO_WM_TEMPLATE_CATEGORY" val="diagram"/>
  <p:tag name="KSO_WM_TEMPLATE_INDEX" val="169301"/>
  <p:tag name="KSO_WM_SLIDE_ID" val="diagram169301_1"/>
  <p:tag name="KSO_WM_SLIDE_INDEX" val="1"/>
  <p:tag name="KSO_WM_SLIDE_ITEM_CNT" val="3"/>
  <p:tag name="KSO_WM_SLIDE_LAYOUT" val="a_h"/>
  <p:tag name="KSO_WM_SLIDE_LAYOUT_CNT" val="1_3"/>
  <p:tag name="KSO_WM_SLIDE_TYPE" val="text"/>
  <p:tag name="KSO_WM_BEAUTIFY_FLAG" val="#wm#"/>
  <p:tag name="KSO_WM_SLIDE_POSITION" val="135*102"/>
  <p:tag name="KSO_WM_SLIDE_SIZE" val="686*420"/>
  <p:tag name="KSO_WM_TAG_VERSION" val="1.0"/>
</p:tagLst>
</file>

<file path=ppt/tags/tag8.xml><?xml version="1.0" encoding="utf-8"?>
<p:tagLst xmlns:p="http://schemas.openxmlformats.org/presentationml/2006/main">
  <p:tag name="KSO_WM_TEMPLATE_CATEGORY" val="diagram"/>
  <p:tag name="KSO_WM_TEMPLATE_INDEX" val="169059"/>
  <p:tag name="KSO_WM_SLIDE_ID" val="150995200"/>
  <p:tag name="KSO_WM_SLIDE_INDEX" val="1"/>
  <p:tag name="KSO_WM_SLIDE_ITEM_CNT" val="3"/>
  <p:tag name="KSO_WM_SLIDE_LAYOUT" val="a_f_d"/>
  <p:tag name="KSO_WM_SLIDE_LAYOUT_CNT" val="1_2_1"/>
  <p:tag name="KSO_WM_SLIDE_TYPE" val="text"/>
  <p:tag name="KSO_WM_BEAUTIFY_FLAG" val="#wm#"/>
  <p:tag name="KSO_WM_SLIDE_POSITION" val="96*57"/>
  <p:tag name="KSO_WM_SLIDE_SIZE" val="805*465"/>
  <p:tag name="KSO_WM_TAG_VERSION" val="1.0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VI-B-ppt0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威创PPT模版VI-B-ppt01-B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威创PPT模版VI-B-ppt01-B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威创PPT模版VI-B-ppt01-B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2011</Words>
  <Application>WPS 演示</Application>
  <PresentationFormat>全屏显示(16:9)</PresentationFormat>
  <Paragraphs>288</Paragraphs>
  <Slides>36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36</vt:i4>
      </vt:variant>
    </vt:vector>
  </HeadingPairs>
  <TitlesOfParts>
    <vt:vector size="58" baseType="lpstr">
      <vt:lpstr>Arial</vt:lpstr>
      <vt:lpstr>宋体</vt:lpstr>
      <vt:lpstr>Wingdings</vt:lpstr>
      <vt:lpstr>Arial</vt:lpstr>
      <vt:lpstr>汉仪书宋二KW</vt:lpstr>
      <vt:lpstr>仿宋_GB2312</vt:lpstr>
      <vt:lpstr>微软雅黑</vt:lpstr>
      <vt:lpstr>汉仪旗黑</vt:lpstr>
      <vt:lpstr>宋体</vt:lpstr>
      <vt:lpstr>Arial Unicode MS</vt:lpstr>
      <vt:lpstr>方正仿宋_GBK</vt:lpstr>
      <vt:lpstr>Calibri Light</vt:lpstr>
      <vt:lpstr>Helvetica Neue</vt:lpstr>
      <vt:lpstr>等线 Light</vt:lpstr>
      <vt:lpstr>汉仪中等线KW</vt:lpstr>
      <vt:lpstr>Calibri</vt:lpstr>
      <vt:lpstr>等线</vt:lpstr>
      <vt:lpstr>VI-B-ppt01</vt:lpstr>
      <vt:lpstr>威创PPT模版VI-B-ppt01-B</vt:lpstr>
      <vt:lpstr>1_威创PPT模版VI-B-ppt01-B</vt:lpstr>
      <vt:lpstr>2_威创PPT模版VI-B-ppt01-B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进餐环节</vt:lpstr>
      <vt:lpstr>进餐环节指导要点：</vt:lpstr>
      <vt:lpstr>3.盥洗环节（卷袖子、洗手、漱口、刷牙、洗脸、擦油、梳头）</vt:lpstr>
      <vt:lpstr>盥洗环节指导要点：</vt:lpstr>
      <vt:lpstr>PowerPoint 演示文稿</vt:lpstr>
      <vt:lpstr>5.午睡环节</vt:lpstr>
      <vt:lpstr>午睡环节指导要点：</vt:lpstr>
      <vt:lpstr>PowerPoint 演示文稿</vt:lpstr>
      <vt:lpstr>7.过渡环节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让教育的点滴都落在幼儿的发展上</vt:lpstr>
      <vt:lpstr>PowerPoint 演示文稿</vt:lpstr>
      <vt:lpstr>PowerPoint 演示文稿</vt:lpstr>
    </vt:vector>
  </TitlesOfParts>
  <Company>番茄花园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部门月报（新模板）20150828</dc:title>
  <dc:creator>李健</dc:creator>
  <cp:lastModifiedBy>阳光</cp:lastModifiedBy>
  <cp:revision>2872</cp:revision>
  <cp:lastPrinted>2024-03-05T02:22:15Z</cp:lastPrinted>
  <dcterms:created xsi:type="dcterms:W3CDTF">2024-03-05T02:22:15Z</dcterms:created>
  <dcterms:modified xsi:type="dcterms:W3CDTF">2024-03-05T02:22:15Z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2052-6.5.2.8766</vt:lpwstr>
  </property>
  <property fmtid="{D5CDD505-2E9C-101B-9397-08002B2CF9AE}" pid="3" name="ICV">
    <vt:lpwstr>290ABBBDD9CE44EE9671E1657CBC1CB7_43</vt:lpwstr>
  </property>
</Properties>
</file>