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505" r:id="rId3"/>
    <p:sldId id="455" r:id="rId5"/>
    <p:sldId id="304" r:id="rId6"/>
    <p:sldId id="301" r:id="rId7"/>
    <p:sldId id="258" r:id="rId8"/>
    <p:sldId id="306" r:id="rId9"/>
    <p:sldId id="309" r:id="rId10"/>
    <p:sldId id="358" r:id="rId11"/>
    <p:sldId id="259" r:id="rId12"/>
    <p:sldId id="437" r:id="rId13"/>
    <p:sldId id="438" r:id="rId14"/>
    <p:sldId id="445" r:id="rId15"/>
    <p:sldId id="446" r:id="rId16"/>
    <p:sldId id="447" r:id="rId17"/>
    <p:sldId id="443" r:id="rId18"/>
    <p:sldId id="457" r:id="rId19"/>
    <p:sldId id="313" r:id="rId20"/>
    <p:sldId id="314" r:id="rId21"/>
    <p:sldId id="315" r:id="rId22"/>
    <p:sldId id="320" r:id="rId23"/>
    <p:sldId id="444" r:id="rId24"/>
    <p:sldId id="448" r:id="rId25"/>
    <p:sldId id="449" r:id="rId26"/>
    <p:sldId id="450" r:id="rId27"/>
    <p:sldId id="451" r:id="rId28"/>
    <p:sldId id="363" r:id="rId29"/>
    <p:sldId id="487" r:id="rId30"/>
    <p:sldId id="488" r:id="rId31"/>
    <p:sldId id="496" r:id="rId32"/>
    <p:sldId id="489" r:id="rId33"/>
    <p:sldId id="490" r:id="rId34"/>
    <p:sldId id="491" r:id="rId35"/>
    <p:sldId id="492" r:id="rId36"/>
    <p:sldId id="498" r:id="rId37"/>
    <p:sldId id="456" r:id="rId38"/>
    <p:sldId id="541"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6"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CC4E"/>
    <a:srgbClr val="CF0202"/>
    <a:srgbClr val="F2F210"/>
    <a:srgbClr val="E60013"/>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3910"/>
  </p:normalViewPr>
  <p:slideViewPr>
    <p:cSldViewPr snapToGrid="0" snapToObjects="1" showGuides="1">
      <p:cViewPr varScale="1">
        <p:scale>
          <a:sx n="80" d="100"/>
          <a:sy n="80" d="100"/>
        </p:scale>
        <p:origin x="540" y="90"/>
      </p:cViewPr>
      <p:guideLst>
        <p:guide orient="horz" pos="2236"/>
        <p:guide pos="383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2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A460B-1D5E-5C43-872F-EC29E18456A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0270B-7974-A847-A391-8222D7903AB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0270B-7974-A847-A391-8222D7903ABC}"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pic>
        <p:nvPicPr>
          <p:cNvPr id="7" name="图片 6" descr="Yojo PPT模版 new"/>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9"/>
          </a:xfrm>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pic>
        <p:nvPicPr>
          <p:cNvPr id="8" name="图片 7" descr="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pic>
        <p:nvPicPr>
          <p:cNvPr id="7" name="图片 6" descr="Yojo PPT模版 new_06"/>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
第二级
第三级
第四级
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
第二级
第三级
第四级
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
第二级
第三级
第四级
第五级</a:t>
            </a:r>
            <a:endParaRPr lang="en-US" dirty="0"/>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
第二级
第三级
第四级
第五级</a:t>
            </a:r>
            <a:endParaRPr lang="en-US" dirty="0"/>
          </a:p>
        </p:txBody>
      </p:sp>
      <p:sp>
        <p:nvSpPr>
          <p:cNvPr id="7" name="Date Placeholder 6"/>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09EFDE42-FA5A-994A-8E45-569D20135CFA}" type="datetimeFigureOut">
              <a:rPr kumimoji="1" lang="zh-CN" altLang="en-US" smtClean="0"/>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7AC6D6CF-8AE5-0D4E-9F05-552ACC435287}"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FDE42-FA5A-994A-8E45-569D20135CFA}" type="datetimeFigureOut">
              <a:rPr kumimoji="1" lang="zh-CN" altLang="en-US" smtClean="0"/>
            </a:fld>
            <a:endParaRPr kumimoji="1"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6D6CF-8AE5-0D4E-9F05-552ACC43528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9" Type="http://schemas.openxmlformats.org/officeDocument/2006/relationships/notesSlide" Target="../notesSlides/notesSlide11.xml"/><Relationship Id="rId18" Type="http://schemas.openxmlformats.org/officeDocument/2006/relationships/slideLayout" Target="../slideLayouts/slideLayout3.xml"/><Relationship Id="rId17" Type="http://schemas.openxmlformats.org/officeDocument/2006/relationships/image" Target="../media/image30.png"/><Relationship Id="rId16" Type="http://schemas.openxmlformats.org/officeDocument/2006/relationships/image" Target="../media/image29.png"/><Relationship Id="rId15" Type="http://schemas.openxmlformats.org/officeDocument/2006/relationships/image" Target="../media/image28.png"/><Relationship Id="rId14" Type="http://schemas.openxmlformats.org/officeDocument/2006/relationships/image" Target="../media/image27.png"/><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slide" Target="slide17.xml"/><Relationship Id="rId3" Type="http://schemas.openxmlformats.org/officeDocument/2006/relationships/slide" Target="slide1.xml"/><Relationship Id="rId2" Type="http://schemas.openxmlformats.org/officeDocument/2006/relationships/image" Target="../media/image39.png"/><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slide" Target="slide17.xml"/><Relationship Id="rId1" Type="http://schemas.openxmlformats.org/officeDocument/2006/relationships/slide" Target="slide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3.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7.png"/><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61.jpe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3.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5.png"/><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文本框 11"/>
          <p:cNvSpPr txBox="1"/>
          <p:nvPr/>
        </p:nvSpPr>
        <p:spPr>
          <a:xfrm>
            <a:off x="2233507" y="2815802"/>
            <a:ext cx="8658860" cy="1076325"/>
          </a:xfrm>
          <a:prstGeom prst="rect">
            <a:avLst/>
          </a:prstGeom>
          <a:noFill/>
        </p:spPr>
        <p:txBody>
          <a:bodyPr wrap="square" rtlCol="0">
            <a:spAutoFit/>
          </a:bodyPr>
          <a:lstStyle/>
          <a:p>
            <a:r>
              <a:rPr kumimoji="1" lang="zh-CN" altLang="en-US" sz="6400" b="1"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幼儿园卫生消毒管理</a:t>
            </a:r>
            <a:endParaRPr kumimoji="1" lang="zh-CN" altLang="en-US" sz="6400" b="1" i="1" spc="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4527973" y="5753947"/>
            <a:ext cx="2723727" cy="501650"/>
          </a:xfrm>
          <a:prstGeom prst="rect">
            <a:avLst/>
          </a:prstGeom>
          <a:noFill/>
        </p:spPr>
        <p:txBody>
          <a:bodyPr wrap="square" rtlCol="0">
            <a:spAutoFit/>
          </a:bodyPr>
          <a:lstStyle/>
          <a:p>
            <a:pPr algn="ctr"/>
            <a:r>
              <a:rPr kumimoji="1" lang="zh-CN" sz="2665" b="1" i="1" dirty="0">
                <a:solidFill>
                  <a:schemeClr val="bg1"/>
                </a:solidFill>
                <a:latin typeface="微软雅黑" panose="020B0503020204020204" pitchFamily="34" charset="-122"/>
                <a:ea typeface="微软雅黑" panose="020B0503020204020204" pitchFamily="34" charset="-122"/>
              </a:rPr>
              <a:t>红缨研培部</a:t>
            </a:r>
            <a:endParaRPr kumimoji="1" lang="zh-CN" sz="2665" b="1" i="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6" name="任意多边形 15"/>
          <p:cNvSpPr/>
          <p:nvPr/>
        </p:nvSpPr>
        <p:spPr>
          <a:xfrm>
            <a:off x="12110211" y="3198101"/>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662278" y="1889113"/>
            <a:ext cx="2607936" cy="3079426"/>
            <a:chOff x="1596325" y="2538920"/>
            <a:chExt cx="2758699" cy="3257446"/>
          </a:xfrm>
        </p:grpSpPr>
        <p:sp>
          <p:nvSpPr>
            <p:cNvPr id="6" name="矩形 5"/>
            <p:cNvSpPr/>
            <p:nvPr/>
          </p:nvSpPr>
          <p:spPr>
            <a:xfrm>
              <a:off x="1596325" y="2991173"/>
              <a:ext cx="2758699" cy="2805193"/>
            </a:xfrm>
            <a:prstGeom prst="rect">
              <a:avLst/>
            </a:prstGeom>
            <a:gradFill>
              <a:gsLst>
                <a:gs pos="0">
                  <a:srgbClr val="E30000"/>
                </a:gs>
                <a:gs pos="100000">
                  <a:srgbClr val="760303"/>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7" name="椭圆 6"/>
            <p:cNvSpPr/>
            <p:nvPr/>
          </p:nvSpPr>
          <p:spPr>
            <a:xfrm>
              <a:off x="2331284" y="2538920"/>
              <a:ext cx="1288780" cy="128878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6"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环境卫生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3" name="组合 2"/>
          <p:cNvGrpSpPr/>
          <p:nvPr/>
        </p:nvGrpSpPr>
        <p:grpSpPr>
          <a:xfrm>
            <a:off x="1431831" y="1889113"/>
            <a:ext cx="2607936" cy="3079426"/>
            <a:chOff x="1596325" y="2538920"/>
            <a:chExt cx="2758699" cy="3257446"/>
          </a:xfrm>
        </p:grpSpPr>
        <p:sp>
          <p:nvSpPr>
            <p:cNvPr id="5" name="矩形 4"/>
            <p:cNvSpPr/>
            <p:nvPr/>
          </p:nvSpPr>
          <p:spPr>
            <a:xfrm>
              <a:off x="1596325" y="2991173"/>
              <a:ext cx="2758699" cy="2805193"/>
            </a:xfrm>
            <a:prstGeom prst="rect">
              <a:avLst/>
            </a:prstGeom>
            <a:gradFill>
              <a:gsLst>
                <a:gs pos="0">
                  <a:srgbClr val="FBFB11"/>
                </a:gs>
                <a:gs pos="100000">
                  <a:srgbClr val="838309"/>
                </a:gs>
              </a:gsLst>
              <a:lin ang="162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9" name="椭圆 8"/>
            <p:cNvSpPr/>
            <p:nvPr/>
          </p:nvSpPr>
          <p:spPr>
            <a:xfrm>
              <a:off x="2331284" y="2538920"/>
              <a:ext cx="1288780" cy="12887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0"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个人卫生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11" name="组合 10"/>
          <p:cNvGrpSpPr/>
          <p:nvPr/>
        </p:nvGrpSpPr>
        <p:grpSpPr>
          <a:xfrm>
            <a:off x="7892119" y="1889113"/>
            <a:ext cx="2607936" cy="3079426"/>
            <a:chOff x="1596325" y="2538920"/>
            <a:chExt cx="2758699" cy="3257446"/>
          </a:xfrm>
        </p:grpSpPr>
        <p:sp>
          <p:nvSpPr>
            <p:cNvPr id="12" name="矩形 11"/>
            <p:cNvSpPr/>
            <p:nvPr/>
          </p:nvSpPr>
          <p:spPr>
            <a:xfrm>
              <a:off x="1596325" y="2991173"/>
              <a:ext cx="2758699" cy="2805193"/>
            </a:xfrm>
            <a:prstGeom prst="rect">
              <a:avLst/>
            </a:prstGeom>
            <a:gradFill>
              <a:gsLst>
                <a:gs pos="0">
                  <a:srgbClr val="9EE256"/>
                </a:gs>
                <a:gs pos="100000">
                  <a:srgbClr val="52762D"/>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6" name="椭圆 35"/>
            <p:cNvSpPr/>
            <p:nvPr/>
          </p:nvSpPr>
          <p:spPr>
            <a:xfrm>
              <a:off x="2331284" y="2538920"/>
              <a:ext cx="1288780" cy="128878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8"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食</a:t>
              </a: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堂卫生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sp>
        <p:nvSpPr>
          <p:cNvPr id="13" name="文本框 12"/>
          <p:cNvSpPr txBox="1"/>
          <p:nvPr/>
        </p:nvSpPr>
        <p:spPr>
          <a:xfrm>
            <a:off x="669472" y="118353"/>
            <a:ext cx="2129790" cy="460375"/>
          </a:xfrm>
          <a:prstGeom prst="rect">
            <a:avLst/>
          </a:prstGeom>
          <a:noFill/>
        </p:spPr>
        <p:txBody>
          <a:bodyPr wrap="none" rtlCol="0">
            <a:spAutoFit/>
          </a:bodyPr>
          <a:p>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1</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等腰三角形 3"/>
          <p:cNvSpPr/>
          <p:nvPr/>
        </p:nvSpPr>
        <p:spPr>
          <a:xfrm>
            <a:off x="2126615" y="5234940"/>
            <a:ext cx="829310" cy="564515"/>
          </a:xfrm>
          <a:prstGeom prst="triangle">
            <a:avLst/>
          </a:prstGeom>
          <a:solidFill>
            <a:srgbClr val="F2F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715" y="1594485"/>
            <a:ext cx="12235815" cy="25469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69472" y="118353"/>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个人卫生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8919210" y="4666615"/>
            <a:ext cx="2399665" cy="521970"/>
          </a:xfrm>
          <a:prstGeom prst="rect">
            <a:avLst/>
          </a:prstGeom>
          <a:noFill/>
        </p:spPr>
        <p:txBody>
          <a:bodyPr wrap="square" rtlCol="0" anchor="t">
            <a:spAutoFit/>
          </a:bodyPr>
          <a:p>
            <a:r>
              <a:rPr lang="zh-CN" altLang="zh-CN" sz="2800" b="1" noProof="0" dirty="0">
                <a:ln>
                  <a:noFill/>
                </a:ln>
                <a:effectLst/>
                <a:uLnTx/>
                <a:uFillTx/>
                <a:sym typeface="+mn-ea"/>
              </a:rPr>
              <a:t>个人用具卫生</a:t>
            </a:r>
            <a:endParaRPr lang="zh-CN" altLang="zh-CN" sz="2800" b="1" noProof="0" dirty="0">
              <a:ln>
                <a:noFill/>
              </a:ln>
              <a:effectLst/>
              <a:uLnTx/>
              <a:uFillTx/>
              <a:sym typeface="+mn-ea"/>
            </a:endParaRPr>
          </a:p>
        </p:txBody>
      </p:sp>
      <p:sp>
        <p:nvSpPr>
          <p:cNvPr id="6" name="文本框 5"/>
          <p:cNvSpPr txBox="1"/>
          <p:nvPr/>
        </p:nvSpPr>
        <p:spPr>
          <a:xfrm>
            <a:off x="1474470" y="4666615"/>
            <a:ext cx="2320290" cy="521970"/>
          </a:xfrm>
          <a:prstGeom prst="rect">
            <a:avLst/>
          </a:prstGeom>
          <a:noFill/>
        </p:spPr>
        <p:txBody>
          <a:bodyPr wrap="none" rtlCol="0" anchor="t">
            <a:spAutoFit/>
          </a:bodyPr>
          <a:p>
            <a:r>
              <a:rPr lang="zh-CN" altLang="zh-CN" sz="2800" b="1" noProof="0" dirty="0">
                <a:ln>
                  <a:noFill/>
                </a:ln>
                <a:effectLst/>
                <a:uLnTx/>
                <a:uFillTx/>
                <a:sym typeface="+mn-ea"/>
              </a:rPr>
              <a:t>幼儿个人卫生</a:t>
            </a:r>
            <a:endParaRPr lang="zh-CN" altLang="zh-CN" sz="2800" b="1" noProof="0" dirty="0">
              <a:ln>
                <a:noFill/>
              </a:ln>
              <a:effectLst/>
              <a:uLnTx/>
              <a:uFillTx/>
              <a:sym typeface="+mn-ea"/>
            </a:endParaRPr>
          </a:p>
        </p:txBody>
      </p:sp>
      <p:sp>
        <p:nvSpPr>
          <p:cNvPr id="8" name="文本框 7"/>
          <p:cNvSpPr txBox="1"/>
          <p:nvPr/>
        </p:nvSpPr>
        <p:spPr>
          <a:xfrm>
            <a:off x="5043805" y="4666615"/>
            <a:ext cx="3032760" cy="521970"/>
          </a:xfrm>
          <a:prstGeom prst="rect">
            <a:avLst/>
          </a:prstGeom>
          <a:noFill/>
        </p:spPr>
        <p:txBody>
          <a:bodyPr wrap="none" rtlCol="0" anchor="t">
            <a:spAutoFit/>
          </a:bodyPr>
          <a:p>
            <a:r>
              <a:rPr lang="zh-CN" altLang="zh-CN" sz="2800" b="1" noProof="0" dirty="0">
                <a:ln>
                  <a:noFill/>
                </a:ln>
                <a:effectLst/>
                <a:uLnTx/>
                <a:uFillTx/>
                <a:sym typeface="+mn-ea"/>
              </a:rPr>
              <a:t>工作人员个人卫生</a:t>
            </a:r>
            <a:endParaRPr lang="zh-CN" altLang="zh-CN" sz="2800" b="1" noProof="0" dirty="0">
              <a:ln>
                <a:noFill/>
              </a:ln>
              <a:effectLst/>
              <a:uLnTx/>
              <a:uFillTx/>
              <a:sym typeface="+mn-ea"/>
            </a:endParaRPr>
          </a:p>
        </p:txBody>
      </p:sp>
      <p:pic>
        <p:nvPicPr>
          <p:cNvPr id="10" name="图片 9"/>
          <p:cNvPicPr>
            <a:picLocks noChangeAspect="1"/>
          </p:cNvPicPr>
          <p:nvPr/>
        </p:nvPicPr>
        <p:blipFill>
          <a:blip r:embed="rId1"/>
          <a:stretch>
            <a:fillRect/>
          </a:stretch>
        </p:blipFill>
        <p:spPr>
          <a:xfrm>
            <a:off x="8679180" y="1592580"/>
            <a:ext cx="3056890" cy="2548890"/>
          </a:xfrm>
          <a:prstGeom prst="ellipse">
            <a:avLst/>
          </a:prstGeom>
        </p:spPr>
      </p:pic>
      <p:pic>
        <p:nvPicPr>
          <p:cNvPr id="3" name="图片 2" descr="lQDPJwVp6x2l1EzNC9DND8CwUS0WKLKOW10D_wRPVQBGAA_4032_3024"/>
          <p:cNvPicPr>
            <a:picLocks noChangeAspect="1"/>
          </p:cNvPicPr>
          <p:nvPr/>
        </p:nvPicPr>
        <p:blipFill>
          <a:blip r:embed="rId2"/>
          <a:stretch>
            <a:fillRect/>
          </a:stretch>
        </p:blipFill>
        <p:spPr>
          <a:xfrm>
            <a:off x="867410" y="1679575"/>
            <a:ext cx="3304540" cy="2478405"/>
          </a:xfrm>
          <a:prstGeom prst="ellipse">
            <a:avLst/>
          </a:prstGeom>
        </p:spPr>
      </p:pic>
      <p:pic>
        <p:nvPicPr>
          <p:cNvPr id="9" name="图片 8"/>
          <p:cNvPicPr>
            <a:picLocks noChangeAspect="1"/>
          </p:cNvPicPr>
          <p:nvPr/>
        </p:nvPicPr>
        <p:blipFill>
          <a:blip r:embed="rId3"/>
          <a:srcRect t="88919" b="6211"/>
          <a:stretch>
            <a:fillRect/>
          </a:stretch>
        </p:blipFill>
        <p:spPr>
          <a:xfrm>
            <a:off x="4523740" y="1594485"/>
            <a:ext cx="3905250" cy="2563495"/>
          </a:xfrm>
          <a:prstGeom prst="ellipse">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pic>
        <p:nvPicPr>
          <p:cNvPr id="9" name="图片 8"/>
          <p:cNvPicPr>
            <a:picLocks noChangeAspect="1"/>
          </p:cNvPicPr>
          <p:nvPr/>
        </p:nvPicPr>
        <p:blipFill>
          <a:blip r:embed="rId1">
            <a:alphaModFix amt="40000"/>
            <a:extLst>
              <a:ext uri="{28A0092B-C50C-407E-A947-70E740481C1C}">
                <a14:useLocalDpi xmlns:a14="http://schemas.microsoft.com/office/drawing/2010/main" val="0"/>
              </a:ext>
            </a:extLst>
          </a:blip>
          <a:stretch>
            <a:fillRect/>
          </a:stretch>
        </p:blipFill>
        <p:spPr>
          <a:xfrm>
            <a:off x="10186739" y="5531317"/>
            <a:ext cx="1845307" cy="1062760"/>
          </a:xfrm>
          <a:prstGeom prst="rect">
            <a:avLst/>
          </a:prstGeom>
        </p:spPr>
      </p:pic>
      <p:grpSp>
        <p:nvGrpSpPr>
          <p:cNvPr id="60" name="组合 59"/>
          <p:cNvGrpSpPr/>
          <p:nvPr/>
        </p:nvGrpSpPr>
        <p:grpSpPr>
          <a:xfrm>
            <a:off x="1211580" y="2109893"/>
            <a:ext cx="1547707" cy="597747"/>
            <a:chOff x="1335215" y="1826985"/>
            <a:chExt cx="1514729" cy="439130"/>
          </a:xfrm>
        </p:grpSpPr>
        <p:sp>
          <p:nvSpPr>
            <p:cNvPr id="11" name="圆角矩形 1"/>
            <p:cNvSpPr/>
            <p:nvPr/>
          </p:nvSpPr>
          <p:spPr>
            <a:xfrm>
              <a:off x="1335215" y="1826985"/>
              <a:ext cx="1514729" cy="439130"/>
            </a:xfrm>
            <a:prstGeom prst="roundRect">
              <a:avLst>
                <a:gd name="adj" fmla="val 40185"/>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35">
                <a:solidFill>
                  <a:schemeClr val="bg1"/>
                </a:solidFill>
              </a:endParaRPr>
            </a:p>
          </p:txBody>
        </p:sp>
        <p:sp>
          <p:nvSpPr>
            <p:cNvPr id="12" name="矩形 11"/>
            <p:cNvSpPr/>
            <p:nvPr/>
          </p:nvSpPr>
          <p:spPr>
            <a:xfrm>
              <a:off x="1476910" y="1887941"/>
              <a:ext cx="1230510" cy="291095"/>
            </a:xfrm>
            <a:prstGeom prst="rect">
              <a:avLst/>
            </a:prstGeom>
            <a:noFill/>
          </p:spPr>
          <p:txBody>
            <a:bodyPr wrap="square" lIns="68580" tIns="34289" rIns="68580" bIns="34289" rtlCol="0">
              <a:spAutoFit/>
            </a:bodyPr>
            <a:p>
              <a:pPr algn="ctr"/>
              <a:r>
                <a:rPr lang="zh-CN" sz="2135" b="1">
                  <a:solidFill>
                    <a:schemeClr val="bg1"/>
                  </a:solidFill>
                  <a:ea typeface="宋体" pitchFamily="2" charset="-122"/>
                  <a:sym typeface="+mn-ea"/>
                </a:rPr>
                <a:t>生活用品</a:t>
              </a:r>
              <a:endParaRPr lang="zh-CN" sz="2135" b="1">
                <a:solidFill>
                  <a:schemeClr val="bg1"/>
                </a:solidFill>
                <a:ea typeface="宋体" pitchFamily="2" charset="-122"/>
                <a:sym typeface="+mn-ea"/>
              </a:endParaRPr>
            </a:p>
          </p:txBody>
        </p:sp>
      </p:grpSp>
      <p:grpSp>
        <p:nvGrpSpPr>
          <p:cNvPr id="24" name="组合 23"/>
          <p:cNvGrpSpPr/>
          <p:nvPr/>
        </p:nvGrpSpPr>
        <p:grpSpPr>
          <a:xfrm>
            <a:off x="1676633" y="4491960"/>
            <a:ext cx="421584" cy="106439"/>
            <a:chOff x="1440746" y="5400675"/>
            <a:chExt cx="421584" cy="106438"/>
          </a:xfrm>
        </p:grpSpPr>
        <p:sp>
          <p:nvSpPr>
            <p:cNvPr id="21" name="椭圆 20"/>
            <p:cNvSpPr/>
            <p:nvPr/>
          </p:nvSpPr>
          <p:spPr>
            <a:xfrm>
              <a:off x="1440746"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22" name="椭圆 21"/>
            <p:cNvSpPr/>
            <p:nvPr/>
          </p:nvSpPr>
          <p:spPr>
            <a:xfrm>
              <a:off x="1598319"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23" name="椭圆 22"/>
            <p:cNvSpPr/>
            <p:nvPr/>
          </p:nvSpPr>
          <p:spPr>
            <a:xfrm>
              <a:off x="1755892"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25" name="组合 24"/>
          <p:cNvGrpSpPr/>
          <p:nvPr/>
        </p:nvGrpSpPr>
        <p:grpSpPr>
          <a:xfrm>
            <a:off x="4430256" y="4491960"/>
            <a:ext cx="421584" cy="106439"/>
            <a:chOff x="1440746" y="5400675"/>
            <a:chExt cx="421584" cy="106438"/>
          </a:xfrm>
        </p:grpSpPr>
        <p:sp>
          <p:nvSpPr>
            <p:cNvPr id="26" name="椭圆 25"/>
            <p:cNvSpPr/>
            <p:nvPr/>
          </p:nvSpPr>
          <p:spPr>
            <a:xfrm>
              <a:off x="1440746"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27" name="椭圆 26"/>
            <p:cNvSpPr/>
            <p:nvPr/>
          </p:nvSpPr>
          <p:spPr>
            <a:xfrm>
              <a:off x="1598319"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28" name="椭圆 27"/>
            <p:cNvSpPr/>
            <p:nvPr/>
          </p:nvSpPr>
          <p:spPr>
            <a:xfrm>
              <a:off x="1755892"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29" name="组合 28"/>
          <p:cNvGrpSpPr/>
          <p:nvPr/>
        </p:nvGrpSpPr>
        <p:grpSpPr>
          <a:xfrm>
            <a:off x="7183877" y="4491960"/>
            <a:ext cx="421584" cy="106439"/>
            <a:chOff x="1440746" y="5400675"/>
            <a:chExt cx="421584" cy="106438"/>
          </a:xfrm>
        </p:grpSpPr>
        <p:sp>
          <p:nvSpPr>
            <p:cNvPr id="30" name="椭圆 29"/>
            <p:cNvSpPr/>
            <p:nvPr/>
          </p:nvSpPr>
          <p:spPr>
            <a:xfrm>
              <a:off x="1440746"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31" name="椭圆 30"/>
            <p:cNvSpPr/>
            <p:nvPr/>
          </p:nvSpPr>
          <p:spPr>
            <a:xfrm>
              <a:off x="1598319"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32" name="椭圆 31"/>
            <p:cNvSpPr/>
            <p:nvPr/>
          </p:nvSpPr>
          <p:spPr>
            <a:xfrm>
              <a:off x="1755892"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61" name="PA-组合 60"/>
          <p:cNvGrpSpPr/>
          <p:nvPr>
            <p:custDataLst>
              <p:tags r:id="rId2"/>
            </p:custDataLst>
          </p:nvPr>
        </p:nvGrpSpPr>
        <p:grpSpPr>
          <a:xfrm>
            <a:off x="572856" y="4864949"/>
            <a:ext cx="2661676" cy="1375008"/>
            <a:chOff x="723563" y="4423836"/>
            <a:chExt cx="2661676" cy="1375007"/>
          </a:xfrm>
        </p:grpSpPr>
        <p:sp>
          <p:nvSpPr>
            <p:cNvPr id="19" name="PA-矩形 15"/>
            <p:cNvSpPr/>
            <p:nvPr>
              <p:custDataLst>
                <p:tags r:id="rId3"/>
              </p:custDataLst>
            </p:nvPr>
          </p:nvSpPr>
          <p:spPr>
            <a:xfrm>
              <a:off x="723563" y="4448834"/>
              <a:ext cx="2661676" cy="1350009"/>
            </a:xfrm>
            <a:prstGeom prst="rect">
              <a:avLst/>
            </a:prstGeom>
          </p:spPr>
          <p:txBody>
            <a:bodyPr wrap="square" lIns="68580" tIns="34289" rIns="68580" bIns="34289">
              <a:spAutoFit/>
            </a:bodyPr>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专人专用</a:t>
              </a:r>
              <a:endParaRPr lang="zh-CN" sz="2135">
                <a:solidFill>
                  <a:srgbClr val="000000"/>
                </a:solidFill>
                <a:latin typeface="微软雅黑" panose="020B0503020204020204" pitchFamily="34" charset="-122"/>
                <a:ea typeface="微软雅黑" panose="020B0503020204020204" pitchFamily="34" charset="-122"/>
                <a:sym typeface="+mn-ea"/>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rPr>
                <a:t>二巾二杯</a:t>
              </a:r>
              <a:endParaRPr lang="zh-CN" sz="2135">
                <a:solidFill>
                  <a:srgbClr val="000000"/>
                </a:solidFill>
                <a:latin typeface="微软雅黑" panose="020B0503020204020204" pitchFamily="34" charset="-122"/>
                <a:ea typeface="微软雅黑" panose="020B0503020204020204" pitchFamily="34" charset="-122"/>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rPr>
                <a:t>一床一位</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PA-圆角矩形 36"/>
            <p:cNvSpPr/>
            <p:nvPr>
              <p:custDataLst>
                <p:tags r:id="rId4"/>
              </p:custDataLst>
            </p:nvPr>
          </p:nvSpPr>
          <p:spPr>
            <a:xfrm>
              <a:off x="791232" y="4423836"/>
              <a:ext cx="2498400" cy="1335314"/>
            </a:xfrm>
            <a:prstGeom prst="roundRect">
              <a:avLst>
                <a:gd name="adj" fmla="val 0"/>
              </a:avLst>
            </a:prstGeom>
            <a:noFill/>
            <a:ln>
              <a:solidFill>
                <a:srgbClr val="F471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44" name="组合 43"/>
          <p:cNvGrpSpPr/>
          <p:nvPr/>
        </p:nvGrpSpPr>
        <p:grpSpPr>
          <a:xfrm>
            <a:off x="3936153" y="2127673"/>
            <a:ext cx="1547707" cy="597747"/>
            <a:chOff x="1335215" y="1826985"/>
            <a:chExt cx="1514729" cy="439130"/>
          </a:xfrm>
        </p:grpSpPr>
        <p:sp>
          <p:nvSpPr>
            <p:cNvPr id="45" name="圆角矩形 1"/>
            <p:cNvSpPr/>
            <p:nvPr/>
          </p:nvSpPr>
          <p:spPr>
            <a:xfrm>
              <a:off x="1335215" y="1826985"/>
              <a:ext cx="1514729" cy="439130"/>
            </a:xfrm>
            <a:prstGeom prst="roundRect">
              <a:avLst>
                <a:gd name="adj" fmla="val 40185"/>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35">
                <a:solidFill>
                  <a:schemeClr val="bg1"/>
                </a:solidFill>
              </a:endParaRPr>
            </a:p>
          </p:txBody>
        </p:sp>
        <p:sp>
          <p:nvSpPr>
            <p:cNvPr id="46" name="矩形 45"/>
            <p:cNvSpPr/>
            <p:nvPr/>
          </p:nvSpPr>
          <p:spPr>
            <a:xfrm>
              <a:off x="1476910" y="1887941"/>
              <a:ext cx="1230510" cy="291095"/>
            </a:xfrm>
            <a:prstGeom prst="rect">
              <a:avLst/>
            </a:prstGeom>
            <a:noFill/>
          </p:spPr>
          <p:txBody>
            <a:bodyPr wrap="square" lIns="68580" tIns="34289" rIns="68580" bIns="34289" rtlCol="0">
              <a:spAutoFit/>
            </a:bodyPr>
            <a:p>
              <a:pPr algn="ctr"/>
              <a:r>
                <a:rPr lang="zh-CN" sz="2135" b="1">
                  <a:solidFill>
                    <a:schemeClr val="bg1"/>
                  </a:solidFill>
                  <a:ea typeface="宋体" pitchFamily="2" charset="-122"/>
                  <a:sym typeface="+mn-ea"/>
                </a:rPr>
                <a:t>良好习惯</a:t>
              </a:r>
              <a:endParaRPr lang="zh-CN" sz="2135" b="1">
                <a:solidFill>
                  <a:schemeClr val="bg1"/>
                </a:solidFill>
                <a:ea typeface="宋体" pitchFamily="2" charset="-122"/>
                <a:sym typeface="+mn-ea"/>
              </a:endParaRPr>
            </a:p>
          </p:txBody>
        </p:sp>
      </p:grpSp>
      <p:grpSp>
        <p:nvGrpSpPr>
          <p:cNvPr id="47" name="PA-组合 60"/>
          <p:cNvGrpSpPr/>
          <p:nvPr>
            <p:custDataLst>
              <p:tags r:id="rId5"/>
            </p:custDataLst>
          </p:nvPr>
        </p:nvGrpSpPr>
        <p:grpSpPr>
          <a:xfrm>
            <a:off x="3152649" y="4882729"/>
            <a:ext cx="2661676" cy="1375008"/>
            <a:chOff x="723563" y="4423836"/>
            <a:chExt cx="2661676" cy="1375007"/>
          </a:xfrm>
        </p:grpSpPr>
        <p:sp>
          <p:nvSpPr>
            <p:cNvPr id="48" name="PA-矩形 15"/>
            <p:cNvSpPr/>
            <p:nvPr>
              <p:custDataLst>
                <p:tags r:id="rId6"/>
              </p:custDataLst>
            </p:nvPr>
          </p:nvSpPr>
          <p:spPr>
            <a:xfrm>
              <a:off x="723563" y="4448834"/>
              <a:ext cx="2661676" cy="1350009"/>
            </a:xfrm>
            <a:prstGeom prst="rect">
              <a:avLst/>
            </a:prstGeom>
          </p:spPr>
          <p:txBody>
            <a:bodyPr wrap="square" lIns="68580" tIns="34289" rIns="68580" bIns="34289">
              <a:spAutoFit/>
            </a:bodyPr>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勤洗手</a:t>
              </a:r>
              <a:endParaRPr lang="zh-CN" sz="2135">
                <a:solidFill>
                  <a:srgbClr val="000000"/>
                </a:solidFill>
                <a:latin typeface="微软雅黑" panose="020B0503020204020204" pitchFamily="34" charset="-122"/>
                <a:ea typeface="微软雅黑" panose="020B0503020204020204" pitchFamily="34" charset="-122"/>
                <a:sym typeface="+mn-ea"/>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rPr>
                <a:t>餐后嗽口</a:t>
              </a:r>
              <a:endParaRPr lang="zh-CN" sz="2135">
                <a:solidFill>
                  <a:srgbClr val="000000"/>
                </a:solidFill>
                <a:latin typeface="微软雅黑" panose="020B0503020204020204" pitchFamily="34" charset="-122"/>
                <a:ea typeface="微软雅黑" panose="020B0503020204020204" pitchFamily="34" charset="-122"/>
              </a:endParaRPr>
            </a:p>
            <a:p>
              <a:pPr algn="ctr">
                <a:lnSpc>
                  <a:spcPct val="13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勤剪指甲</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PA-圆角矩形 36"/>
            <p:cNvSpPr/>
            <p:nvPr>
              <p:custDataLst>
                <p:tags r:id="rId7"/>
              </p:custDataLst>
            </p:nvPr>
          </p:nvSpPr>
          <p:spPr>
            <a:xfrm>
              <a:off x="791232" y="4423836"/>
              <a:ext cx="2498400" cy="1335314"/>
            </a:xfrm>
            <a:prstGeom prst="roundRect">
              <a:avLst>
                <a:gd name="adj" fmla="val 0"/>
              </a:avLst>
            </a:prstGeom>
            <a:noFill/>
            <a:ln>
              <a:solidFill>
                <a:srgbClr val="F471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50" name="组合 49"/>
          <p:cNvGrpSpPr/>
          <p:nvPr/>
        </p:nvGrpSpPr>
        <p:grpSpPr>
          <a:xfrm>
            <a:off x="6437207" y="2091267"/>
            <a:ext cx="1547707" cy="597747"/>
            <a:chOff x="1335215" y="1826985"/>
            <a:chExt cx="1514729" cy="439130"/>
          </a:xfrm>
        </p:grpSpPr>
        <p:sp>
          <p:nvSpPr>
            <p:cNvPr id="51" name="圆角矩形 1"/>
            <p:cNvSpPr/>
            <p:nvPr/>
          </p:nvSpPr>
          <p:spPr>
            <a:xfrm>
              <a:off x="1335215" y="1826985"/>
              <a:ext cx="1514729" cy="439130"/>
            </a:xfrm>
            <a:prstGeom prst="roundRect">
              <a:avLst>
                <a:gd name="adj" fmla="val 40185"/>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35">
                <a:solidFill>
                  <a:schemeClr val="bg1"/>
                </a:solidFill>
              </a:endParaRPr>
            </a:p>
          </p:txBody>
        </p:sp>
        <p:sp>
          <p:nvSpPr>
            <p:cNvPr id="52" name="矩形 51"/>
            <p:cNvSpPr/>
            <p:nvPr/>
          </p:nvSpPr>
          <p:spPr>
            <a:xfrm>
              <a:off x="1476910" y="1887941"/>
              <a:ext cx="1230510" cy="291095"/>
            </a:xfrm>
            <a:prstGeom prst="rect">
              <a:avLst/>
            </a:prstGeom>
            <a:noFill/>
          </p:spPr>
          <p:txBody>
            <a:bodyPr wrap="square" lIns="68580" tIns="34289" rIns="68580" bIns="34289" rtlCol="0">
              <a:spAutoFit/>
            </a:bodyPr>
            <a:p>
              <a:pPr algn="ctr"/>
              <a:r>
                <a:rPr lang="zh-CN" sz="2135" b="1">
                  <a:solidFill>
                    <a:schemeClr val="bg1"/>
                  </a:solidFill>
                  <a:ea typeface="宋体" pitchFamily="2" charset="-122"/>
                  <a:sym typeface="+mn-ea"/>
                </a:rPr>
                <a:t>被褥</a:t>
              </a:r>
              <a:endParaRPr lang="zh-CN" sz="2135" b="1">
                <a:solidFill>
                  <a:schemeClr val="bg1"/>
                </a:solidFill>
                <a:ea typeface="宋体" pitchFamily="2" charset="-122"/>
                <a:sym typeface="+mn-ea"/>
              </a:endParaRPr>
            </a:p>
          </p:txBody>
        </p:sp>
      </p:grpSp>
      <p:grpSp>
        <p:nvGrpSpPr>
          <p:cNvPr id="53" name="PA-组合 60"/>
          <p:cNvGrpSpPr/>
          <p:nvPr>
            <p:custDataLst>
              <p:tags r:id="rId8"/>
            </p:custDataLst>
          </p:nvPr>
        </p:nvGrpSpPr>
        <p:grpSpPr>
          <a:xfrm>
            <a:off x="5832349" y="4846323"/>
            <a:ext cx="2661676" cy="1335315"/>
            <a:chOff x="757430" y="4423836"/>
            <a:chExt cx="2661676" cy="1335314"/>
          </a:xfrm>
        </p:grpSpPr>
        <p:sp>
          <p:nvSpPr>
            <p:cNvPr id="54" name="PA-矩形 15"/>
            <p:cNvSpPr/>
            <p:nvPr>
              <p:custDataLst>
                <p:tags r:id="rId9"/>
              </p:custDataLst>
            </p:nvPr>
          </p:nvSpPr>
          <p:spPr>
            <a:xfrm>
              <a:off x="757430" y="4612241"/>
              <a:ext cx="2661676" cy="922655"/>
            </a:xfrm>
            <a:prstGeom prst="rect">
              <a:avLst/>
            </a:prstGeom>
          </p:spPr>
          <p:txBody>
            <a:bodyPr wrap="square" lIns="68580" tIns="34289" rIns="68580" bIns="34289">
              <a:spAutoFit/>
            </a:bodyPr>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两周清洗一次</a:t>
              </a:r>
              <a:endParaRPr lang="zh-CN" sz="2135">
                <a:solidFill>
                  <a:srgbClr val="000000"/>
                </a:solidFill>
                <a:latin typeface="微软雅黑" panose="020B0503020204020204" pitchFamily="34" charset="-122"/>
                <a:ea typeface="微软雅黑" panose="020B0503020204020204" pitchFamily="34" charset="-122"/>
                <a:sym typeface="+mn-ea"/>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脏了随时洗</a:t>
              </a:r>
              <a:endParaRPr lang="zh-CN" sz="2135">
                <a:solidFill>
                  <a:srgbClr val="000000"/>
                </a:solidFill>
                <a:latin typeface="微软雅黑" panose="020B0503020204020204" pitchFamily="34" charset="-122"/>
                <a:ea typeface="微软雅黑" panose="020B0503020204020204" pitchFamily="34" charset="-122"/>
                <a:sym typeface="+mn-ea"/>
              </a:endParaRPr>
            </a:p>
          </p:txBody>
        </p:sp>
        <p:sp>
          <p:nvSpPr>
            <p:cNvPr id="55" name="PA-圆角矩形 36"/>
            <p:cNvSpPr/>
            <p:nvPr>
              <p:custDataLst>
                <p:tags r:id="rId10"/>
              </p:custDataLst>
            </p:nvPr>
          </p:nvSpPr>
          <p:spPr>
            <a:xfrm>
              <a:off x="791232" y="4423836"/>
              <a:ext cx="2498400" cy="1335314"/>
            </a:xfrm>
            <a:prstGeom prst="roundRect">
              <a:avLst>
                <a:gd name="adj" fmla="val 0"/>
              </a:avLst>
            </a:prstGeom>
            <a:noFill/>
            <a:ln>
              <a:solidFill>
                <a:srgbClr val="F471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56" name="组合 55"/>
          <p:cNvGrpSpPr/>
          <p:nvPr/>
        </p:nvGrpSpPr>
        <p:grpSpPr>
          <a:xfrm>
            <a:off x="9065260" y="2072640"/>
            <a:ext cx="1547707" cy="597747"/>
            <a:chOff x="1335215" y="1826985"/>
            <a:chExt cx="1514729" cy="439130"/>
          </a:xfrm>
        </p:grpSpPr>
        <p:sp>
          <p:nvSpPr>
            <p:cNvPr id="65" name="圆角矩形 1"/>
            <p:cNvSpPr/>
            <p:nvPr/>
          </p:nvSpPr>
          <p:spPr>
            <a:xfrm>
              <a:off x="1335215" y="1826985"/>
              <a:ext cx="1514729" cy="439130"/>
            </a:xfrm>
            <a:prstGeom prst="roundRect">
              <a:avLst>
                <a:gd name="adj" fmla="val 40185"/>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135">
                <a:solidFill>
                  <a:schemeClr val="bg1"/>
                </a:solidFill>
              </a:endParaRPr>
            </a:p>
          </p:txBody>
        </p:sp>
        <p:sp>
          <p:nvSpPr>
            <p:cNvPr id="66" name="矩形 65"/>
            <p:cNvSpPr/>
            <p:nvPr/>
          </p:nvSpPr>
          <p:spPr>
            <a:xfrm>
              <a:off x="1476910" y="1887941"/>
              <a:ext cx="1230510" cy="291095"/>
            </a:xfrm>
            <a:prstGeom prst="rect">
              <a:avLst/>
            </a:prstGeom>
            <a:noFill/>
          </p:spPr>
          <p:txBody>
            <a:bodyPr wrap="square" lIns="68580" tIns="34289" rIns="68580" bIns="34289" rtlCol="0">
              <a:spAutoFit/>
            </a:bodyPr>
            <a:p>
              <a:pPr algn="ctr"/>
              <a:r>
                <a:rPr lang="zh-CN" sz="2135" b="1">
                  <a:solidFill>
                    <a:schemeClr val="bg1"/>
                  </a:solidFill>
                  <a:ea typeface="宋体" pitchFamily="2" charset="-122"/>
                  <a:sym typeface="+mn-ea"/>
                </a:rPr>
                <a:t>其他</a:t>
              </a:r>
              <a:endParaRPr lang="zh-CN" sz="2135" b="1">
                <a:solidFill>
                  <a:schemeClr val="bg1"/>
                </a:solidFill>
                <a:ea typeface="宋体" pitchFamily="2" charset="-122"/>
                <a:sym typeface="+mn-ea"/>
              </a:endParaRPr>
            </a:p>
          </p:txBody>
        </p:sp>
      </p:grpSp>
      <p:grpSp>
        <p:nvGrpSpPr>
          <p:cNvPr id="3" name="组合 2"/>
          <p:cNvGrpSpPr/>
          <p:nvPr/>
        </p:nvGrpSpPr>
        <p:grpSpPr>
          <a:xfrm>
            <a:off x="8426450" y="4491990"/>
            <a:ext cx="2661920" cy="1710055"/>
            <a:chOff x="13270" y="7074"/>
            <a:chExt cx="4192" cy="2693"/>
          </a:xfrm>
        </p:grpSpPr>
        <p:grpSp>
          <p:nvGrpSpPr>
            <p:cNvPr id="33" name="组合 32"/>
            <p:cNvGrpSpPr/>
            <p:nvPr/>
          </p:nvGrpSpPr>
          <p:grpSpPr>
            <a:xfrm>
              <a:off x="15650" y="7074"/>
              <a:ext cx="664" cy="168"/>
              <a:chOff x="1440746" y="5400675"/>
              <a:chExt cx="421584" cy="106438"/>
            </a:xfrm>
          </p:grpSpPr>
          <p:sp>
            <p:nvSpPr>
              <p:cNvPr id="34" name="椭圆 33"/>
              <p:cNvSpPr/>
              <p:nvPr/>
            </p:nvSpPr>
            <p:spPr>
              <a:xfrm>
                <a:off x="1440746"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35" name="椭圆 34"/>
              <p:cNvSpPr/>
              <p:nvPr/>
            </p:nvSpPr>
            <p:spPr>
              <a:xfrm>
                <a:off x="1598319"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36" name="椭圆 35"/>
              <p:cNvSpPr/>
              <p:nvPr/>
            </p:nvSpPr>
            <p:spPr>
              <a:xfrm>
                <a:off x="1755892" y="5400675"/>
                <a:ext cx="106438" cy="106438"/>
              </a:xfrm>
              <a:prstGeom prst="ellipse">
                <a:avLst/>
              </a:prstGeom>
              <a:gradFill>
                <a:gsLst>
                  <a:gs pos="0">
                    <a:srgbClr val="E43C11"/>
                  </a:gs>
                  <a:gs pos="100000">
                    <a:srgbClr val="F47124"/>
                  </a:gs>
                </a:gsLst>
                <a:lin ang="27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nvGrpSpPr>
            <p:cNvPr id="67" name="PA-组合 60"/>
            <p:cNvGrpSpPr/>
            <p:nvPr>
              <p:custDataLst>
                <p:tags r:id="rId11"/>
              </p:custDataLst>
            </p:nvPr>
          </p:nvGrpSpPr>
          <p:grpSpPr>
            <a:xfrm>
              <a:off x="13270" y="7603"/>
              <a:ext cx="4192" cy="2165"/>
              <a:chOff x="723563" y="4423836"/>
              <a:chExt cx="2661676" cy="1375007"/>
            </a:xfrm>
          </p:grpSpPr>
          <p:sp>
            <p:nvSpPr>
              <p:cNvPr id="68" name="PA-矩形 15"/>
              <p:cNvSpPr/>
              <p:nvPr>
                <p:custDataLst>
                  <p:tags r:id="rId12"/>
                </p:custDataLst>
              </p:nvPr>
            </p:nvSpPr>
            <p:spPr>
              <a:xfrm>
                <a:off x="723563" y="4448834"/>
                <a:ext cx="2661676" cy="1350009"/>
              </a:xfrm>
              <a:prstGeom prst="rect">
                <a:avLst/>
              </a:prstGeom>
            </p:spPr>
            <p:txBody>
              <a:bodyPr wrap="square" lIns="68580" tIns="34289" rIns="68580" bIns="34289">
                <a:spAutoFit/>
              </a:bodyPr>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拖鞋</a:t>
                </a:r>
                <a:endParaRPr lang="zh-CN" sz="2135">
                  <a:solidFill>
                    <a:srgbClr val="000000"/>
                  </a:solidFill>
                  <a:latin typeface="微软雅黑" panose="020B0503020204020204" pitchFamily="34" charset="-122"/>
                  <a:ea typeface="微软雅黑" panose="020B0503020204020204" pitchFamily="34" charset="-122"/>
                  <a:sym typeface="+mn-ea"/>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书包</a:t>
                </a:r>
                <a:endParaRPr lang="zh-CN" sz="2135">
                  <a:solidFill>
                    <a:srgbClr val="000000"/>
                  </a:solidFill>
                  <a:latin typeface="微软雅黑" panose="020B0503020204020204" pitchFamily="34" charset="-122"/>
                  <a:ea typeface="微软雅黑" panose="020B0503020204020204" pitchFamily="34" charset="-122"/>
                  <a:sym typeface="+mn-ea"/>
                </a:endParaRPr>
              </a:p>
              <a:p>
                <a:pPr algn="ctr">
                  <a:lnSpc>
                    <a:spcPct val="130000"/>
                  </a:lnSpc>
                </a:pPr>
                <a:r>
                  <a:rPr lang="zh-CN" sz="2135">
                    <a:solidFill>
                      <a:srgbClr val="000000"/>
                    </a:solidFill>
                    <a:latin typeface="微软雅黑" panose="020B0503020204020204" pitchFamily="34" charset="-122"/>
                    <a:ea typeface="微软雅黑" panose="020B0503020204020204" pitchFamily="34" charset="-122"/>
                    <a:sym typeface="+mn-ea"/>
                  </a:rPr>
                  <a:t>衣服</a:t>
                </a:r>
                <a:endParaRPr lang="zh-CN" sz="2135">
                  <a:solidFill>
                    <a:srgbClr val="000000"/>
                  </a:solidFill>
                  <a:latin typeface="微软雅黑" panose="020B0503020204020204" pitchFamily="34" charset="-122"/>
                  <a:ea typeface="微软雅黑" panose="020B0503020204020204" pitchFamily="34" charset="-122"/>
                  <a:sym typeface="+mn-ea"/>
                </a:endParaRPr>
              </a:p>
            </p:txBody>
          </p:sp>
          <p:sp>
            <p:nvSpPr>
              <p:cNvPr id="69" name="PA-圆角矩形 36"/>
              <p:cNvSpPr/>
              <p:nvPr>
                <p:custDataLst>
                  <p:tags r:id="rId13"/>
                </p:custDataLst>
              </p:nvPr>
            </p:nvSpPr>
            <p:spPr>
              <a:xfrm>
                <a:off x="791232" y="4423836"/>
                <a:ext cx="2498400" cy="1335314"/>
              </a:xfrm>
              <a:prstGeom prst="roundRect">
                <a:avLst>
                  <a:gd name="adj" fmla="val 0"/>
                </a:avLst>
              </a:prstGeom>
              <a:noFill/>
              <a:ln>
                <a:solidFill>
                  <a:srgbClr val="F471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grpSp>
      </p:grpSp>
      <p:pic>
        <p:nvPicPr>
          <p:cNvPr id="71" name="图片 70"/>
          <p:cNvPicPr>
            <a:picLocks noChangeAspect="1"/>
          </p:cNvPicPr>
          <p:nvPr/>
        </p:nvPicPr>
        <p:blipFill>
          <a:blip r:embed="rId14"/>
          <a:stretch>
            <a:fillRect/>
          </a:stretch>
        </p:blipFill>
        <p:spPr>
          <a:xfrm>
            <a:off x="6234007" y="3015827"/>
            <a:ext cx="2006600" cy="1308100"/>
          </a:xfrm>
          <a:prstGeom prst="rect">
            <a:avLst/>
          </a:prstGeom>
        </p:spPr>
      </p:pic>
      <p:pic>
        <p:nvPicPr>
          <p:cNvPr id="74" name="图片 73"/>
          <p:cNvPicPr>
            <a:picLocks noChangeAspect="1"/>
          </p:cNvPicPr>
          <p:nvPr/>
        </p:nvPicPr>
        <p:blipFill>
          <a:blip r:embed="rId15"/>
          <a:stretch>
            <a:fillRect/>
          </a:stretch>
        </p:blipFill>
        <p:spPr>
          <a:xfrm>
            <a:off x="1026160" y="3015827"/>
            <a:ext cx="2037080" cy="1274233"/>
          </a:xfrm>
          <a:prstGeom prst="rect">
            <a:avLst/>
          </a:prstGeom>
        </p:spPr>
      </p:pic>
      <p:pic>
        <p:nvPicPr>
          <p:cNvPr id="75" name="图片 74"/>
          <p:cNvPicPr>
            <a:picLocks noChangeAspect="1"/>
          </p:cNvPicPr>
          <p:nvPr/>
        </p:nvPicPr>
        <p:blipFill>
          <a:blip r:embed="rId16"/>
          <a:stretch>
            <a:fillRect/>
          </a:stretch>
        </p:blipFill>
        <p:spPr>
          <a:xfrm>
            <a:off x="8742680" y="3015827"/>
            <a:ext cx="2030307" cy="1308100"/>
          </a:xfrm>
          <a:prstGeom prst="rect">
            <a:avLst/>
          </a:prstGeom>
        </p:spPr>
      </p:pic>
      <p:pic>
        <p:nvPicPr>
          <p:cNvPr id="2" name="图片 1"/>
          <p:cNvPicPr>
            <a:picLocks noChangeAspect="1"/>
          </p:cNvPicPr>
          <p:nvPr/>
        </p:nvPicPr>
        <p:blipFill>
          <a:blip r:embed="rId17"/>
          <a:srcRect t="9581"/>
          <a:stretch>
            <a:fillRect/>
          </a:stretch>
        </p:blipFill>
        <p:spPr>
          <a:xfrm>
            <a:off x="3766820" y="3023235"/>
            <a:ext cx="1885950" cy="13004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up)">
                                      <p:cBhvr>
                                        <p:cTn id="8" dur="500"/>
                                        <p:tgtEl>
                                          <p:spTgt spid="60"/>
                                        </p:tgtEl>
                                      </p:cBhvr>
                                    </p:animEffect>
                                  </p:childTnLst>
                                </p:cTn>
                              </p:par>
                              <p:par>
                                <p:cTn id="9" presetID="1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par>
                                <p:cTn id="13" presetID="12" presetClass="entr" presetSubtype="4"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500"/>
                                        <p:tgtEl>
                                          <p:spTgt spid="61"/>
                                        </p:tgtEl>
                                        <p:attrNameLst>
                                          <p:attrName>ppt_y</p:attrName>
                                        </p:attrNameLst>
                                      </p:cBhvr>
                                      <p:tavLst>
                                        <p:tav tm="0">
                                          <p:val>
                                            <p:strVal val="#ppt_y+#ppt_h*1.125000"/>
                                          </p:val>
                                        </p:tav>
                                        <p:tav tm="100000">
                                          <p:val>
                                            <p:strVal val="#ppt_y"/>
                                          </p:val>
                                        </p:tav>
                                      </p:tavLst>
                                    </p:anim>
                                    <p:animEffect transition="in" filter="wipe(up)">
                                      <p:cBhvr>
                                        <p:cTn id="16" dur="500"/>
                                        <p:tgtEl>
                                          <p:spTgt spid="61"/>
                                        </p:tgtEl>
                                      </p:cBhvr>
                                    </p:animEffect>
                                  </p:childTnLst>
                                </p:cTn>
                              </p:par>
                              <p:par>
                                <p:cTn id="17" presetID="12" presetClass="entr" presetSubtype="4"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p:tgtEl>
                                          <p:spTgt spid="74"/>
                                        </p:tgtEl>
                                        <p:attrNameLst>
                                          <p:attrName>ppt_y</p:attrName>
                                        </p:attrNameLst>
                                      </p:cBhvr>
                                      <p:tavLst>
                                        <p:tav tm="0">
                                          <p:val>
                                            <p:strVal val="#ppt_y+#ppt_h*1.125000"/>
                                          </p:val>
                                        </p:tav>
                                        <p:tav tm="100000">
                                          <p:val>
                                            <p:strVal val="#ppt_y"/>
                                          </p:val>
                                        </p:tav>
                                      </p:tavLst>
                                    </p:anim>
                                    <p:animEffect transition="in" filter="wipe(up)">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p:tgtEl>
                                          <p:spTgt spid="25"/>
                                        </p:tgtEl>
                                        <p:attrNameLst>
                                          <p:attrName>ppt_y</p:attrName>
                                        </p:attrNameLst>
                                      </p:cBhvr>
                                      <p:tavLst>
                                        <p:tav tm="0">
                                          <p:val>
                                            <p:strVal val="#ppt_y+#ppt_h*1.125000"/>
                                          </p:val>
                                        </p:tav>
                                        <p:tav tm="100000">
                                          <p:val>
                                            <p:strVal val="#ppt_y"/>
                                          </p:val>
                                        </p:tav>
                                      </p:tavLst>
                                    </p:anim>
                                    <p:animEffect transition="in" filter="wipe(up)">
                                      <p:cBhvr>
                                        <p:cTn id="26" dur="500"/>
                                        <p:tgtEl>
                                          <p:spTgt spid="25"/>
                                        </p:tgtEl>
                                      </p:cBhvr>
                                    </p:animEffect>
                                  </p:childTnLst>
                                </p:cTn>
                              </p:par>
                              <p:par>
                                <p:cTn id="27" presetID="12" presetClass="entr" presetSubtype="4"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p:tgtEl>
                                          <p:spTgt spid="44"/>
                                        </p:tgtEl>
                                        <p:attrNameLst>
                                          <p:attrName>ppt_y</p:attrName>
                                        </p:attrNameLst>
                                      </p:cBhvr>
                                      <p:tavLst>
                                        <p:tav tm="0">
                                          <p:val>
                                            <p:strVal val="#ppt_y+#ppt_h*1.125000"/>
                                          </p:val>
                                        </p:tav>
                                        <p:tav tm="100000">
                                          <p:val>
                                            <p:strVal val="#ppt_y"/>
                                          </p:val>
                                        </p:tav>
                                      </p:tavLst>
                                    </p:anim>
                                    <p:animEffect transition="in" filter="wipe(up)">
                                      <p:cBhvr>
                                        <p:cTn id="30" dur="500"/>
                                        <p:tgtEl>
                                          <p:spTgt spid="44"/>
                                        </p:tgtEl>
                                      </p:cBhvr>
                                    </p:animEffect>
                                  </p:childTnLst>
                                </p:cTn>
                              </p:par>
                              <p:par>
                                <p:cTn id="31" presetID="1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p:tgtEl>
                                          <p:spTgt spid="47"/>
                                        </p:tgtEl>
                                        <p:attrNameLst>
                                          <p:attrName>ppt_y</p:attrName>
                                        </p:attrNameLst>
                                      </p:cBhvr>
                                      <p:tavLst>
                                        <p:tav tm="0">
                                          <p:val>
                                            <p:strVal val="#ppt_y+#ppt_h*1.125000"/>
                                          </p:val>
                                        </p:tav>
                                        <p:tav tm="100000">
                                          <p:val>
                                            <p:strVal val="#ppt_y"/>
                                          </p:val>
                                        </p:tav>
                                      </p:tavLst>
                                    </p:anim>
                                    <p:animEffect transition="in" filter="wipe(up)">
                                      <p:cBhvr>
                                        <p:cTn id="34" dur="500"/>
                                        <p:tgtEl>
                                          <p:spTgt spid="47"/>
                                        </p:tgtEl>
                                      </p:cBhvr>
                                    </p:animEffect>
                                  </p:childTnLst>
                                </p:cTn>
                              </p:par>
                              <p:par>
                                <p:cTn id="35" presetID="1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p:tgtEl>
                                          <p:spTgt spid="2"/>
                                        </p:tgtEl>
                                        <p:attrNameLst>
                                          <p:attrName>ppt_y</p:attrName>
                                        </p:attrNameLst>
                                      </p:cBhvr>
                                      <p:tavLst>
                                        <p:tav tm="0">
                                          <p:val>
                                            <p:strVal val="#ppt_y+#ppt_h*1.125000"/>
                                          </p:val>
                                        </p:tav>
                                        <p:tav tm="100000">
                                          <p:val>
                                            <p:strVal val="#ppt_y"/>
                                          </p:val>
                                        </p:tav>
                                      </p:tavLst>
                                    </p:anim>
                                    <p:animEffect transition="in" filter="wipe(up)">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p:tgtEl>
                                          <p:spTgt spid="29"/>
                                        </p:tgtEl>
                                        <p:attrNameLst>
                                          <p:attrName>ppt_y</p:attrName>
                                        </p:attrNameLst>
                                      </p:cBhvr>
                                      <p:tavLst>
                                        <p:tav tm="0">
                                          <p:val>
                                            <p:strVal val="#ppt_y+#ppt_h*1.125000"/>
                                          </p:val>
                                        </p:tav>
                                        <p:tav tm="100000">
                                          <p:val>
                                            <p:strVal val="#ppt_y"/>
                                          </p:val>
                                        </p:tav>
                                      </p:tavLst>
                                    </p:anim>
                                    <p:animEffect transition="in" filter="wipe(up)">
                                      <p:cBhvr>
                                        <p:cTn id="44" dur="500"/>
                                        <p:tgtEl>
                                          <p:spTgt spid="29"/>
                                        </p:tgtEl>
                                      </p:cBhvr>
                                    </p:animEffect>
                                  </p:childTnLst>
                                </p:cTn>
                              </p:par>
                              <p:par>
                                <p:cTn id="45" presetID="12" presetClass="entr" presetSubtype="4"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p:tgtEl>
                                          <p:spTgt spid="50"/>
                                        </p:tgtEl>
                                        <p:attrNameLst>
                                          <p:attrName>ppt_y</p:attrName>
                                        </p:attrNameLst>
                                      </p:cBhvr>
                                      <p:tavLst>
                                        <p:tav tm="0">
                                          <p:val>
                                            <p:strVal val="#ppt_y+#ppt_h*1.125000"/>
                                          </p:val>
                                        </p:tav>
                                        <p:tav tm="100000">
                                          <p:val>
                                            <p:strVal val="#ppt_y"/>
                                          </p:val>
                                        </p:tav>
                                      </p:tavLst>
                                    </p:anim>
                                    <p:animEffect transition="in" filter="wipe(up)">
                                      <p:cBhvr>
                                        <p:cTn id="48" dur="500"/>
                                        <p:tgtEl>
                                          <p:spTgt spid="50"/>
                                        </p:tgtEl>
                                      </p:cBhvr>
                                    </p:animEffect>
                                  </p:childTnLst>
                                </p:cTn>
                              </p:par>
                              <p:par>
                                <p:cTn id="49" presetID="12" presetClass="entr" presetSubtype="4"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additive="base">
                                        <p:cTn id="51" dur="500"/>
                                        <p:tgtEl>
                                          <p:spTgt spid="53"/>
                                        </p:tgtEl>
                                        <p:attrNameLst>
                                          <p:attrName>ppt_y</p:attrName>
                                        </p:attrNameLst>
                                      </p:cBhvr>
                                      <p:tavLst>
                                        <p:tav tm="0">
                                          <p:val>
                                            <p:strVal val="#ppt_y+#ppt_h*1.125000"/>
                                          </p:val>
                                        </p:tav>
                                        <p:tav tm="100000">
                                          <p:val>
                                            <p:strVal val="#ppt_y"/>
                                          </p:val>
                                        </p:tav>
                                      </p:tavLst>
                                    </p:anim>
                                    <p:animEffect transition="in" filter="wipe(up)">
                                      <p:cBhvr>
                                        <p:cTn id="52" dur="500"/>
                                        <p:tgtEl>
                                          <p:spTgt spid="53"/>
                                        </p:tgtEl>
                                      </p:cBhvr>
                                    </p:animEffect>
                                  </p:childTnLst>
                                </p:cTn>
                              </p:par>
                              <p:par>
                                <p:cTn id="53" presetID="12" presetClass="entr" presetSubtype="4" fill="hold"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p:tgtEl>
                                          <p:spTgt spid="71"/>
                                        </p:tgtEl>
                                        <p:attrNameLst>
                                          <p:attrName>ppt_y</p:attrName>
                                        </p:attrNameLst>
                                      </p:cBhvr>
                                      <p:tavLst>
                                        <p:tav tm="0">
                                          <p:val>
                                            <p:strVal val="#ppt_y+#ppt_h*1.125000"/>
                                          </p:val>
                                        </p:tav>
                                        <p:tav tm="100000">
                                          <p:val>
                                            <p:strVal val="#ppt_y"/>
                                          </p:val>
                                        </p:tav>
                                      </p:tavLst>
                                    </p:anim>
                                    <p:animEffect transition="in" filter="wipe(up)">
                                      <p:cBhvr>
                                        <p:cTn id="56" dur="500"/>
                                        <p:tgtEl>
                                          <p:spTgt spid="7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p:tgtEl>
                                          <p:spTgt spid="56"/>
                                        </p:tgtEl>
                                        <p:attrNameLst>
                                          <p:attrName>ppt_y</p:attrName>
                                        </p:attrNameLst>
                                      </p:cBhvr>
                                      <p:tavLst>
                                        <p:tav tm="0">
                                          <p:val>
                                            <p:strVal val="#ppt_y+#ppt_h*1.125000"/>
                                          </p:val>
                                        </p:tav>
                                        <p:tav tm="100000">
                                          <p:val>
                                            <p:strVal val="#ppt_y"/>
                                          </p:val>
                                        </p:tav>
                                      </p:tavLst>
                                    </p:anim>
                                    <p:animEffect transition="in" filter="wipe(up)">
                                      <p:cBhvr>
                                        <p:cTn id="62" dur="500"/>
                                        <p:tgtEl>
                                          <p:spTgt spid="56"/>
                                        </p:tgtEl>
                                      </p:cBhvr>
                                    </p:animEffect>
                                  </p:childTnLst>
                                </p:cTn>
                              </p:par>
                              <p:par>
                                <p:cTn id="63" presetID="12" presetClass="entr" presetSubtype="4"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p:tgtEl>
                                          <p:spTgt spid="3"/>
                                        </p:tgtEl>
                                        <p:attrNameLst>
                                          <p:attrName>ppt_y</p:attrName>
                                        </p:attrNameLst>
                                      </p:cBhvr>
                                      <p:tavLst>
                                        <p:tav tm="0">
                                          <p:val>
                                            <p:strVal val="#ppt_y+#ppt_h*1.125000"/>
                                          </p:val>
                                        </p:tav>
                                        <p:tav tm="100000">
                                          <p:val>
                                            <p:strVal val="#ppt_y"/>
                                          </p:val>
                                        </p:tav>
                                      </p:tavLst>
                                    </p:anim>
                                    <p:animEffect transition="in" filter="wipe(up)">
                                      <p:cBhvr>
                                        <p:cTn id="66" dur="500"/>
                                        <p:tgtEl>
                                          <p:spTgt spid="3"/>
                                        </p:tgtEl>
                                      </p:cBhvr>
                                    </p:animEffect>
                                  </p:childTnLst>
                                </p:cTn>
                              </p:par>
                              <p:par>
                                <p:cTn id="67" presetID="12" presetClass="entr" presetSubtype="4"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additive="base">
                                        <p:cTn id="69" dur="500"/>
                                        <p:tgtEl>
                                          <p:spTgt spid="75"/>
                                        </p:tgtEl>
                                        <p:attrNameLst>
                                          <p:attrName>ppt_y</p:attrName>
                                        </p:attrNameLst>
                                      </p:cBhvr>
                                      <p:tavLst>
                                        <p:tav tm="0">
                                          <p:val>
                                            <p:strVal val="#ppt_y+#ppt_h*1.125000"/>
                                          </p:val>
                                        </p:tav>
                                        <p:tav tm="100000">
                                          <p:val>
                                            <p:strVal val="#ppt_y"/>
                                          </p:val>
                                        </p:tav>
                                      </p:tavLst>
                                    </p:anim>
                                    <p:animEffect transition="in" filter="wipe(up)">
                                      <p:cBhvr>
                                        <p:cTn id="7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1955" y="1005205"/>
            <a:ext cx="5499735" cy="666115"/>
          </a:xfrm>
          <a:prstGeom prst="rect">
            <a:avLst/>
          </a:prstGeom>
          <a:noFill/>
        </p:spPr>
        <p:txBody>
          <a:bodyPr wrap="square" rtlCol="0">
            <a:spAutoFit/>
          </a:bodyPr>
          <a:p>
            <a:r>
              <a:rPr lang="zh-CN" altLang="en-US" sz="3735">
                <a:solidFill>
                  <a:schemeClr val="tx1"/>
                </a:solidFill>
                <a:latin typeface="微软雅黑" charset="0"/>
                <a:ea typeface="微软雅黑" charset="0"/>
              </a:rPr>
              <a:t>教职工个人卫生要求：</a:t>
            </a:r>
            <a:endParaRPr lang="zh-CN" altLang="en-US" sz="3735">
              <a:solidFill>
                <a:schemeClr val="tx1"/>
              </a:solidFill>
              <a:latin typeface="微软雅黑" charset="0"/>
              <a:ea typeface="微软雅黑" charset="0"/>
            </a:endParaRPr>
          </a:p>
        </p:txBody>
      </p:sp>
      <p:pic>
        <p:nvPicPr>
          <p:cNvPr id="3" name="图片 2"/>
          <p:cNvPicPr>
            <a:picLocks noChangeAspect="1"/>
          </p:cNvPicPr>
          <p:nvPr>
            <p:custDataLst>
              <p:tags r:id="rId1"/>
            </p:custDataLst>
          </p:nvPr>
        </p:nvPicPr>
        <p:blipFill>
          <a:blip r:embed="rId2"/>
          <a:stretch>
            <a:fillRect/>
          </a:stretch>
        </p:blipFill>
        <p:spPr>
          <a:xfrm>
            <a:off x="1159933" y="2004907"/>
            <a:ext cx="2431627" cy="3194473"/>
          </a:xfrm>
          <a:prstGeom prst="roundRect">
            <a:avLst/>
          </a:prstGeom>
        </p:spPr>
      </p:pic>
      <p:sp>
        <p:nvSpPr>
          <p:cNvPr id="16" name="矩形: 圆角 15"/>
          <p:cNvSpPr/>
          <p:nvPr/>
        </p:nvSpPr>
        <p:spPr>
          <a:xfrm>
            <a:off x="4590627" y="1843193"/>
            <a:ext cx="6747933" cy="1820333"/>
          </a:xfrm>
          <a:prstGeom prst="roundRect">
            <a:avLst>
              <a:gd name="adj" fmla="val 5150"/>
            </a:avLst>
          </a:prstGeom>
          <a:solidFill>
            <a:schemeClr val="bg1"/>
          </a:solidFill>
          <a:ln w="28575">
            <a:gradFill>
              <a:gsLst>
                <a:gs pos="0">
                  <a:srgbClr val="E43C11"/>
                </a:gs>
                <a:gs pos="100000">
                  <a:srgbClr val="F4712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矩形: 圆角 14"/>
          <p:cNvSpPr/>
          <p:nvPr/>
        </p:nvSpPr>
        <p:spPr>
          <a:xfrm>
            <a:off x="4395893" y="2192020"/>
            <a:ext cx="621453" cy="1307253"/>
          </a:xfrm>
          <a:prstGeom prst="roundRect">
            <a:avLst>
              <a:gd name="adj" fmla="val 50000"/>
            </a:avLst>
          </a:prstGeom>
          <a:solidFill>
            <a:srgbClr val="E43C11"/>
          </a:solidFill>
          <a:ln>
            <a:noFill/>
          </a:ln>
          <a:effectLst>
            <a:outerShdw blurRad="50800" dist="38100" dir="2700000" algn="tl" rotWithShape="0">
              <a:prstClr val="black">
                <a:alpha val="40000"/>
              </a:prstClr>
            </a:outerShdw>
          </a:effectLst>
        </p:spPr>
        <p:txBody>
          <a:bodyPr vert="horz" wrap="square" lIns="121920" tIns="60960" rIns="121920" bIns="60960" numCol="1" anchor="ctr" anchorCtr="0" compatLnSpc="1"/>
          <a:p>
            <a:pPr algn="ctr"/>
            <a:r>
              <a:rPr lang="zh-CN" altLang="en-US" sz="1865" b="1" dirty="0">
                <a:solidFill>
                  <a:schemeClr val="bg1"/>
                </a:solidFill>
              </a:rPr>
              <a:t>仪容仪表</a:t>
            </a:r>
            <a:endParaRPr lang="zh-CN" altLang="en-US" sz="1865" b="1" dirty="0">
              <a:solidFill>
                <a:schemeClr val="bg1"/>
              </a:solidFill>
            </a:endParaRPr>
          </a:p>
        </p:txBody>
      </p:sp>
      <p:sp>
        <p:nvSpPr>
          <p:cNvPr id="8" name="矩形: 圆角 15"/>
          <p:cNvSpPr/>
          <p:nvPr/>
        </p:nvSpPr>
        <p:spPr>
          <a:xfrm>
            <a:off x="4607560" y="3977640"/>
            <a:ext cx="6747933" cy="1820333"/>
          </a:xfrm>
          <a:prstGeom prst="roundRect">
            <a:avLst>
              <a:gd name="adj" fmla="val 5150"/>
            </a:avLst>
          </a:prstGeom>
          <a:solidFill>
            <a:schemeClr val="bg1"/>
          </a:solidFill>
          <a:ln w="28575">
            <a:gradFill>
              <a:gsLst>
                <a:gs pos="0">
                  <a:srgbClr val="E43C11"/>
                </a:gs>
                <a:gs pos="100000">
                  <a:srgbClr val="F4712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圆角 14"/>
          <p:cNvSpPr/>
          <p:nvPr/>
        </p:nvSpPr>
        <p:spPr>
          <a:xfrm>
            <a:off x="4448387" y="4284980"/>
            <a:ext cx="621453" cy="1307253"/>
          </a:xfrm>
          <a:prstGeom prst="roundRect">
            <a:avLst>
              <a:gd name="adj" fmla="val 50000"/>
            </a:avLst>
          </a:prstGeom>
          <a:solidFill>
            <a:srgbClr val="E43C11"/>
          </a:solidFill>
          <a:ln>
            <a:noFill/>
          </a:ln>
          <a:effectLst>
            <a:outerShdw blurRad="50800" dist="38100" dir="2700000" algn="tl" rotWithShape="0">
              <a:prstClr val="black">
                <a:alpha val="40000"/>
              </a:prstClr>
            </a:outerShdw>
          </a:effectLst>
        </p:spPr>
        <p:txBody>
          <a:bodyPr vert="horz" wrap="square" lIns="121920" tIns="60960" rIns="121920" bIns="60960" numCol="1" anchor="ctr" anchorCtr="0" compatLnSpc="1"/>
          <a:p>
            <a:pPr algn="ctr"/>
            <a:r>
              <a:rPr lang="zh-CN" altLang="en-US" sz="1865" b="1" dirty="0">
                <a:solidFill>
                  <a:schemeClr val="bg1"/>
                </a:solidFill>
              </a:rPr>
              <a:t>行为规范</a:t>
            </a:r>
            <a:endParaRPr lang="zh-CN" altLang="en-US" sz="1865" b="1" dirty="0">
              <a:solidFill>
                <a:schemeClr val="bg1"/>
              </a:solidFill>
            </a:endParaRPr>
          </a:p>
        </p:txBody>
      </p:sp>
      <p:sp>
        <p:nvSpPr>
          <p:cNvPr id="10" name="文本框 9"/>
          <p:cNvSpPr txBox="1"/>
          <p:nvPr/>
        </p:nvSpPr>
        <p:spPr>
          <a:xfrm>
            <a:off x="5177367" y="2105660"/>
            <a:ext cx="5841153" cy="1363345"/>
          </a:xfrm>
          <a:prstGeom prst="rect">
            <a:avLst/>
          </a:prstGeom>
          <a:noFill/>
        </p:spPr>
        <p:txBody>
          <a:bodyPr wrap="square" rtlCol="0" anchor="t">
            <a:spAutoFit/>
          </a:bodyPr>
          <a:p>
            <a:r>
              <a:rPr lang="zh-CN" sz="2400">
                <a:solidFill>
                  <a:srgbClr val="000000"/>
                </a:solidFill>
                <a:latin typeface="微软雅黑" panose="020B0503020204020204" pitchFamily="34" charset="-122"/>
                <a:ea typeface="微软雅黑" panose="020B0503020204020204" pitchFamily="34" charset="-122"/>
                <a:sym typeface="+mn-ea"/>
              </a:rPr>
              <a:t>注意个人卫生，勤剪指甲，不浓妆艳抹，不戴饰物，不留披肩发。</a:t>
            </a:r>
            <a:endParaRPr lang="zh-CN" sz="2400">
              <a:solidFill>
                <a:srgbClr val="000000"/>
              </a:solidFill>
              <a:latin typeface="微软雅黑" panose="020B0503020204020204" pitchFamily="34" charset="-122"/>
              <a:ea typeface="微软雅黑" panose="020B0503020204020204" pitchFamily="34" charset="-122"/>
              <a:sym typeface="+mn-ea"/>
            </a:endParaRPr>
          </a:p>
          <a:p>
            <a:endParaRPr lang="zh-CN" sz="1065">
              <a:solidFill>
                <a:srgbClr val="000000"/>
              </a:solidFill>
              <a:latin typeface="微软雅黑" panose="020B0503020204020204" pitchFamily="34" charset="-122"/>
              <a:ea typeface="微软雅黑" panose="020B0503020204020204" pitchFamily="34" charset="-122"/>
              <a:sym typeface="+mn-ea"/>
            </a:endParaRPr>
          </a:p>
          <a:p>
            <a:r>
              <a:rPr lang="zh-CN" sz="2400">
                <a:solidFill>
                  <a:srgbClr val="000000"/>
                </a:solidFill>
                <a:latin typeface="微软雅黑" panose="020B0503020204020204" pitchFamily="34" charset="-122"/>
                <a:ea typeface="微软雅黑" panose="020B0503020204020204" pitchFamily="34" charset="-122"/>
                <a:sym typeface="+mn-ea"/>
              </a:rPr>
              <a:t>上班期间不穿高跟鞋、拖鞋。</a:t>
            </a:r>
            <a:endParaRPr lang="zh-CN" altLang="en-US" sz="2400">
              <a:solidFill>
                <a:srgbClr val="00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177367" y="4139353"/>
            <a:ext cx="6402493" cy="1568450"/>
          </a:xfrm>
          <a:prstGeom prst="rect">
            <a:avLst/>
          </a:prstGeom>
          <a:noFill/>
        </p:spPr>
        <p:txBody>
          <a:bodyPr wrap="square" rtlCol="0" anchor="t">
            <a:spAutoFit/>
          </a:bodyPr>
          <a:p>
            <a:pPr algn="l">
              <a:buClrTx/>
              <a:buSzTx/>
              <a:buNone/>
            </a:pPr>
            <a:r>
              <a:rPr lang="zh-CN" sz="2400">
                <a:solidFill>
                  <a:srgbClr val="000000"/>
                </a:solidFill>
                <a:latin typeface="微软雅黑" panose="020B0503020204020204" pitchFamily="34" charset="-122"/>
                <a:ea typeface="微软雅黑" panose="020B0503020204020204" pitchFamily="34" charset="-122"/>
                <a:sym typeface="+mn-ea"/>
              </a:rPr>
              <a:t>勤洗手</a:t>
            </a:r>
            <a:endParaRPr lang="zh-CN" sz="2400">
              <a:solidFill>
                <a:srgbClr val="000000"/>
              </a:solidFill>
              <a:latin typeface="微软雅黑" panose="020B0503020204020204" pitchFamily="34" charset="-122"/>
              <a:ea typeface="微软雅黑" panose="020B0503020204020204" pitchFamily="34" charset="-122"/>
              <a:sym typeface="+mn-ea"/>
            </a:endParaRPr>
          </a:p>
          <a:p>
            <a:pPr algn="l">
              <a:buClrTx/>
              <a:buSzTx/>
              <a:buNone/>
            </a:pPr>
            <a:r>
              <a:rPr lang="zh-CN" sz="2400">
                <a:solidFill>
                  <a:srgbClr val="000000"/>
                </a:solidFill>
                <a:latin typeface="微软雅黑" panose="020B0503020204020204" pitchFamily="34" charset="-122"/>
                <a:ea typeface="微软雅黑" panose="020B0503020204020204" pitchFamily="34" charset="-122"/>
                <a:sym typeface="+mn-ea"/>
              </a:rPr>
              <a:t>进餐时穿工作服，戴工作帽。</a:t>
            </a:r>
            <a:endParaRPr lang="zh-CN" sz="2400">
              <a:solidFill>
                <a:srgbClr val="000000"/>
              </a:solidFill>
              <a:latin typeface="微软雅黑" panose="020B0503020204020204" pitchFamily="34" charset="-122"/>
              <a:ea typeface="微软雅黑" panose="020B0503020204020204" pitchFamily="34" charset="-122"/>
              <a:sym typeface="+mn-ea"/>
            </a:endParaRPr>
          </a:p>
          <a:p>
            <a:pPr algn="l">
              <a:buClrTx/>
              <a:buSzTx/>
              <a:buNone/>
            </a:pPr>
            <a:r>
              <a:rPr lang="zh-CN" sz="2400">
                <a:solidFill>
                  <a:srgbClr val="000000"/>
                </a:solidFill>
                <a:latin typeface="微软雅黑" panose="020B0503020204020204" pitchFamily="34" charset="-122"/>
                <a:ea typeface="微软雅黑" panose="020B0503020204020204" pitchFamily="34" charset="-122"/>
                <a:sym typeface="+mn-ea"/>
              </a:rPr>
              <a:t>个人用品专用（毛巾、水杯等）</a:t>
            </a:r>
            <a:endParaRPr lang="zh-CN" sz="2400">
              <a:solidFill>
                <a:srgbClr val="000000"/>
              </a:solidFill>
              <a:latin typeface="微软雅黑" panose="020B0503020204020204" pitchFamily="34" charset="-122"/>
              <a:ea typeface="微软雅黑" panose="020B0503020204020204" pitchFamily="34" charset="-122"/>
            </a:endParaRPr>
          </a:p>
          <a:p>
            <a:pPr algn="l">
              <a:buClrTx/>
              <a:buSzTx/>
              <a:buNone/>
            </a:pPr>
            <a:r>
              <a:rPr lang="zh-CN" sz="2400">
                <a:solidFill>
                  <a:srgbClr val="000000"/>
                </a:solidFill>
                <a:latin typeface="微软雅黑" panose="020B0503020204020204" pitchFamily="34" charset="-122"/>
                <a:ea typeface="微软雅黑" panose="020B0503020204020204" pitchFamily="34" charset="-122"/>
                <a:sym typeface="+mn-ea"/>
              </a:rPr>
              <a:t>不随地吐痰，不在园内大声喧哗</a:t>
            </a:r>
            <a:endParaRPr lang="zh-CN" sz="240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0" grpId="0"/>
      <p:bldP spid="16" grpId="1" animBg="1"/>
      <p:bldP spid="15" grpId="1" animBg="1"/>
      <p:bldP spid="10" grpId="1"/>
      <p:bldP spid="11" grpId="0"/>
      <p:bldP spid="9" grpId="0" animBg="1"/>
      <p:bldP spid="8" grpId="0" animBg="1"/>
      <p:bldP spid="11" grpId="1"/>
      <p:bldP spid="9" grpId="1"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2167" y="1004993"/>
            <a:ext cx="4370493" cy="666115"/>
          </a:xfrm>
          <a:prstGeom prst="rect">
            <a:avLst/>
          </a:prstGeom>
          <a:noFill/>
        </p:spPr>
        <p:txBody>
          <a:bodyPr wrap="square" rtlCol="0">
            <a:spAutoFit/>
          </a:bodyPr>
          <a:p>
            <a:r>
              <a:rPr lang="zh-CN" altLang="en-US" sz="3735">
                <a:solidFill>
                  <a:schemeClr val="tx1"/>
                </a:solidFill>
                <a:latin typeface="微软雅黑" charset="0"/>
                <a:ea typeface="微软雅黑" charset="0"/>
              </a:rPr>
              <a:t>厨师个人卫生要求</a:t>
            </a:r>
            <a:r>
              <a:rPr lang="zh-CN" altLang="en-US" sz="3735">
                <a:solidFill>
                  <a:schemeClr val="tx1"/>
                </a:solidFill>
                <a:latin typeface="微软雅黑" charset="0"/>
                <a:ea typeface="微软雅黑" charset="0"/>
              </a:rPr>
              <a:t>：</a:t>
            </a:r>
            <a:endParaRPr lang="zh-CN" altLang="en-US" sz="3735">
              <a:solidFill>
                <a:schemeClr val="tx1"/>
              </a:solidFill>
              <a:latin typeface="微软雅黑" charset="0"/>
              <a:ea typeface="微软雅黑" charset="0"/>
            </a:endParaRPr>
          </a:p>
        </p:txBody>
      </p:sp>
      <p:pic>
        <p:nvPicPr>
          <p:cNvPr id="4" name="图片 3"/>
          <p:cNvPicPr>
            <a:picLocks noChangeAspect="1"/>
          </p:cNvPicPr>
          <p:nvPr>
            <p:custDataLst>
              <p:tags r:id="rId1"/>
            </p:custDataLst>
          </p:nvPr>
        </p:nvPicPr>
        <p:blipFill>
          <a:blip r:embed="rId2"/>
          <a:stretch>
            <a:fillRect/>
          </a:stretch>
        </p:blipFill>
        <p:spPr>
          <a:xfrm>
            <a:off x="1270847" y="2166620"/>
            <a:ext cx="2330873" cy="3241040"/>
          </a:xfrm>
          <a:prstGeom prst="roundRect">
            <a:avLst/>
          </a:prstGeom>
        </p:spPr>
      </p:pic>
      <p:sp>
        <p:nvSpPr>
          <p:cNvPr id="16" name="矩形: 圆角 15"/>
          <p:cNvSpPr/>
          <p:nvPr/>
        </p:nvSpPr>
        <p:spPr>
          <a:xfrm>
            <a:off x="4590627" y="1895687"/>
            <a:ext cx="6747933" cy="1820333"/>
          </a:xfrm>
          <a:prstGeom prst="roundRect">
            <a:avLst>
              <a:gd name="adj" fmla="val 5150"/>
            </a:avLst>
          </a:prstGeom>
          <a:solidFill>
            <a:schemeClr val="bg1"/>
          </a:solidFill>
          <a:ln w="28575">
            <a:gradFill>
              <a:gsLst>
                <a:gs pos="0">
                  <a:srgbClr val="E43C11"/>
                </a:gs>
                <a:gs pos="100000">
                  <a:srgbClr val="F4712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矩形: 圆角 14"/>
          <p:cNvSpPr/>
          <p:nvPr/>
        </p:nvSpPr>
        <p:spPr>
          <a:xfrm>
            <a:off x="4395893" y="2244513"/>
            <a:ext cx="621453" cy="1307253"/>
          </a:xfrm>
          <a:prstGeom prst="roundRect">
            <a:avLst>
              <a:gd name="adj" fmla="val 50000"/>
            </a:avLst>
          </a:prstGeom>
          <a:solidFill>
            <a:srgbClr val="E43C11"/>
          </a:solidFill>
          <a:ln>
            <a:noFill/>
          </a:ln>
          <a:effectLst>
            <a:outerShdw blurRad="50800" dist="38100" dir="2700000" algn="tl" rotWithShape="0">
              <a:prstClr val="black">
                <a:alpha val="40000"/>
              </a:prstClr>
            </a:outerShdw>
          </a:effectLst>
        </p:spPr>
        <p:txBody>
          <a:bodyPr vert="horz" wrap="square" lIns="121920" tIns="60960" rIns="121920" bIns="60960" numCol="1" anchor="ctr" anchorCtr="0" compatLnSpc="1"/>
          <a:p>
            <a:pPr algn="ctr"/>
            <a:r>
              <a:rPr lang="zh-CN" altLang="en-US" sz="1865" b="1" dirty="0">
                <a:solidFill>
                  <a:schemeClr val="bg1"/>
                </a:solidFill>
              </a:rPr>
              <a:t>仪容仪表</a:t>
            </a:r>
            <a:endParaRPr lang="zh-CN" altLang="en-US" sz="1865" b="1" dirty="0">
              <a:solidFill>
                <a:schemeClr val="bg1"/>
              </a:solidFill>
            </a:endParaRPr>
          </a:p>
        </p:txBody>
      </p:sp>
      <p:sp>
        <p:nvSpPr>
          <p:cNvPr id="8" name="矩形: 圆角 15"/>
          <p:cNvSpPr/>
          <p:nvPr/>
        </p:nvSpPr>
        <p:spPr>
          <a:xfrm>
            <a:off x="4590627" y="4012353"/>
            <a:ext cx="6747933" cy="1820333"/>
          </a:xfrm>
          <a:prstGeom prst="roundRect">
            <a:avLst>
              <a:gd name="adj" fmla="val 5150"/>
            </a:avLst>
          </a:prstGeom>
          <a:solidFill>
            <a:schemeClr val="bg1"/>
          </a:solidFill>
          <a:ln w="28575">
            <a:gradFill>
              <a:gsLst>
                <a:gs pos="0">
                  <a:srgbClr val="E43C11"/>
                </a:gs>
                <a:gs pos="100000">
                  <a:srgbClr val="F4712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矩形: 圆角 14"/>
          <p:cNvSpPr/>
          <p:nvPr/>
        </p:nvSpPr>
        <p:spPr>
          <a:xfrm>
            <a:off x="4395893" y="4361180"/>
            <a:ext cx="621453" cy="1307253"/>
          </a:xfrm>
          <a:prstGeom prst="roundRect">
            <a:avLst>
              <a:gd name="adj" fmla="val 50000"/>
            </a:avLst>
          </a:prstGeom>
          <a:solidFill>
            <a:srgbClr val="E43C11"/>
          </a:solidFill>
          <a:ln>
            <a:noFill/>
          </a:ln>
          <a:effectLst>
            <a:outerShdw blurRad="50800" dist="38100" dir="2700000" algn="tl" rotWithShape="0">
              <a:prstClr val="black">
                <a:alpha val="40000"/>
              </a:prstClr>
            </a:outerShdw>
          </a:effectLst>
        </p:spPr>
        <p:txBody>
          <a:bodyPr vert="horz" wrap="square" lIns="121920" tIns="60960" rIns="121920" bIns="60960" numCol="1" anchor="ctr" anchorCtr="0" compatLnSpc="1"/>
          <a:p>
            <a:pPr algn="ctr"/>
            <a:r>
              <a:rPr lang="zh-CN" altLang="en-US" sz="1865" b="1" dirty="0">
                <a:solidFill>
                  <a:schemeClr val="bg1"/>
                </a:solidFill>
              </a:rPr>
              <a:t>行为规范</a:t>
            </a:r>
            <a:endParaRPr lang="zh-CN" altLang="en-US" sz="1865" b="1" dirty="0">
              <a:solidFill>
                <a:schemeClr val="bg1"/>
              </a:solidFill>
            </a:endParaRPr>
          </a:p>
        </p:txBody>
      </p:sp>
      <p:sp>
        <p:nvSpPr>
          <p:cNvPr id="10" name="文本框 9"/>
          <p:cNvSpPr txBox="1"/>
          <p:nvPr/>
        </p:nvSpPr>
        <p:spPr>
          <a:xfrm>
            <a:off x="5266267" y="4361180"/>
            <a:ext cx="5750560" cy="1198880"/>
          </a:xfrm>
          <a:prstGeom prst="rect">
            <a:avLst/>
          </a:prstGeom>
          <a:noFill/>
        </p:spPr>
        <p:txBody>
          <a:bodyPr wrap="square" rtlCol="0" anchor="t">
            <a:spAutoFit/>
          </a:bodyPr>
          <a:p>
            <a:r>
              <a:rPr lang="zh-CN" sz="2400">
                <a:solidFill>
                  <a:srgbClr val="000000"/>
                </a:solidFill>
                <a:latin typeface="微软雅黑" panose="020B0503020204020204" pitchFamily="34" charset="-122"/>
                <a:ea typeface="微软雅黑" panose="020B0503020204020204" pitchFamily="34" charset="-122"/>
                <a:sym typeface="+mn-ea"/>
              </a:rPr>
              <a:t>入厕时脱掉工作服及围裙，品尝副食品必须使用专用器械，剩余食物不要能回锅内。</a:t>
            </a:r>
            <a:endParaRPr lang="zh-CN" sz="2400">
              <a:solidFill>
                <a:srgbClr val="000000"/>
              </a:solidFill>
              <a:latin typeface="微软雅黑" panose="020B0503020204020204" pitchFamily="34" charset="-122"/>
              <a:ea typeface="微软雅黑" panose="020B0503020204020204" pitchFamily="34" charset="-122"/>
              <a:sym typeface="+mn-ea"/>
            </a:endParaRPr>
          </a:p>
          <a:p>
            <a:endParaRPr lang="zh-CN" altLang="en-US" sz="2400">
              <a:solidFill>
                <a:srgbClr val="00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266267" y="2048087"/>
            <a:ext cx="5750560" cy="1568450"/>
          </a:xfrm>
          <a:prstGeom prst="rect">
            <a:avLst/>
          </a:prstGeom>
          <a:noFill/>
        </p:spPr>
        <p:txBody>
          <a:bodyPr wrap="square" rtlCol="0" anchor="t">
            <a:spAutoFit/>
          </a:bodyPr>
          <a:p>
            <a:r>
              <a:rPr lang="zh-CN" altLang="en-US" sz="2400">
                <a:latin typeface="微软雅黑" panose="020B0503020204020204" pitchFamily="34" charset="-122"/>
                <a:ea typeface="微软雅黑" panose="020B0503020204020204" pitchFamily="34" charset="-122"/>
              </a:rPr>
              <a:t>保持个人卫生，做到勤洗澡、勤换衣、勤洗手、勤剪指甲，上班戴工作帽、穿工作服，操作前用肥皂洗手，工作时不准涂指甲油、不戴手饰、不穿拖鞋</a:t>
            </a:r>
            <a:endParaRPr lang="zh-CN" altLang="en-US" sz="2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5" grpId="0" animBg="1"/>
      <p:bldP spid="11" grpId="1"/>
      <p:bldP spid="16" grpId="1" animBg="1"/>
      <p:bldP spid="15" grpId="1" animBg="1"/>
      <p:bldP spid="10" grpId="0"/>
      <p:bldP spid="8" grpId="0" animBg="1"/>
      <p:bldP spid="9" grpId="0" animBg="1"/>
      <p:bldP spid="10" grpId="1"/>
      <p:bldP spid="8" grpId="1"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6" name="任意多边形 15"/>
          <p:cNvSpPr/>
          <p:nvPr/>
        </p:nvSpPr>
        <p:spPr>
          <a:xfrm>
            <a:off x="12110211" y="3198101"/>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662278" y="1889113"/>
            <a:ext cx="2607936" cy="3079426"/>
            <a:chOff x="1596325" y="2538920"/>
            <a:chExt cx="2758699" cy="3257446"/>
          </a:xfrm>
        </p:grpSpPr>
        <p:sp>
          <p:nvSpPr>
            <p:cNvPr id="6" name="矩形 5"/>
            <p:cNvSpPr/>
            <p:nvPr/>
          </p:nvSpPr>
          <p:spPr>
            <a:xfrm>
              <a:off x="1596325" y="2991173"/>
              <a:ext cx="2758699" cy="2805193"/>
            </a:xfrm>
            <a:prstGeom prst="rect">
              <a:avLst/>
            </a:prstGeom>
            <a:gradFill>
              <a:gsLst>
                <a:gs pos="0">
                  <a:srgbClr val="E30000"/>
                </a:gs>
                <a:gs pos="100000">
                  <a:srgbClr val="760303"/>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7" name="椭圆 6"/>
            <p:cNvSpPr/>
            <p:nvPr/>
          </p:nvSpPr>
          <p:spPr>
            <a:xfrm>
              <a:off x="2331284" y="2538920"/>
              <a:ext cx="1288780" cy="128878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6"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环境卫生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3" name="组合 2"/>
          <p:cNvGrpSpPr/>
          <p:nvPr/>
        </p:nvGrpSpPr>
        <p:grpSpPr>
          <a:xfrm>
            <a:off x="1431831" y="1889113"/>
            <a:ext cx="2607936" cy="3079426"/>
            <a:chOff x="1596325" y="2538920"/>
            <a:chExt cx="2758699" cy="3257446"/>
          </a:xfrm>
        </p:grpSpPr>
        <p:sp>
          <p:nvSpPr>
            <p:cNvPr id="5" name="矩形 4"/>
            <p:cNvSpPr/>
            <p:nvPr/>
          </p:nvSpPr>
          <p:spPr>
            <a:xfrm>
              <a:off x="1596325" y="2991173"/>
              <a:ext cx="2758699" cy="2805193"/>
            </a:xfrm>
            <a:prstGeom prst="rect">
              <a:avLst/>
            </a:prstGeom>
            <a:gradFill>
              <a:gsLst>
                <a:gs pos="0">
                  <a:srgbClr val="FBFB11"/>
                </a:gs>
                <a:gs pos="100000">
                  <a:srgbClr val="838309"/>
                </a:gs>
              </a:gsLst>
              <a:lin ang="162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9" name="椭圆 8"/>
            <p:cNvSpPr/>
            <p:nvPr/>
          </p:nvSpPr>
          <p:spPr>
            <a:xfrm>
              <a:off x="2331284" y="2538920"/>
              <a:ext cx="1288780" cy="12887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0"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个人卫生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11" name="组合 10"/>
          <p:cNvGrpSpPr/>
          <p:nvPr/>
        </p:nvGrpSpPr>
        <p:grpSpPr>
          <a:xfrm>
            <a:off x="7892119" y="1889113"/>
            <a:ext cx="2607936" cy="3079426"/>
            <a:chOff x="1596325" y="2538920"/>
            <a:chExt cx="2758699" cy="3257446"/>
          </a:xfrm>
        </p:grpSpPr>
        <p:sp>
          <p:nvSpPr>
            <p:cNvPr id="12" name="矩形 11"/>
            <p:cNvSpPr/>
            <p:nvPr/>
          </p:nvSpPr>
          <p:spPr>
            <a:xfrm>
              <a:off x="1596325" y="2991173"/>
              <a:ext cx="2758699" cy="2805193"/>
            </a:xfrm>
            <a:prstGeom prst="rect">
              <a:avLst/>
            </a:prstGeom>
            <a:gradFill>
              <a:gsLst>
                <a:gs pos="0">
                  <a:srgbClr val="9EE256"/>
                </a:gs>
                <a:gs pos="100000">
                  <a:srgbClr val="52762D"/>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6" name="椭圆 35"/>
            <p:cNvSpPr/>
            <p:nvPr/>
          </p:nvSpPr>
          <p:spPr>
            <a:xfrm>
              <a:off x="2331284" y="2538920"/>
              <a:ext cx="1288780" cy="128878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8"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食</a:t>
              </a: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堂卫生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sp>
        <p:nvSpPr>
          <p:cNvPr id="13" name="文本框 12"/>
          <p:cNvSpPr txBox="1"/>
          <p:nvPr/>
        </p:nvSpPr>
        <p:spPr>
          <a:xfrm>
            <a:off x="669472" y="118353"/>
            <a:ext cx="2129790" cy="460375"/>
          </a:xfrm>
          <a:prstGeom prst="rect">
            <a:avLst/>
          </a:prstGeom>
          <a:noFill/>
        </p:spPr>
        <p:txBody>
          <a:bodyPr wrap="none" rtlCol="0">
            <a:spAutoFit/>
          </a:bodyPr>
          <a:p>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2</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等腰三角形 3"/>
          <p:cNvSpPr/>
          <p:nvPr/>
        </p:nvSpPr>
        <p:spPr>
          <a:xfrm>
            <a:off x="5551805" y="5385435"/>
            <a:ext cx="829310" cy="564515"/>
          </a:xfrm>
          <a:prstGeom prst="triangle">
            <a:avLst/>
          </a:prstGeom>
          <a:solidFill>
            <a:srgbClr val="CF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p:cNvSpPr/>
          <p:nvPr/>
        </p:nvSpPr>
        <p:spPr>
          <a:xfrm>
            <a:off x="155575" y="1254789"/>
            <a:ext cx="12192000" cy="4078999"/>
          </a:xfrm>
          <a:prstGeom prst="rect">
            <a:avLst/>
          </a:prstGeom>
          <a:solidFill>
            <a:schemeClr val="accent2">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 name="文本框 3"/>
          <p:cNvSpPr txBox="1"/>
          <p:nvPr/>
        </p:nvSpPr>
        <p:spPr>
          <a:xfrm>
            <a:off x="995045" y="3485515"/>
            <a:ext cx="1639570" cy="521970"/>
          </a:xfrm>
          <a:prstGeom prst="rect">
            <a:avLst/>
          </a:prstGeom>
          <a:noFill/>
        </p:spPr>
        <p:txBody>
          <a:bodyPr wrap="square" rtlCol="0">
            <a:spAutoFit/>
          </a:bodyPr>
          <a:p>
            <a:r>
              <a:rPr lang="zh-CN" altLang="en-US" sz="2800">
                <a:latin typeface="微软雅黑" charset="0"/>
                <a:ea typeface="微软雅黑" charset="0"/>
              </a:rPr>
              <a:t>空气</a:t>
            </a:r>
            <a:endParaRPr lang="zh-CN" altLang="en-US" sz="2800">
              <a:latin typeface="微软雅黑" charset="0"/>
              <a:ea typeface="微软雅黑" charset="0"/>
            </a:endParaRPr>
          </a:p>
        </p:txBody>
      </p:sp>
      <p:sp>
        <p:nvSpPr>
          <p:cNvPr id="14" name="文本框 13"/>
          <p:cNvSpPr txBox="1"/>
          <p:nvPr/>
        </p:nvSpPr>
        <p:spPr>
          <a:xfrm>
            <a:off x="2201545" y="4558665"/>
            <a:ext cx="3049905" cy="521970"/>
          </a:xfrm>
          <a:prstGeom prst="rect">
            <a:avLst/>
          </a:prstGeom>
          <a:noFill/>
        </p:spPr>
        <p:txBody>
          <a:bodyPr wrap="square" rtlCol="0">
            <a:spAutoFit/>
          </a:bodyPr>
          <a:p>
            <a:r>
              <a:rPr lang="zh-CN" altLang="en-US" sz="2800">
                <a:latin typeface="微软雅黑" charset="0"/>
                <a:ea typeface="微软雅黑" charset="0"/>
              </a:rPr>
              <a:t>物体表面</a:t>
            </a:r>
            <a:endParaRPr lang="zh-CN" altLang="en-US" sz="2800">
              <a:latin typeface="微软雅黑" charset="0"/>
              <a:ea typeface="微软雅黑" charset="0"/>
            </a:endParaRPr>
          </a:p>
        </p:txBody>
      </p:sp>
      <p:sp>
        <p:nvSpPr>
          <p:cNvPr id="15" name="文本框 14"/>
          <p:cNvSpPr txBox="1"/>
          <p:nvPr/>
        </p:nvSpPr>
        <p:spPr>
          <a:xfrm>
            <a:off x="4271010" y="3485515"/>
            <a:ext cx="3415665" cy="521970"/>
          </a:xfrm>
          <a:prstGeom prst="rect">
            <a:avLst/>
          </a:prstGeom>
          <a:noFill/>
        </p:spPr>
        <p:txBody>
          <a:bodyPr wrap="square" rtlCol="0">
            <a:spAutoFit/>
          </a:bodyPr>
          <a:p>
            <a:r>
              <a:rPr lang="zh-CN" altLang="en-US" sz="2800">
                <a:latin typeface="微软雅黑" charset="0"/>
                <a:ea typeface="微软雅黑" charset="0"/>
              </a:rPr>
              <a:t>卫生间</a:t>
            </a:r>
            <a:endParaRPr lang="zh-CN" altLang="en-US" sz="2800">
              <a:latin typeface="微软雅黑" charset="0"/>
              <a:ea typeface="微软雅黑" charset="0"/>
            </a:endParaRPr>
          </a:p>
        </p:txBody>
      </p:sp>
      <p:sp>
        <p:nvSpPr>
          <p:cNvPr id="17" name="文本框 16"/>
          <p:cNvSpPr txBox="1"/>
          <p:nvPr/>
        </p:nvSpPr>
        <p:spPr>
          <a:xfrm>
            <a:off x="5844540" y="4558665"/>
            <a:ext cx="3415665" cy="521970"/>
          </a:xfrm>
          <a:prstGeom prst="rect">
            <a:avLst/>
          </a:prstGeom>
          <a:noFill/>
        </p:spPr>
        <p:txBody>
          <a:bodyPr wrap="square" rtlCol="0">
            <a:spAutoFit/>
          </a:bodyPr>
          <a:p>
            <a:r>
              <a:rPr lang="zh-CN" altLang="en-US" sz="2800">
                <a:latin typeface="微软雅黑" charset="0"/>
                <a:ea typeface="微软雅黑" charset="0"/>
              </a:rPr>
              <a:t>抹布与墩布</a:t>
            </a:r>
            <a:endParaRPr lang="zh-CN" altLang="en-US" sz="2800">
              <a:latin typeface="微软雅黑" charset="0"/>
              <a:ea typeface="微软雅黑" charset="0"/>
            </a:endParaRPr>
          </a:p>
        </p:txBody>
      </p:sp>
      <p:sp>
        <p:nvSpPr>
          <p:cNvPr id="18" name="文本框 17"/>
          <p:cNvSpPr txBox="1"/>
          <p:nvPr/>
        </p:nvSpPr>
        <p:spPr>
          <a:xfrm>
            <a:off x="8025765" y="3486150"/>
            <a:ext cx="1530350" cy="521970"/>
          </a:xfrm>
          <a:prstGeom prst="rect">
            <a:avLst/>
          </a:prstGeom>
          <a:noFill/>
        </p:spPr>
        <p:txBody>
          <a:bodyPr wrap="square" rtlCol="0">
            <a:spAutoFit/>
          </a:bodyPr>
          <a:p>
            <a:r>
              <a:rPr lang="zh-CN" altLang="en-US" sz="2800">
                <a:latin typeface="微软雅黑" charset="0"/>
                <a:ea typeface="微软雅黑" charset="0"/>
              </a:rPr>
              <a:t>小毛巾</a:t>
            </a:r>
            <a:endParaRPr lang="zh-CN" altLang="en-US" sz="2800">
              <a:latin typeface="微软雅黑" charset="0"/>
              <a:ea typeface="微软雅黑" charset="0"/>
            </a:endParaRPr>
          </a:p>
        </p:txBody>
      </p:sp>
      <p:sp>
        <p:nvSpPr>
          <p:cNvPr id="19" name="文本框 18"/>
          <p:cNvSpPr txBox="1"/>
          <p:nvPr/>
        </p:nvSpPr>
        <p:spPr>
          <a:xfrm>
            <a:off x="9744075" y="4558665"/>
            <a:ext cx="3415665" cy="521970"/>
          </a:xfrm>
          <a:prstGeom prst="rect">
            <a:avLst/>
          </a:prstGeom>
          <a:noFill/>
        </p:spPr>
        <p:txBody>
          <a:bodyPr wrap="square" rtlCol="0">
            <a:spAutoFit/>
          </a:bodyPr>
          <a:p>
            <a:r>
              <a:rPr lang="zh-CN" altLang="en-US" sz="2800">
                <a:latin typeface="微软雅黑" charset="0"/>
                <a:ea typeface="微软雅黑" charset="0"/>
              </a:rPr>
              <a:t>玩具、图书</a:t>
            </a:r>
            <a:endParaRPr lang="zh-CN" altLang="en-US" sz="2800">
              <a:latin typeface="微软雅黑" charset="0"/>
              <a:ea typeface="微软雅黑" charset="0"/>
            </a:endParaRPr>
          </a:p>
        </p:txBody>
      </p:sp>
      <p:pic>
        <p:nvPicPr>
          <p:cNvPr id="20" name="图片 19"/>
          <p:cNvPicPr>
            <a:picLocks noChangeAspect="1"/>
          </p:cNvPicPr>
          <p:nvPr/>
        </p:nvPicPr>
        <p:blipFill>
          <a:blip r:embed="rId1"/>
          <a:stretch>
            <a:fillRect/>
          </a:stretch>
        </p:blipFill>
        <p:spPr>
          <a:xfrm>
            <a:off x="475615" y="1938020"/>
            <a:ext cx="1809750" cy="1323975"/>
          </a:xfrm>
          <a:prstGeom prst="ellipse">
            <a:avLst/>
          </a:prstGeom>
        </p:spPr>
      </p:pic>
      <p:pic>
        <p:nvPicPr>
          <p:cNvPr id="21" name="图片 20"/>
          <p:cNvPicPr>
            <a:picLocks noChangeAspect="1"/>
          </p:cNvPicPr>
          <p:nvPr/>
        </p:nvPicPr>
        <p:blipFill>
          <a:blip r:embed="rId2"/>
          <a:stretch>
            <a:fillRect/>
          </a:stretch>
        </p:blipFill>
        <p:spPr>
          <a:xfrm>
            <a:off x="2201545" y="3084830"/>
            <a:ext cx="1777365" cy="1323975"/>
          </a:xfrm>
          <a:prstGeom prst="ellipse">
            <a:avLst/>
          </a:prstGeom>
        </p:spPr>
      </p:pic>
      <p:pic>
        <p:nvPicPr>
          <p:cNvPr id="22" name="图片 21"/>
          <p:cNvPicPr>
            <a:picLocks noChangeAspect="1"/>
          </p:cNvPicPr>
          <p:nvPr/>
        </p:nvPicPr>
        <p:blipFill>
          <a:blip r:embed="rId3"/>
          <a:stretch>
            <a:fillRect/>
          </a:stretch>
        </p:blipFill>
        <p:spPr>
          <a:xfrm>
            <a:off x="4034155" y="1938020"/>
            <a:ext cx="1810385" cy="1323975"/>
          </a:xfrm>
          <a:prstGeom prst="ellipse">
            <a:avLst/>
          </a:prstGeom>
        </p:spPr>
      </p:pic>
      <p:pic>
        <p:nvPicPr>
          <p:cNvPr id="23" name="图片 22"/>
          <p:cNvPicPr>
            <a:picLocks noChangeAspect="1"/>
          </p:cNvPicPr>
          <p:nvPr/>
        </p:nvPicPr>
        <p:blipFill>
          <a:blip r:embed="rId4"/>
          <a:stretch>
            <a:fillRect/>
          </a:stretch>
        </p:blipFill>
        <p:spPr>
          <a:xfrm>
            <a:off x="5908675" y="3085465"/>
            <a:ext cx="1778000" cy="1323340"/>
          </a:xfrm>
          <a:prstGeom prst="ellipse">
            <a:avLst/>
          </a:prstGeom>
        </p:spPr>
      </p:pic>
      <p:pic>
        <p:nvPicPr>
          <p:cNvPr id="24" name="图片 23"/>
          <p:cNvPicPr>
            <a:picLocks noChangeAspect="1"/>
          </p:cNvPicPr>
          <p:nvPr/>
        </p:nvPicPr>
        <p:blipFill>
          <a:blip r:embed="rId5"/>
          <a:stretch>
            <a:fillRect/>
          </a:stretch>
        </p:blipFill>
        <p:spPr>
          <a:xfrm>
            <a:off x="7681595" y="1938020"/>
            <a:ext cx="1874520" cy="1323340"/>
          </a:xfrm>
          <a:prstGeom prst="ellipse">
            <a:avLst/>
          </a:prstGeom>
        </p:spPr>
      </p:pic>
      <p:pic>
        <p:nvPicPr>
          <p:cNvPr id="25" name="图片 24"/>
          <p:cNvPicPr>
            <a:picLocks noChangeAspect="1"/>
          </p:cNvPicPr>
          <p:nvPr/>
        </p:nvPicPr>
        <p:blipFill>
          <a:blip r:embed="rId6"/>
          <a:stretch>
            <a:fillRect/>
          </a:stretch>
        </p:blipFill>
        <p:spPr>
          <a:xfrm>
            <a:off x="9744075" y="2966085"/>
            <a:ext cx="1869440" cy="1442720"/>
          </a:xfrm>
          <a:prstGeom prst="ellipse">
            <a:avLst/>
          </a:prstGeom>
        </p:spPr>
      </p:pic>
      <p:sp>
        <p:nvSpPr>
          <p:cNvPr id="27" name="文本框 26"/>
          <p:cNvSpPr txBox="1"/>
          <p:nvPr/>
        </p:nvSpPr>
        <p:spPr>
          <a:xfrm>
            <a:off x="669472" y="118353"/>
            <a:ext cx="2129790" cy="460375"/>
          </a:xfrm>
          <a:prstGeom prst="rect">
            <a:avLst/>
          </a:prstGeom>
          <a:noFill/>
        </p:spPr>
        <p:txBody>
          <a:bodyPr wrap="none" rtlCol="0">
            <a:spAutoFit/>
          </a:bodyPr>
          <a:p>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2</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heckerboard(across)">
                                      <p:cBhvr>
                                        <p:cTn id="39" dur="500"/>
                                        <p:tgtEl>
                                          <p:spTgt spid="2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heckerboard(across)">
                                      <p:cBhvr>
                                        <p:cTn id="47" dur="500"/>
                                        <p:tgtEl>
                                          <p:spTgt spid="25"/>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heckerboard(across)">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4" grpId="1"/>
      <p:bldP spid="15" grpId="0"/>
      <p:bldP spid="15" grpId="1"/>
      <p:bldP spid="17" grpId="0"/>
      <p:bldP spid="17" grpId="1"/>
      <p:bldP spid="18" grpId="0"/>
      <p:bldP spid="18" grpId="1"/>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669472" y="118353"/>
            <a:ext cx="15570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任意多边形 15"/>
          <p:cNvSpPr/>
          <p:nvPr/>
        </p:nvSpPr>
        <p:spPr>
          <a:xfrm>
            <a:off x="12110211" y="3198101"/>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42" name="Rectangle 2"/>
          <p:cNvSpPr>
            <a:spLocks noGrp="1"/>
          </p:cNvSpPr>
          <p:nvPr>
            <p:ph type="title"/>
          </p:nvPr>
        </p:nvSpPr>
        <p:spPr>
          <a:xfrm>
            <a:off x="454025" y="1475105"/>
            <a:ext cx="2727960" cy="887095"/>
          </a:xfrm>
        </p:spPr>
        <p:txBody>
          <a:bodyPr vert="horz" wrap="square" lIns="91440" tIns="45720" rIns="91440" bIns="45720" anchor="b"/>
          <a:p>
            <a:pPr marL="0" marR="0" indent="0" algn="l" defTabSz="914400" rtl="0" eaLnBrk="1" fontAlgn="base" latinLnBrk="0" hangingPunct="1">
              <a:lnSpc>
                <a:spcPct val="100000"/>
              </a:lnSpc>
              <a:spcBef>
                <a:spcPct val="0"/>
              </a:spcBef>
              <a:spcAft>
                <a:spcPct val="0"/>
              </a:spcAft>
              <a:buClrTx/>
              <a:buSzTx/>
              <a:buFontTx/>
              <a:buNone/>
            </a:pP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r>
              <a:rPr kumimoji="0" lang="zh-CN" altLang="en-US" sz="4400" b="1" i="0" u="none" strike="noStrike" kern="1200" cap="none" spc="0" normalizeH="0" baseline="0" noProof="1" dirty="0">
                <a:solidFill>
                  <a:schemeClr val="tx2"/>
                </a:solidFill>
                <a:effectLst>
                  <a:outerShdw blurRad="38100" dist="38100" dir="2700000">
                    <a:srgbClr val="C0C0C0"/>
                  </a:outerShdw>
                </a:effectLst>
                <a:latin typeface="+mj-lt"/>
                <a:ea typeface="+mj-ea"/>
                <a:cs typeface="+mj-cs"/>
              </a:rPr>
              <a:t>空气</a:t>
            </a: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endPar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endParaRPr>
          </a:p>
        </p:txBody>
      </p:sp>
      <p:pic>
        <p:nvPicPr>
          <p:cNvPr id="3" name="图片 2"/>
          <p:cNvPicPr>
            <a:picLocks noChangeAspect="1"/>
          </p:cNvPicPr>
          <p:nvPr>
            <p:custDataLst>
              <p:tags r:id="rId1"/>
            </p:custDataLst>
          </p:nvPr>
        </p:nvPicPr>
        <p:blipFill>
          <a:blip r:embed="rId2"/>
          <a:stretch>
            <a:fillRect/>
          </a:stretch>
        </p:blipFill>
        <p:spPr>
          <a:xfrm>
            <a:off x="2732405" y="1570355"/>
            <a:ext cx="1301750" cy="1196340"/>
          </a:xfrm>
          <a:prstGeom prst="ellipse">
            <a:avLst/>
          </a:prstGeom>
        </p:spPr>
      </p:pic>
      <p:sp>
        <p:nvSpPr>
          <p:cNvPr id="5" name="文本框 4"/>
          <p:cNvSpPr txBox="1"/>
          <p:nvPr/>
        </p:nvSpPr>
        <p:spPr>
          <a:xfrm>
            <a:off x="2405380" y="2853055"/>
            <a:ext cx="2035810" cy="521970"/>
          </a:xfrm>
          <a:prstGeom prst="rect">
            <a:avLst/>
          </a:prstGeom>
          <a:noFill/>
        </p:spPr>
        <p:txBody>
          <a:bodyPr wrap="none" rtlCol="0" anchor="t">
            <a:spAutoFit/>
          </a:bodyPr>
          <a:p>
            <a:pPr marL="0" marR="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lang="en-US" altLang="zh-CN" sz="2800" u="sng" dirty="0">
                <a:solidFill>
                  <a:schemeClr val="accent1">
                    <a:lumMod val="75000"/>
                  </a:schemeClr>
                </a:solidFill>
                <a:effectLst/>
                <a:latin typeface="微软雅黑" charset="0"/>
                <a:ea typeface="微软雅黑" charset="0"/>
                <a:cs typeface="微软雅黑" charset="0"/>
                <a:sym typeface="+mn-ea"/>
              </a:rPr>
              <a:t>1. </a:t>
            </a:r>
            <a:r>
              <a:rPr lang="zh-CN" altLang="en-US" sz="2800" u="sng" dirty="0">
                <a:solidFill>
                  <a:schemeClr val="accent1">
                    <a:lumMod val="75000"/>
                  </a:schemeClr>
                </a:solidFill>
                <a:effectLst/>
                <a:latin typeface="微软雅黑" charset="0"/>
                <a:ea typeface="微软雅黑" charset="0"/>
                <a:cs typeface="微软雅黑" charset="0"/>
                <a:sym typeface="+mn-ea"/>
              </a:rPr>
              <a:t>开窗通风</a:t>
            </a:r>
            <a:endParaRPr lang="zh-CN" altLang="en-US" sz="2800">
              <a:latin typeface="微软雅黑" charset="0"/>
              <a:ea typeface="微软雅黑" charset="0"/>
              <a:cs typeface="微软雅黑" charset="0"/>
            </a:endParaRPr>
          </a:p>
        </p:txBody>
      </p:sp>
      <p:sp>
        <p:nvSpPr>
          <p:cNvPr id="6" name="文本框 5"/>
          <p:cNvSpPr txBox="1"/>
          <p:nvPr/>
        </p:nvSpPr>
        <p:spPr>
          <a:xfrm>
            <a:off x="7209155" y="2853055"/>
            <a:ext cx="2356485" cy="521970"/>
          </a:xfrm>
          <a:prstGeom prst="rect">
            <a:avLst/>
          </a:prstGeom>
          <a:noFill/>
        </p:spPr>
        <p:txBody>
          <a:bodyPr wrap="none" rtlCol="0" anchor="t">
            <a:spAutoFit/>
          </a:bodyPr>
          <a:p>
            <a:r>
              <a:rPr lang="en-US" altLang="zh-CN" sz="2800" dirty="0">
                <a:solidFill>
                  <a:schemeClr val="accent1">
                    <a:lumMod val="75000"/>
                  </a:schemeClr>
                </a:solidFill>
                <a:effectLst/>
                <a:sym typeface="+mn-ea"/>
              </a:rPr>
              <a:t>3</a:t>
            </a:r>
            <a:r>
              <a:rPr lang="en-US" altLang="zh-CN" sz="2800" dirty="0">
                <a:effectLst/>
                <a:sym typeface="+mn-ea"/>
                <a:hlinkClick r:id="rId3" action="ppaction://hlinksldjump"/>
              </a:rPr>
              <a:t>. </a:t>
            </a:r>
            <a:r>
              <a:rPr lang="zh-CN" altLang="en-US" sz="2800" dirty="0">
                <a:effectLst/>
                <a:latin typeface="微软雅黑" charset="0"/>
                <a:ea typeface="微软雅黑" charset="0"/>
                <a:sym typeface="+mn-ea"/>
                <a:hlinkClick r:id="rId3" action="ppaction://hlinksldjump"/>
              </a:rPr>
              <a:t>空气消毒机</a:t>
            </a:r>
            <a:endParaRPr lang="zh-CN" altLang="en-US" sz="2800">
              <a:latin typeface="微软雅黑" charset="0"/>
              <a:ea typeface="微软雅黑" charset="0"/>
            </a:endParaRPr>
          </a:p>
        </p:txBody>
      </p:sp>
      <p:sp>
        <p:nvSpPr>
          <p:cNvPr id="7" name="文本框 6"/>
          <p:cNvSpPr txBox="1"/>
          <p:nvPr/>
        </p:nvSpPr>
        <p:spPr>
          <a:xfrm>
            <a:off x="4596130" y="2853055"/>
            <a:ext cx="2356485" cy="521970"/>
          </a:xfrm>
          <a:prstGeom prst="rect">
            <a:avLst/>
          </a:prstGeom>
          <a:noFill/>
        </p:spPr>
        <p:txBody>
          <a:bodyPr wrap="none" rtlCol="0" anchor="t">
            <a:spAutoFit/>
          </a:bodyPr>
          <a:p>
            <a:pPr marL="0" marR="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lang="zh-CN" altLang="en-US" sz="2800" dirty="0">
                <a:solidFill>
                  <a:schemeClr val="accent1">
                    <a:lumMod val="75000"/>
                  </a:schemeClr>
                </a:solidFill>
                <a:effectLst/>
                <a:sym typeface="+mn-ea"/>
              </a:rPr>
              <a:t>2</a:t>
            </a:r>
            <a:r>
              <a:rPr lang="zh-CN" altLang="en-US" sz="2800" dirty="0">
                <a:effectLst/>
                <a:sym typeface="+mn-ea"/>
                <a:hlinkClick r:id="rId4" action="ppaction://hlinksldjump"/>
              </a:rPr>
              <a:t>. </a:t>
            </a:r>
            <a:r>
              <a:rPr lang="zh-CN" altLang="en-US" sz="2800" dirty="0">
                <a:effectLst/>
                <a:latin typeface="微软雅黑" charset="0"/>
                <a:ea typeface="微软雅黑" charset="0"/>
                <a:sym typeface="+mn-ea"/>
                <a:hlinkClick r:id="rId4" action="ppaction://hlinksldjump"/>
              </a:rPr>
              <a:t>紫外线照射</a:t>
            </a:r>
            <a:endParaRPr lang="zh-CN" altLang="en-US" sz="2800" dirty="0">
              <a:effectLst/>
              <a:latin typeface="微软雅黑" charset="0"/>
              <a:ea typeface="微软雅黑" charset="0"/>
              <a:sym typeface="+mn-ea"/>
              <a:hlinkClick r:id="rId4" action="ppaction://hlinksldjump"/>
            </a:endParaRPr>
          </a:p>
        </p:txBody>
      </p:sp>
      <p:sp>
        <p:nvSpPr>
          <p:cNvPr id="8" name="文本框 7"/>
          <p:cNvSpPr txBox="1"/>
          <p:nvPr/>
        </p:nvSpPr>
        <p:spPr>
          <a:xfrm>
            <a:off x="9594850" y="2853055"/>
            <a:ext cx="2356485" cy="521970"/>
          </a:xfrm>
          <a:prstGeom prst="rect">
            <a:avLst/>
          </a:prstGeom>
          <a:noFill/>
        </p:spPr>
        <p:txBody>
          <a:bodyPr wrap="none" rtlCol="0" anchor="t">
            <a:spAutoFit/>
          </a:bodyPr>
          <a:p>
            <a:pPr marL="0" marR="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lang="en-US" altLang="zh-CN" sz="2800" u="sng" dirty="0">
                <a:effectLst/>
                <a:sym typeface="+mn-ea"/>
                <a:hlinkClick r:id="rId3" action="ppaction://hlinksldjump"/>
              </a:rPr>
              <a:t>4. </a:t>
            </a:r>
            <a:r>
              <a:rPr lang="zh-CN" altLang="en-US" sz="2800" u="sng" dirty="0">
                <a:effectLst/>
                <a:latin typeface="微软雅黑" charset="0"/>
                <a:ea typeface="微软雅黑" charset="0"/>
                <a:sym typeface="+mn-ea"/>
                <a:hlinkClick r:id="rId3" action="ppaction://hlinksldjump"/>
              </a:rPr>
              <a:t>臭氧消毒机</a:t>
            </a:r>
            <a:endParaRPr lang="zh-CN" altLang="en-US" sz="2800" u="sng" dirty="0">
              <a:effectLst/>
              <a:latin typeface="微软雅黑" charset="0"/>
              <a:ea typeface="微软雅黑" charset="0"/>
              <a:sym typeface="+mn-ea"/>
              <a:hlinkClick r:id="rId3" action="ppaction://hlinksldjump"/>
            </a:endParaRPr>
          </a:p>
        </p:txBody>
      </p:sp>
      <p:sp>
        <p:nvSpPr>
          <p:cNvPr id="10" name="五边形 9"/>
          <p:cNvSpPr/>
          <p:nvPr/>
        </p:nvSpPr>
        <p:spPr>
          <a:xfrm>
            <a:off x="454025" y="2766695"/>
            <a:ext cx="1903095" cy="69469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2400" b="1">
                <a:solidFill>
                  <a:schemeClr val="bg1"/>
                </a:solidFill>
              </a:rPr>
              <a:t>消毒方法</a:t>
            </a:r>
            <a:endParaRPr lang="zh-CN" altLang="en-US" sz="2400" b="1">
              <a:solidFill>
                <a:schemeClr val="bg1"/>
              </a:solidFill>
            </a:endParaRPr>
          </a:p>
        </p:txBody>
      </p:sp>
      <p:sp>
        <p:nvSpPr>
          <p:cNvPr id="11" name="五边形 10"/>
          <p:cNvSpPr/>
          <p:nvPr/>
        </p:nvSpPr>
        <p:spPr>
          <a:xfrm>
            <a:off x="454025" y="3670935"/>
            <a:ext cx="1903095" cy="69469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2400" b="1">
                <a:solidFill>
                  <a:schemeClr val="bg1"/>
                </a:solidFill>
              </a:rPr>
              <a:t>消毒要求</a:t>
            </a:r>
            <a:endParaRPr lang="zh-CN" altLang="en-US" sz="2400" b="1">
              <a:solidFill>
                <a:schemeClr val="bg1"/>
              </a:solidFill>
            </a:endParaRPr>
          </a:p>
        </p:txBody>
      </p:sp>
      <p:sp>
        <p:nvSpPr>
          <p:cNvPr id="12" name="五边形 11"/>
          <p:cNvSpPr/>
          <p:nvPr/>
        </p:nvSpPr>
        <p:spPr>
          <a:xfrm>
            <a:off x="454660" y="5441315"/>
            <a:ext cx="1903095" cy="69469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2400" b="1">
                <a:solidFill>
                  <a:schemeClr val="bg1"/>
                </a:solidFill>
              </a:rPr>
              <a:t>注意事项</a:t>
            </a:r>
            <a:endParaRPr lang="zh-CN" altLang="en-US" sz="2400" b="1">
              <a:solidFill>
                <a:schemeClr val="bg1"/>
              </a:solidFill>
            </a:endParaRPr>
          </a:p>
        </p:txBody>
      </p:sp>
      <p:pic>
        <p:nvPicPr>
          <p:cNvPr id="2" name="图片 1"/>
          <p:cNvPicPr>
            <a:picLocks noChangeAspect="1"/>
          </p:cNvPicPr>
          <p:nvPr/>
        </p:nvPicPr>
        <p:blipFill>
          <a:blip r:embed="rId5"/>
          <a:srcRect l="4504" r="15708"/>
          <a:stretch>
            <a:fillRect/>
          </a:stretch>
        </p:blipFill>
        <p:spPr>
          <a:xfrm>
            <a:off x="5272405" y="1538605"/>
            <a:ext cx="1338580" cy="1196975"/>
          </a:xfrm>
          <a:prstGeom prst="ellipse">
            <a:avLst/>
          </a:prstGeom>
        </p:spPr>
      </p:pic>
      <p:pic>
        <p:nvPicPr>
          <p:cNvPr id="14" name="图片 13"/>
          <p:cNvPicPr>
            <a:picLocks noChangeAspect="1"/>
          </p:cNvPicPr>
          <p:nvPr/>
        </p:nvPicPr>
        <p:blipFill>
          <a:blip r:embed="rId6"/>
          <a:srcRect b="18186"/>
          <a:stretch>
            <a:fillRect/>
          </a:stretch>
        </p:blipFill>
        <p:spPr>
          <a:xfrm>
            <a:off x="7830820" y="1569720"/>
            <a:ext cx="1387475" cy="1196975"/>
          </a:xfrm>
          <a:prstGeom prst="ellipse">
            <a:avLst/>
          </a:prstGeom>
        </p:spPr>
      </p:pic>
      <p:pic>
        <p:nvPicPr>
          <p:cNvPr id="15" name="图片 14"/>
          <p:cNvPicPr>
            <a:picLocks noChangeAspect="1"/>
          </p:cNvPicPr>
          <p:nvPr/>
        </p:nvPicPr>
        <p:blipFill>
          <a:blip r:embed="rId7"/>
          <a:stretch>
            <a:fillRect/>
          </a:stretch>
        </p:blipFill>
        <p:spPr>
          <a:xfrm>
            <a:off x="10081895" y="1569720"/>
            <a:ext cx="1337945" cy="1196340"/>
          </a:xfrm>
          <a:prstGeom prst="ellipse">
            <a:avLst/>
          </a:prstGeom>
        </p:spPr>
      </p:pic>
      <p:sp>
        <p:nvSpPr>
          <p:cNvPr id="17" name="文本框 16"/>
          <p:cNvSpPr txBox="1"/>
          <p:nvPr/>
        </p:nvSpPr>
        <p:spPr>
          <a:xfrm>
            <a:off x="2537460" y="3670935"/>
            <a:ext cx="205930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每日至少</a:t>
            </a:r>
            <a:r>
              <a:rPr lang="en-US" altLang="zh-CN" sz="2000" dirty="0" smtClean="0">
                <a:ln>
                  <a:noFill/>
                </a:ln>
                <a:effectLst/>
                <a:latin typeface="微软雅黑" charset="0"/>
                <a:ea typeface="微软雅黑" charset="0"/>
                <a:cs typeface="微软雅黑" charset="0"/>
                <a:sym typeface="+mn-ea"/>
              </a:rPr>
              <a:t>2</a:t>
            </a:r>
            <a:r>
              <a:rPr lang="zh-CN" altLang="en-US" sz="2000" dirty="0" smtClean="0">
                <a:ln>
                  <a:noFill/>
                </a:ln>
                <a:effectLst/>
                <a:latin typeface="微软雅黑" charset="0"/>
                <a:ea typeface="微软雅黑" charset="0"/>
                <a:cs typeface="微软雅黑" charset="0"/>
                <a:sym typeface="+mn-ea"/>
              </a:rPr>
              <a:t>次；</a:t>
            </a:r>
            <a:endParaRPr lang="zh-CN" altLang="en-US" sz="2000" dirty="0" smtClean="0">
              <a:ln>
                <a:noFill/>
              </a:ln>
              <a:effectLst/>
              <a:latin typeface="微软雅黑" charset="0"/>
              <a:ea typeface="微软雅黑" charset="0"/>
              <a:cs typeface="微软雅黑" charset="0"/>
              <a:sym typeface="+mn-ea"/>
            </a:endParaRPr>
          </a:p>
          <a:p>
            <a:r>
              <a:rPr lang="zh-CN" altLang="en-US" sz="2000" dirty="0" smtClean="0">
                <a:ln>
                  <a:noFill/>
                </a:ln>
                <a:effectLst/>
                <a:latin typeface="微软雅黑" charset="0"/>
                <a:ea typeface="微软雅黑" charset="0"/>
                <a:cs typeface="微软雅黑" charset="0"/>
                <a:sym typeface="+mn-ea"/>
              </a:rPr>
              <a:t>每次至少</a:t>
            </a:r>
            <a:r>
              <a:rPr lang="en-US" sz="2000" dirty="0" smtClean="0">
                <a:ln>
                  <a:noFill/>
                </a:ln>
                <a:effectLst/>
                <a:latin typeface="微软雅黑" charset="0"/>
                <a:ea typeface="微软雅黑" charset="0"/>
                <a:cs typeface="微软雅黑" charset="0"/>
                <a:sym typeface="+mn-ea"/>
              </a:rPr>
              <a:t>30</a:t>
            </a:r>
            <a:r>
              <a:rPr lang="zh-CN" altLang="en-US" sz="2000" dirty="0" smtClean="0">
                <a:ln>
                  <a:noFill/>
                </a:ln>
                <a:effectLst/>
                <a:latin typeface="微软雅黑" charset="0"/>
                <a:ea typeface="微软雅黑" charset="0"/>
                <a:cs typeface="微软雅黑" charset="0"/>
                <a:sym typeface="+mn-ea"/>
              </a:rPr>
              <a:t>分钟</a:t>
            </a:r>
            <a:r>
              <a:rPr lang="zh-CN" altLang="en-US" sz="2000" dirty="0" smtClean="0">
                <a:ln>
                  <a:noFill/>
                </a:ln>
                <a:effectLst/>
                <a:latin typeface="+mn-ea"/>
                <a:cs typeface="Times New Roman" panose="02020603050405020304" charset="0"/>
                <a:sym typeface="+mn-ea"/>
              </a:rPr>
              <a:t>。</a:t>
            </a:r>
            <a:endParaRPr lang="zh-CN" altLang="en-US" sz="2000"/>
          </a:p>
        </p:txBody>
      </p:sp>
      <p:sp>
        <p:nvSpPr>
          <p:cNvPr id="18" name="文本框 17"/>
          <p:cNvSpPr txBox="1"/>
          <p:nvPr/>
        </p:nvSpPr>
        <p:spPr>
          <a:xfrm>
            <a:off x="2482850" y="5485130"/>
            <a:ext cx="2059305" cy="398780"/>
          </a:xfrm>
          <a:prstGeom prst="rect">
            <a:avLst/>
          </a:prstGeom>
          <a:noFill/>
        </p:spPr>
        <p:txBody>
          <a:bodyPr wrap="square" rtlCol="0">
            <a:spAutoFit/>
          </a:bodyPr>
          <a:p>
            <a:pPr algn="l">
              <a:buClrTx/>
              <a:buSzTx/>
              <a:buFontTx/>
            </a:pPr>
            <a:r>
              <a:rPr lang="zh-CN" altLang="en-US" sz="2000" dirty="0" smtClean="0">
                <a:ln>
                  <a:noFill/>
                </a:ln>
                <a:effectLst/>
                <a:latin typeface="微软雅黑" charset="0"/>
                <a:ea typeface="微软雅黑" charset="0"/>
                <a:cs typeface="微软雅黑" charset="0"/>
                <a:sym typeface="+mn-ea"/>
              </a:rPr>
              <a:t>天气条件允许</a:t>
            </a:r>
            <a:endParaRPr lang="zh-CN" altLang="en-US" sz="2000" dirty="0" smtClean="0">
              <a:ln>
                <a:noFill/>
              </a:ln>
              <a:effectLst/>
              <a:latin typeface="微软雅黑" charset="0"/>
              <a:ea typeface="微软雅黑" charset="0"/>
              <a:cs typeface="微软雅黑" charset="0"/>
              <a:sym typeface="+mn-ea"/>
            </a:endParaRPr>
          </a:p>
        </p:txBody>
      </p:sp>
      <p:sp>
        <p:nvSpPr>
          <p:cNvPr id="19" name="文本框 18"/>
          <p:cNvSpPr txBox="1"/>
          <p:nvPr/>
        </p:nvSpPr>
        <p:spPr>
          <a:xfrm>
            <a:off x="5102225" y="3542030"/>
            <a:ext cx="1956435" cy="1014730"/>
          </a:xfrm>
          <a:prstGeom prst="rect">
            <a:avLst/>
          </a:prstGeom>
          <a:noFill/>
        </p:spPr>
        <p:txBody>
          <a:bodyPr wrap="square" rtlCol="0">
            <a:spAutoFit/>
          </a:bodyPr>
          <a:p>
            <a:pPr algn="l">
              <a:buClrTx/>
              <a:buSzTx/>
              <a:buFontTx/>
            </a:pPr>
            <a:r>
              <a:rPr lang="zh-CN" altLang="en-US" sz="2000" dirty="0" smtClean="0">
                <a:ln>
                  <a:noFill/>
                </a:ln>
                <a:effectLst/>
                <a:latin typeface="微软雅黑" charset="0"/>
                <a:ea typeface="微软雅黑" charset="0"/>
                <a:cs typeface="微软雅黑" charset="0"/>
                <a:sym typeface="+mn-ea"/>
              </a:rPr>
              <a:t>1.5瓦/m³</a:t>
            </a:r>
            <a:endParaRPr lang="zh-CN" altLang="en-US" sz="2000" dirty="0" smtClean="0">
              <a:ln>
                <a:noFill/>
              </a:ln>
              <a:effectLst/>
              <a:latin typeface="微软雅黑" charset="0"/>
              <a:ea typeface="微软雅黑" charset="0"/>
              <a:cs typeface="微软雅黑" charset="0"/>
              <a:sym typeface="+mn-ea"/>
            </a:endParaRPr>
          </a:p>
          <a:p>
            <a:pPr algn="l">
              <a:buClrTx/>
              <a:buSzTx/>
              <a:buFontTx/>
            </a:pPr>
            <a:r>
              <a:rPr lang="zh-CN" altLang="en-US" sz="2000" dirty="0" smtClean="0">
                <a:ln>
                  <a:noFill/>
                </a:ln>
                <a:effectLst/>
                <a:latin typeface="微软雅黑" charset="0"/>
                <a:ea typeface="微软雅黑" charset="0"/>
                <a:cs typeface="微软雅黑" charset="0"/>
                <a:sym typeface="+mn-ea"/>
              </a:rPr>
              <a:t>距地面2-2.5米</a:t>
            </a:r>
            <a:endParaRPr lang="zh-CN" altLang="en-US" sz="2000" dirty="0" smtClean="0">
              <a:ln>
                <a:noFill/>
              </a:ln>
              <a:effectLst/>
              <a:latin typeface="微软雅黑" charset="0"/>
              <a:ea typeface="微软雅黑" charset="0"/>
              <a:cs typeface="微软雅黑" charset="0"/>
              <a:sym typeface="+mn-ea"/>
            </a:endParaRPr>
          </a:p>
          <a:p>
            <a:pPr algn="l">
              <a:buClrTx/>
              <a:buSzTx/>
              <a:buFontTx/>
            </a:pPr>
            <a:endParaRPr lang="zh-CN" altLang="en-US" sz="2000" dirty="0" smtClean="0">
              <a:ln>
                <a:noFill/>
              </a:ln>
              <a:effectLst/>
              <a:latin typeface="微软雅黑" charset="0"/>
              <a:ea typeface="微软雅黑" charset="0"/>
              <a:cs typeface="微软雅黑" charset="0"/>
              <a:sym typeface="+mn-ea"/>
            </a:endParaRPr>
          </a:p>
        </p:txBody>
      </p:sp>
      <p:sp>
        <p:nvSpPr>
          <p:cNvPr id="21" name="文本框 20"/>
          <p:cNvSpPr txBox="1"/>
          <p:nvPr/>
        </p:nvSpPr>
        <p:spPr>
          <a:xfrm>
            <a:off x="4716145" y="5485130"/>
            <a:ext cx="2566670" cy="1014730"/>
          </a:xfrm>
          <a:prstGeom prst="rect">
            <a:avLst/>
          </a:prstGeom>
          <a:noFill/>
        </p:spPr>
        <p:txBody>
          <a:bodyPr wrap="square" rtlCol="0">
            <a:spAutoFit/>
          </a:bodyPr>
          <a:p>
            <a:r>
              <a:rPr lang="zh-CN" altLang="en-US" sz="2000" dirty="0" smtClean="0">
                <a:ln>
                  <a:noFill/>
                </a:ln>
                <a:effectLst/>
                <a:latin typeface="宋体" charset="0"/>
                <a:ea typeface="宋体" charset="0"/>
                <a:cs typeface="Times New Roman" panose="02020603050405020304" charset="0"/>
                <a:sym typeface="+mn-ea"/>
              </a:rPr>
              <a:t>对皮肤及眼睛有危害，</a:t>
            </a:r>
            <a:endParaRPr lang="zh-CN" altLang="en-US" sz="2000" dirty="0" smtClean="0">
              <a:ln>
                <a:noFill/>
              </a:ln>
              <a:effectLst/>
              <a:latin typeface="宋体" charset="0"/>
              <a:ea typeface="宋体" charset="0"/>
              <a:cs typeface="Times New Roman" panose="02020603050405020304" charset="0"/>
              <a:sym typeface="+mn-ea"/>
            </a:endParaRPr>
          </a:p>
          <a:p>
            <a:r>
              <a:rPr lang="zh-CN" altLang="en-US" sz="2000" dirty="0" smtClean="0">
                <a:ln>
                  <a:noFill/>
                </a:ln>
                <a:effectLst/>
                <a:latin typeface="宋体" charset="0"/>
                <a:ea typeface="宋体" charset="0"/>
                <a:cs typeface="Times New Roman" panose="02020603050405020304" charset="0"/>
                <a:sym typeface="+mn-ea"/>
              </a:rPr>
              <a:t>对动植物有危害；</a:t>
            </a:r>
            <a:endParaRPr lang="zh-CN" altLang="en-US" sz="2000" dirty="0" smtClean="0">
              <a:ln>
                <a:noFill/>
              </a:ln>
              <a:effectLst/>
              <a:latin typeface="宋体" charset="0"/>
              <a:ea typeface="宋体" charset="0"/>
              <a:cs typeface="Times New Roman" panose="02020603050405020304" charset="0"/>
              <a:sym typeface="+mn-ea"/>
            </a:endParaRPr>
          </a:p>
          <a:p>
            <a:r>
              <a:rPr lang="zh-CN" altLang="en-US" sz="2000" dirty="0" smtClean="0">
                <a:ln>
                  <a:noFill/>
                </a:ln>
                <a:effectLst/>
                <a:latin typeface="宋体" charset="0"/>
                <a:ea typeface="宋体" charset="0"/>
                <a:cs typeface="Times New Roman" panose="02020603050405020304" charset="0"/>
                <a:sym typeface="+mn-ea"/>
              </a:rPr>
              <a:t>每周</a:t>
            </a:r>
            <a:r>
              <a:rPr lang="zh-CN" altLang="en-US" sz="2000" dirty="0" smtClean="0">
                <a:ln>
                  <a:noFill/>
                </a:ln>
                <a:effectLst/>
                <a:latin typeface="宋体" charset="0"/>
                <a:ea typeface="宋体" charset="0"/>
                <a:cs typeface="Times New Roman" panose="02020603050405020304" charset="0"/>
                <a:sym typeface="+mn-ea"/>
              </a:rPr>
              <a:t>消毒</a:t>
            </a:r>
            <a:endParaRPr lang="zh-CN" altLang="en-US" sz="2000" dirty="0" smtClean="0">
              <a:ln>
                <a:noFill/>
              </a:ln>
              <a:effectLst/>
              <a:latin typeface="宋体" charset="0"/>
              <a:ea typeface="宋体" charset="0"/>
              <a:cs typeface="Times New Roman" panose="02020603050405020304" charset="0"/>
              <a:sym typeface="+mn-ea"/>
            </a:endParaRPr>
          </a:p>
        </p:txBody>
      </p:sp>
      <p:sp>
        <p:nvSpPr>
          <p:cNvPr id="22" name="文本框 21"/>
          <p:cNvSpPr txBox="1"/>
          <p:nvPr/>
        </p:nvSpPr>
        <p:spPr>
          <a:xfrm>
            <a:off x="7910195" y="3812540"/>
            <a:ext cx="1229360"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较少用</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24" name="文本框 23"/>
          <p:cNvSpPr txBox="1"/>
          <p:nvPr/>
        </p:nvSpPr>
        <p:spPr>
          <a:xfrm>
            <a:off x="7371715" y="5485130"/>
            <a:ext cx="205930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在无人的情况下使用</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25" name="文本框 24"/>
          <p:cNvSpPr txBox="1"/>
          <p:nvPr/>
        </p:nvSpPr>
        <p:spPr>
          <a:xfrm>
            <a:off x="10050780" y="3812540"/>
            <a:ext cx="1184910" cy="398780"/>
          </a:xfrm>
          <a:prstGeom prst="rect">
            <a:avLst/>
          </a:prstGeom>
          <a:noFill/>
        </p:spPr>
        <p:txBody>
          <a:bodyPr wrap="square" rtlCol="0">
            <a:spAutoFit/>
          </a:bodyPr>
          <a:p>
            <a:r>
              <a:rPr lang="zh-CN" altLang="en-US" sz="2000" dirty="0" smtClean="0">
                <a:ln>
                  <a:noFill/>
                </a:ln>
                <a:effectLst/>
                <a:latin typeface="+mn-ea"/>
                <a:cs typeface="Times New Roman" panose="02020603050405020304" charset="0"/>
                <a:sym typeface="+mn-ea"/>
              </a:rPr>
              <a:t>效果好</a:t>
            </a:r>
            <a:endParaRPr lang="zh-CN" altLang="en-US" sz="2000" dirty="0" smtClean="0">
              <a:ln>
                <a:noFill/>
              </a:ln>
              <a:effectLst/>
              <a:latin typeface="+mn-ea"/>
              <a:cs typeface="Times New Roman" panose="02020603050405020304" charset="0"/>
              <a:sym typeface="+mn-ea"/>
            </a:endParaRPr>
          </a:p>
        </p:txBody>
      </p:sp>
      <p:cxnSp>
        <p:nvCxnSpPr>
          <p:cNvPr id="27" name="直接连接符 26"/>
          <p:cNvCxnSpPr/>
          <p:nvPr/>
        </p:nvCxnSpPr>
        <p:spPr>
          <a:xfrm flipH="1">
            <a:off x="4600575" y="1569720"/>
            <a:ext cx="15240" cy="4665980"/>
          </a:xfrm>
          <a:prstGeom prst="line">
            <a:avLst/>
          </a:prstGeom>
        </p:spPr>
        <p:style>
          <a:lnRef idx="1">
            <a:schemeClr val="accent3"/>
          </a:lnRef>
          <a:fillRef idx="0">
            <a:schemeClr val="accent3"/>
          </a:fillRef>
          <a:effectRef idx="0">
            <a:schemeClr val="accent3"/>
          </a:effectRef>
          <a:fontRef idx="minor">
            <a:schemeClr val="tx1"/>
          </a:fontRef>
        </p:style>
      </p:cxnSp>
      <p:cxnSp>
        <p:nvCxnSpPr>
          <p:cNvPr id="29" name="直接连接符 28"/>
          <p:cNvCxnSpPr/>
          <p:nvPr/>
        </p:nvCxnSpPr>
        <p:spPr>
          <a:xfrm>
            <a:off x="9594850" y="1569720"/>
            <a:ext cx="17145" cy="4722495"/>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直接连接符 29"/>
          <p:cNvCxnSpPr/>
          <p:nvPr/>
        </p:nvCxnSpPr>
        <p:spPr>
          <a:xfrm flipH="1">
            <a:off x="2240915" y="4464050"/>
            <a:ext cx="9665335" cy="0"/>
          </a:xfrm>
          <a:prstGeom prst="line">
            <a:avLst/>
          </a:prstGeom>
        </p:spPr>
        <p:style>
          <a:lnRef idx="1">
            <a:schemeClr val="accent3"/>
          </a:lnRef>
          <a:fillRef idx="0">
            <a:schemeClr val="accent3"/>
          </a:fillRef>
          <a:effectRef idx="0">
            <a:schemeClr val="accent3"/>
          </a:effectRef>
          <a:fontRef idx="minor">
            <a:schemeClr val="tx1"/>
          </a:fontRef>
        </p:style>
      </p:cxnSp>
      <p:sp>
        <p:nvSpPr>
          <p:cNvPr id="31" name="文本框 30"/>
          <p:cNvSpPr txBox="1"/>
          <p:nvPr/>
        </p:nvSpPr>
        <p:spPr>
          <a:xfrm>
            <a:off x="9721215" y="5497195"/>
            <a:ext cx="205930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在无人的情况下使用</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32" name="五边形 31"/>
          <p:cNvSpPr/>
          <p:nvPr/>
        </p:nvSpPr>
        <p:spPr>
          <a:xfrm>
            <a:off x="469900" y="4556760"/>
            <a:ext cx="1903095" cy="69469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sz="2400" b="1">
                <a:solidFill>
                  <a:schemeClr val="bg1"/>
                </a:solidFill>
              </a:rPr>
              <a:t>消毒频率</a:t>
            </a:r>
            <a:endParaRPr lang="zh-CN" altLang="en-US" sz="2400" b="1">
              <a:solidFill>
                <a:schemeClr val="bg1"/>
              </a:solidFill>
            </a:endParaRPr>
          </a:p>
        </p:txBody>
      </p:sp>
      <p:sp>
        <p:nvSpPr>
          <p:cNvPr id="33" name="文本框 32"/>
          <p:cNvSpPr txBox="1"/>
          <p:nvPr/>
        </p:nvSpPr>
        <p:spPr>
          <a:xfrm>
            <a:off x="2909570" y="4723130"/>
            <a:ext cx="2059305" cy="398780"/>
          </a:xfrm>
          <a:prstGeom prst="rect">
            <a:avLst/>
          </a:prstGeom>
          <a:noFill/>
        </p:spPr>
        <p:txBody>
          <a:bodyPr wrap="square" rtlCol="0">
            <a:spAutoFit/>
          </a:bodyPr>
          <a:p>
            <a:pPr algn="l">
              <a:buClrTx/>
              <a:buSzTx/>
              <a:buNone/>
            </a:pPr>
            <a:r>
              <a:rPr lang="zh-CN" altLang="en-US" sz="2000" dirty="0" smtClean="0">
                <a:ln>
                  <a:noFill/>
                </a:ln>
                <a:effectLst/>
                <a:latin typeface="微软雅黑" charset="0"/>
                <a:ea typeface="微软雅黑" charset="0"/>
                <a:cs typeface="微软雅黑" charset="0"/>
                <a:sym typeface="+mn-ea"/>
              </a:rPr>
              <a:t>2次/日</a:t>
            </a:r>
            <a:endParaRPr lang="zh-CN" altLang="en-US" sz="2000" dirty="0" smtClean="0">
              <a:ln>
                <a:noFill/>
              </a:ln>
              <a:effectLst/>
              <a:latin typeface="微软雅黑" charset="0"/>
              <a:ea typeface="微软雅黑" charset="0"/>
              <a:cs typeface="微软雅黑" charset="0"/>
              <a:sym typeface="+mn-ea"/>
            </a:endParaRPr>
          </a:p>
        </p:txBody>
      </p:sp>
      <p:cxnSp>
        <p:nvCxnSpPr>
          <p:cNvPr id="37" name="直接连接符 36"/>
          <p:cNvCxnSpPr/>
          <p:nvPr/>
        </p:nvCxnSpPr>
        <p:spPr>
          <a:xfrm flipH="1">
            <a:off x="2240915" y="5325110"/>
            <a:ext cx="966533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8" name="直接连接符 37"/>
          <p:cNvCxnSpPr/>
          <p:nvPr/>
        </p:nvCxnSpPr>
        <p:spPr>
          <a:xfrm flipH="1">
            <a:off x="7267575" y="1598295"/>
            <a:ext cx="15240" cy="4665980"/>
          </a:xfrm>
          <a:prstGeom prst="line">
            <a:avLst/>
          </a:prstGeom>
        </p:spPr>
        <p:style>
          <a:lnRef idx="1">
            <a:schemeClr val="accent3"/>
          </a:lnRef>
          <a:fillRef idx="0">
            <a:schemeClr val="accent3"/>
          </a:fillRef>
          <a:effectRef idx="0">
            <a:schemeClr val="accent3"/>
          </a:effectRef>
          <a:fontRef idx="minor">
            <a:schemeClr val="tx1"/>
          </a:fontRef>
        </p:style>
      </p:cxnSp>
      <p:sp>
        <p:nvSpPr>
          <p:cNvPr id="39" name="文本框 38"/>
          <p:cNvSpPr txBox="1"/>
          <p:nvPr/>
        </p:nvSpPr>
        <p:spPr>
          <a:xfrm>
            <a:off x="4707890" y="4695190"/>
            <a:ext cx="2379980" cy="398780"/>
          </a:xfrm>
          <a:prstGeom prst="rect">
            <a:avLst/>
          </a:prstGeom>
          <a:noFill/>
        </p:spPr>
        <p:txBody>
          <a:bodyPr wrap="none" rtlCol="0" anchor="t">
            <a:spAutoFit/>
          </a:bodyPr>
          <a:p>
            <a:r>
              <a:rPr lang="en-US" altLang="zh-CN" sz="2000" dirty="0" smtClean="0">
                <a:ln>
                  <a:noFill/>
                </a:ln>
                <a:effectLst/>
                <a:latin typeface="微软雅黑" charset="0"/>
                <a:ea typeface="微软雅黑" charset="0"/>
                <a:cs typeface="微软雅黑" charset="0"/>
                <a:sym typeface="+mn-ea"/>
              </a:rPr>
              <a:t>2</a:t>
            </a:r>
            <a:r>
              <a:rPr lang="zh-CN" altLang="en-US" sz="2000" dirty="0" smtClean="0">
                <a:ln>
                  <a:noFill/>
                </a:ln>
                <a:effectLst/>
                <a:latin typeface="微软雅黑" charset="0"/>
                <a:ea typeface="微软雅黑" charset="0"/>
                <a:cs typeface="微软雅黑" charset="0"/>
                <a:sym typeface="+mn-ea"/>
              </a:rPr>
              <a:t>次</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日；</a:t>
            </a:r>
            <a:r>
              <a:rPr lang="en-US" altLang="zh-CN" sz="2000" dirty="0" smtClean="0">
                <a:ln>
                  <a:noFill/>
                </a:ln>
                <a:effectLst/>
                <a:latin typeface="微软雅黑" charset="0"/>
                <a:ea typeface="微软雅黑" charset="0"/>
                <a:cs typeface="微软雅黑" charset="0"/>
                <a:sym typeface="+mn-ea"/>
              </a:rPr>
              <a:t>60</a:t>
            </a:r>
            <a:r>
              <a:rPr lang="zh-CN" altLang="en-US" sz="2000" dirty="0" smtClean="0">
                <a:ln>
                  <a:noFill/>
                </a:ln>
                <a:effectLst/>
                <a:latin typeface="微软雅黑" charset="0"/>
                <a:ea typeface="微软雅黑" charset="0"/>
                <a:cs typeface="微软雅黑" charset="0"/>
                <a:sym typeface="+mn-ea"/>
              </a:rPr>
              <a:t>分钟</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次</a:t>
            </a:r>
            <a:endParaRPr lang="zh-CN" altLang="en-US" sz="2000">
              <a:latin typeface="微软雅黑" charset="0"/>
              <a:ea typeface="微软雅黑" charset="0"/>
              <a:cs typeface="微软雅黑" charset="0"/>
            </a:endParaRPr>
          </a:p>
        </p:txBody>
      </p:sp>
      <p:sp>
        <p:nvSpPr>
          <p:cNvPr id="40" name="文本框 39"/>
          <p:cNvSpPr txBox="1"/>
          <p:nvPr/>
        </p:nvSpPr>
        <p:spPr>
          <a:xfrm>
            <a:off x="10050780" y="4735195"/>
            <a:ext cx="1184910" cy="398780"/>
          </a:xfrm>
          <a:prstGeom prst="rect">
            <a:avLst/>
          </a:prstGeom>
          <a:noFill/>
        </p:spPr>
        <p:txBody>
          <a:bodyPr wrap="square" rtlCol="0">
            <a:spAutoFit/>
          </a:bodyPr>
          <a:p>
            <a:r>
              <a:rPr lang="en-US" altLang="zh-CN" sz="2000" dirty="0" smtClean="0">
                <a:ln>
                  <a:noFill/>
                </a:ln>
                <a:effectLst/>
                <a:latin typeface="微软雅黑" charset="0"/>
                <a:ea typeface="微软雅黑" charset="0"/>
                <a:cs typeface="微软雅黑" charset="0"/>
                <a:sym typeface="+mn-ea"/>
              </a:rPr>
              <a:t>1</a:t>
            </a:r>
            <a:r>
              <a:rPr lang="zh-CN" altLang="en-US" sz="2000" dirty="0" smtClean="0">
                <a:ln>
                  <a:noFill/>
                </a:ln>
                <a:effectLst/>
                <a:latin typeface="微软雅黑" charset="0"/>
                <a:ea typeface="微软雅黑" charset="0"/>
                <a:cs typeface="微软雅黑" charset="0"/>
                <a:sym typeface="+mn-ea"/>
              </a:rPr>
              <a:t>次</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日</a:t>
            </a:r>
            <a:endParaRPr lang="zh-CN" altLang="en-US" sz="2000" dirty="0" smtClean="0">
              <a:ln>
                <a:noFill/>
              </a:ln>
              <a:effectLst/>
              <a:latin typeface="微软雅黑" charset="0"/>
              <a:ea typeface="微软雅黑" charset="0"/>
              <a:cs typeface="微软雅黑" charset="0"/>
              <a:sym typeface="+mn-ea"/>
            </a:endParaRPr>
          </a:p>
        </p:txBody>
      </p:sp>
      <p:sp>
        <p:nvSpPr>
          <p:cNvPr id="41" name="文本框 40"/>
          <p:cNvSpPr txBox="1"/>
          <p:nvPr/>
        </p:nvSpPr>
        <p:spPr>
          <a:xfrm>
            <a:off x="8052435" y="4695190"/>
            <a:ext cx="1229360" cy="398780"/>
          </a:xfrm>
          <a:prstGeom prst="rect">
            <a:avLst/>
          </a:prstGeom>
          <a:noFill/>
        </p:spPr>
        <p:txBody>
          <a:bodyPr wrap="square" rtlCol="0">
            <a:spAutoFit/>
          </a:bodyPr>
          <a:p>
            <a:r>
              <a:rPr lang="en-US" altLang="zh-CN" sz="2000" dirty="0" smtClean="0">
                <a:ln>
                  <a:noFill/>
                </a:ln>
                <a:effectLst/>
                <a:latin typeface="微软雅黑" charset="0"/>
                <a:ea typeface="微软雅黑" charset="0"/>
                <a:cs typeface="微软雅黑" charset="0"/>
                <a:sym typeface="+mn-ea"/>
              </a:rPr>
              <a:t>1</a:t>
            </a:r>
            <a:r>
              <a:rPr lang="zh-CN" altLang="en-US" sz="2000" dirty="0" smtClean="0">
                <a:ln>
                  <a:noFill/>
                </a:ln>
                <a:effectLst/>
                <a:latin typeface="微软雅黑" charset="0"/>
                <a:ea typeface="微软雅黑" charset="0"/>
                <a:cs typeface="微软雅黑" charset="0"/>
                <a:sym typeface="+mn-ea"/>
              </a:rPr>
              <a:t>次</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日</a:t>
            </a:r>
            <a:endParaRPr lang="zh-CN" altLang="en-US" sz="2000" dirty="0" smtClean="0">
              <a:ln>
                <a:noFill/>
              </a:ln>
              <a:effectLst/>
              <a:latin typeface="微软雅黑" charset="0"/>
              <a:ea typeface="微软雅黑" charset="0"/>
              <a:cs typeface="微软雅黑"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669472" y="118353"/>
            <a:ext cx="15570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任意多边形 15"/>
          <p:cNvSpPr/>
          <p:nvPr/>
        </p:nvSpPr>
        <p:spPr>
          <a:xfrm>
            <a:off x="12508356" y="3112376"/>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42" name="Rectangle 2"/>
          <p:cNvSpPr>
            <a:spLocks noGrp="1"/>
          </p:cNvSpPr>
          <p:nvPr>
            <p:ph type="title"/>
          </p:nvPr>
        </p:nvSpPr>
        <p:spPr>
          <a:xfrm>
            <a:off x="319405" y="1054100"/>
            <a:ext cx="2981960" cy="832485"/>
          </a:xfrm>
        </p:spPr>
        <p:txBody>
          <a:bodyPr vert="horz" wrap="square" lIns="91440" tIns="45720" rIns="91440" bIns="45720" anchor="b">
            <a:normAutofit fontScale="90000"/>
          </a:bodyPr>
          <a:p>
            <a:pPr marL="0" marR="0" indent="0" algn="l" defTabSz="914400" rtl="0" eaLnBrk="1" fontAlgn="base" latinLnBrk="0" hangingPunct="1">
              <a:lnSpc>
                <a:spcPct val="100000"/>
              </a:lnSpc>
              <a:spcBef>
                <a:spcPct val="0"/>
              </a:spcBef>
              <a:spcAft>
                <a:spcPct val="0"/>
              </a:spcAft>
              <a:buClrTx/>
              <a:buSzTx/>
              <a:buFontTx/>
              <a:buNone/>
            </a:pP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r>
              <a:rPr kumimoji="0" lang="zh-CN" altLang="en-US" sz="4400" b="1" i="0" u="none" strike="noStrike" kern="1200" cap="none" spc="0" normalizeH="0" baseline="0" noProof="1" dirty="0">
                <a:solidFill>
                  <a:schemeClr val="tx2"/>
                </a:solidFill>
                <a:effectLst>
                  <a:outerShdw blurRad="38100" dist="38100" dir="2700000">
                    <a:srgbClr val="C0C0C0"/>
                  </a:outerShdw>
                </a:effectLst>
                <a:latin typeface="+mj-lt"/>
                <a:ea typeface="+mj-ea"/>
                <a:cs typeface="+mj-cs"/>
              </a:rPr>
              <a:t>物体表面</a:t>
            </a: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endPar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endParaRPr>
          </a:p>
        </p:txBody>
      </p:sp>
      <p:sp>
        <p:nvSpPr>
          <p:cNvPr id="5" name="文本框 4"/>
          <p:cNvSpPr txBox="1"/>
          <p:nvPr/>
        </p:nvSpPr>
        <p:spPr>
          <a:xfrm>
            <a:off x="2884170" y="2853055"/>
            <a:ext cx="2035810" cy="521970"/>
          </a:xfrm>
          <a:prstGeom prst="rect">
            <a:avLst/>
          </a:prstGeom>
          <a:noFill/>
        </p:spPr>
        <p:txBody>
          <a:bodyPr wrap="none" rtlCol="0" anchor="t">
            <a:spAutoFit/>
          </a:bodyPr>
          <a:p>
            <a:pPr marL="0" marR="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lang="en-US" altLang="zh-CN" sz="2800" u="sng" dirty="0">
                <a:solidFill>
                  <a:schemeClr val="accent1">
                    <a:lumMod val="75000"/>
                  </a:schemeClr>
                </a:solidFill>
                <a:effectLst/>
                <a:latin typeface="微软雅黑" charset="0"/>
                <a:ea typeface="微软雅黑" charset="0"/>
                <a:cs typeface="微软雅黑" charset="0"/>
                <a:sym typeface="+mn-ea"/>
              </a:rPr>
              <a:t>1.</a:t>
            </a:r>
            <a:r>
              <a:rPr lang="zh-CN" altLang="en-US" sz="2800" u="sng" dirty="0">
                <a:solidFill>
                  <a:schemeClr val="accent1">
                    <a:lumMod val="75000"/>
                  </a:schemeClr>
                </a:solidFill>
                <a:effectLst/>
                <a:latin typeface="微软雅黑" charset="0"/>
                <a:ea typeface="微软雅黑" charset="0"/>
                <a:cs typeface="微软雅黑" charset="0"/>
                <a:sym typeface="+mn-ea"/>
              </a:rPr>
              <a:t>重污染区</a:t>
            </a:r>
            <a:r>
              <a:rPr lang="en-US" altLang="zh-CN" sz="2800" u="sng" dirty="0">
                <a:solidFill>
                  <a:schemeClr val="accent1">
                    <a:lumMod val="75000"/>
                  </a:schemeClr>
                </a:solidFill>
                <a:effectLst/>
                <a:latin typeface="微软雅黑" charset="0"/>
                <a:ea typeface="微软雅黑" charset="0"/>
                <a:cs typeface="微软雅黑" charset="0"/>
                <a:sym typeface="+mn-ea"/>
              </a:rPr>
              <a:t> </a:t>
            </a:r>
            <a:endParaRPr lang="zh-CN" altLang="en-US" sz="2800" u="sng" dirty="0">
              <a:solidFill>
                <a:schemeClr val="accent1">
                  <a:lumMod val="75000"/>
                </a:schemeClr>
              </a:solidFill>
              <a:effectLst/>
              <a:latin typeface="微软雅黑" charset="0"/>
              <a:ea typeface="微软雅黑" charset="0"/>
              <a:cs typeface="微软雅黑" charset="0"/>
              <a:sym typeface="+mn-ea"/>
            </a:endParaRPr>
          </a:p>
        </p:txBody>
      </p:sp>
      <p:sp>
        <p:nvSpPr>
          <p:cNvPr id="6" name="文本框 5"/>
          <p:cNvSpPr txBox="1"/>
          <p:nvPr/>
        </p:nvSpPr>
        <p:spPr>
          <a:xfrm>
            <a:off x="9180195" y="2853055"/>
            <a:ext cx="1737360" cy="521970"/>
          </a:xfrm>
          <a:prstGeom prst="rect">
            <a:avLst/>
          </a:prstGeom>
          <a:noFill/>
        </p:spPr>
        <p:txBody>
          <a:bodyPr wrap="none" rtlCol="0" anchor="t">
            <a:spAutoFit/>
          </a:bodyPr>
          <a:p>
            <a:r>
              <a:rPr lang="en-US" altLang="zh-CN" sz="2800" dirty="0">
                <a:solidFill>
                  <a:schemeClr val="accent1">
                    <a:lumMod val="75000"/>
                  </a:schemeClr>
                </a:solidFill>
                <a:effectLst/>
                <a:latin typeface="微软雅黑" charset="0"/>
                <a:ea typeface="微软雅黑" charset="0"/>
                <a:cs typeface="微软雅黑" charset="0"/>
                <a:sym typeface="+mn-ea"/>
              </a:rPr>
              <a:t>3</a:t>
            </a:r>
            <a:r>
              <a:rPr lang="en-US" altLang="zh-CN" sz="2800" dirty="0">
                <a:effectLst/>
                <a:latin typeface="微软雅黑" charset="0"/>
                <a:ea typeface="微软雅黑" charset="0"/>
                <a:cs typeface="微软雅黑" charset="0"/>
                <a:sym typeface="+mn-ea"/>
                <a:hlinkClick r:id="rId1" action="ppaction://hlinksldjump"/>
              </a:rPr>
              <a:t>.  </a:t>
            </a:r>
            <a:r>
              <a:rPr lang="zh-CN" altLang="en-US" sz="2800" dirty="0">
                <a:effectLst/>
                <a:latin typeface="微软雅黑" charset="0"/>
                <a:ea typeface="微软雅黑" charset="0"/>
                <a:cs typeface="微软雅黑" charset="0"/>
                <a:sym typeface="+mn-ea"/>
                <a:hlinkClick r:id="rId1" action="ppaction://hlinksldjump"/>
              </a:rPr>
              <a:t>餐桌</a:t>
            </a:r>
            <a:r>
              <a:rPr lang="zh-CN" altLang="en-US" sz="2800" dirty="0">
                <a:effectLst/>
                <a:sym typeface="+mn-ea"/>
                <a:hlinkClick r:id="rId1" action="ppaction://hlinksldjump"/>
              </a:rPr>
              <a:t>   </a:t>
            </a:r>
            <a:endParaRPr lang="zh-CN" altLang="en-US" sz="2800" dirty="0">
              <a:effectLst/>
              <a:sym typeface="+mn-ea"/>
              <a:hlinkClick r:id="rId1" action="ppaction://hlinksldjump"/>
            </a:endParaRPr>
          </a:p>
        </p:txBody>
      </p:sp>
      <p:sp>
        <p:nvSpPr>
          <p:cNvPr id="7" name="文本框 6"/>
          <p:cNvSpPr txBox="1"/>
          <p:nvPr/>
        </p:nvSpPr>
        <p:spPr>
          <a:xfrm>
            <a:off x="5608955" y="2853055"/>
            <a:ext cx="2000885" cy="521970"/>
          </a:xfrm>
          <a:prstGeom prst="rect">
            <a:avLst/>
          </a:prstGeom>
          <a:noFill/>
        </p:spPr>
        <p:txBody>
          <a:bodyPr wrap="none" rtlCol="0" anchor="t">
            <a:spAutoFit/>
          </a:bodyPr>
          <a:p>
            <a:pPr marL="0" marR="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lang="zh-CN" altLang="en-US" sz="2800" dirty="0">
                <a:solidFill>
                  <a:schemeClr val="accent1">
                    <a:lumMod val="75000"/>
                  </a:schemeClr>
                </a:solidFill>
                <a:effectLst/>
                <a:sym typeface="+mn-ea"/>
              </a:rPr>
              <a:t>2</a:t>
            </a:r>
            <a:r>
              <a:rPr lang="zh-CN" altLang="en-US" sz="2800" dirty="0">
                <a:effectLst/>
                <a:sym typeface="+mn-ea"/>
                <a:hlinkClick r:id="rId2" action="ppaction://hlinksldjump"/>
              </a:rPr>
              <a:t>. </a:t>
            </a:r>
            <a:r>
              <a:rPr lang="zh-CN" altLang="en-US" sz="2800" dirty="0">
                <a:effectLst/>
                <a:latin typeface="微软雅黑" charset="0"/>
                <a:ea typeface="微软雅黑" charset="0"/>
                <a:sym typeface="+mn-ea"/>
                <a:hlinkClick r:id="rId2" action="ppaction://hlinksldjump"/>
              </a:rPr>
              <a:t>一般物体</a:t>
            </a:r>
            <a:endParaRPr lang="zh-CN" altLang="en-US" sz="2800" dirty="0">
              <a:effectLst/>
              <a:latin typeface="微软雅黑" charset="0"/>
              <a:ea typeface="微软雅黑" charset="0"/>
              <a:sym typeface="+mn-ea"/>
              <a:hlinkClick r:id="rId2" action="ppaction://hlinksldjump"/>
            </a:endParaRPr>
          </a:p>
        </p:txBody>
      </p:sp>
      <p:sp>
        <p:nvSpPr>
          <p:cNvPr id="10" name="五边形 9"/>
          <p:cNvSpPr/>
          <p:nvPr/>
        </p:nvSpPr>
        <p:spPr>
          <a:xfrm>
            <a:off x="454025" y="2766695"/>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消毒目标</a:t>
            </a:r>
            <a:endParaRPr lang="zh-CN" altLang="en-US" sz="2400" b="1">
              <a:solidFill>
                <a:schemeClr val="bg1"/>
              </a:solidFill>
            </a:endParaRPr>
          </a:p>
        </p:txBody>
      </p:sp>
      <p:sp>
        <p:nvSpPr>
          <p:cNvPr id="11" name="五边形 10"/>
          <p:cNvSpPr/>
          <p:nvPr/>
        </p:nvSpPr>
        <p:spPr>
          <a:xfrm>
            <a:off x="416560" y="4334510"/>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消毒要求</a:t>
            </a:r>
            <a:endParaRPr lang="zh-CN" altLang="en-US" sz="2400" b="1">
              <a:solidFill>
                <a:schemeClr val="bg1"/>
              </a:solidFill>
            </a:endParaRPr>
          </a:p>
        </p:txBody>
      </p:sp>
      <p:sp>
        <p:nvSpPr>
          <p:cNvPr id="12" name="五边形 11"/>
          <p:cNvSpPr/>
          <p:nvPr/>
        </p:nvSpPr>
        <p:spPr>
          <a:xfrm>
            <a:off x="417195" y="5139690"/>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消毒方法</a:t>
            </a:r>
            <a:endParaRPr lang="zh-CN" altLang="en-US" sz="2400" b="1">
              <a:solidFill>
                <a:schemeClr val="bg1"/>
              </a:solidFill>
            </a:endParaRPr>
          </a:p>
        </p:txBody>
      </p:sp>
      <p:sp>
        <p:nvSpPr>
          <p:cNvPr id="17" name="文本框 16"/>
          <p:cNvSpPr txBox="1"/>
          <p:nvPr/>
        </p:nvSpPr>
        <p:spPr>
          <a:xfrm>
            <a:off x="2920365" y="4482465"/>
            <a:ext cx="219138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浓度：</a:t>
            </a:r>
            <a:r>
              <a:rPr lang="en-US" sz="2000" dirty="0" smtClean="0">
                <a:ln>
                  <a:noFill/>
                </a:ln>
                <a:effectLst/>
                <a:latin typeface="微软雅黑" charset="0"/>
                <a:ea typeface="微软雅黑" charset="0"/>
                <a:cs typeface="微软雅黑" charset="0"/>
                <a:sym typeface="+mn-ea"/>
              </a:rPr>
              <a:t>500</a:t>
            </a:r>
            <a:r>
              <a:rPr lang="en-US" altLang="zh-CN" sz="2000" dirty="0" smtClean="0">
                <a:ln>
                  <a:noFill/>
                </a:ln>
                <a:effectLst/>
                <a:latin typeface="微软雅黑" charset="0"/>
                <a:ea typeface="微软雅黑" charset="0"/>
                <a:cs typeface="微软雅黑" charset="0"/>
                <a:sym typeface="+mn-ea"/>
              </a:rPr>
              <a:t>mg/L</a:t>
            </a:r>
            <a:endParaRPr lang="en-US" altLang="zh-CN" sz="2000" dirty="0" smtClean="0">
              <a:ln>
                <a:noFill/>
              </a:ln>
              <a:effectLst/>
              <a:latin typeface="微软雅黑" charset="0"/>
              <a:ea typeface="微软雅黑" charset="0"/>
              <a:cs typeface="微软雅黑" charset="0"/>
              <a:sym typeface="+mn-ea"/>
            </a:endParaRPr>
          </a:p>
          <a:p>
            <a:r>
              <a:rPr lang="zh-CN" altLang="en-US" sz="2000" dirty="0" smtClean="0">
                <a:ln>
                  <a:noFill/>
                </a:ln>
                <a:effectLst/>
                <a:latin typeface="微软雅黑" charset="0"/>
                <a:ea typeface="微软雅黑" charset="0"/>
                <a:cs typeface="微软雅黑" charset="0"/>
                <a:sym typeface="+mn-ea"/>
              </a:rPr>
              <a:t>时间：</a:t>
            </a:r>
            <a:r>
              <a:rPr lang="en-US" altLang="zh-CN" sz="2000" dirty="0" smtClean="0">
                <a:ln>
                  <a:noFill/>
                </a:ln>
                <a:effectLst/>
                <a:latin typeface="微软雅黑" charset="0"/>
                <a:ea typeface="微软雅黑" charset="0"/>
                <a:cs typeface="微软雅黑" charset="0"/>
                <a:sym typeface="+mn-ea"/>
              </a:rPr>
              <a:t>30</a:t>
            </a:r>
            <a:r>
              <a:rPr lang="zh-CN" altLang="en-US" sz="2000" dirty="0" smtClean="0">
                <a:ln>
                  <a:noFill/>
                </a:ln>
                <a:effectLst/>
                <a:latin typeface="微软雅黑" charset="0"/>
                <a:ea typeface="微软雅黑" charset="0"/>
                <a:cs typeface="微软雅黑" charset="0"/>
                <a:sym typeface="+mn-ea"/>
              </a:rPr>
              <a:t>分钟</a:t>
            </a:r>
            <a:endParaRPr lang="zh-CN" altLang="en-US" sz="2000">
              <a:latin typeface="微软雅黑" charset="0"/>
              <a:ea typeface="微软雅黑" charset="0"/>
              <a:cs typeface="微软雅黑" charset="0"/>
            </a:endParaRPr>
          </a:p>
        </p:txBody>
      </p:sp>
      <p:sp>
        <p:nvSpPr>
          <p:cNvPr id="18" name="文本框 17"/>
          <p:cNvSpPr txBox="1"/>
          <p:nvPr/>
        </p:nvSpPr>
        <p:spPr>
          <a:xfrm>
            <a:off x="3085465" y="5312410"/>
            <a:ext cx="2059305"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擦拭消毒</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21" name="文本框 20"/>
          <p:cNvSpPr txBox="1"/>
          <p:nvPr/>
        </p:nvSpPr>
        <p:spPr>
          <a:xfrm>
            <a:off x="5955030" y="5373370"/>
            <a:ext cx="2182495"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浸泡+擦拭消毒</a:t>
            </a:r>
            <a:endParaRPr lang="zh-CN" altLang="en-US" sz="2000" dirty="0" smtClean="0">
              <a:ln>
                <a:noFill/>
              </a:ln>
              <a:effectLst/>
              <a:latin typeface="+mn-ea"/>
              <a:cs typeface="Times New Roman" panose="02020603050405020304" charset="0"/>
              <a:sym typeface="+mn-ea"/>
            </a:endParaRPr>
          </a:p>
        </p:txBody>
      </p:sp>
      <p:sp>
        <p:nvSpPr>
          <p:cNvPr id="24" name="文本框 23"/>
          <p:cNvSpPr txBox="1"/>
          <p:nvPr/>
        </p:nvSpPr>
        <p:spPr>
          <a:xfrm>
            <a:off x="9313545" y="5373370"/>
            <a:ext cx="1370965"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清</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消</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清</a:t>
            </a:r>
            <a:endParaRPr lang="zh-CN" altLang="en-US" sz="2000" dirty="0" smtClean="0">
              <a:ln>
                <a:noFill/>
              </a:ln>
              <a:effectLst/>
              <a:latin typeface="微软雅黑" charset="0"/>
              <a:ea typeface="微软雅黑" charset="0"/>
              <a:cs typeface="微软雅黑" charset="0"/>
              <a:sym typeface="+mn-ea"/>
            </a:endParaRPr>
          </a:p>
        </p:txBody>
      </p:sp>
      <p:cxnSp>
        <p:nvCxnSpPr>
          <p:cNvPr id="27" name="直接连接符 26"/>
          <p:cNvCxnSpPr/>
          <p:nvPr/>
        </p:nvCxnSpPr>
        <p:spPr>
          <a:xfrm flipH="1">
            <a:off x="5100320" y="1958975"/>
            <a:ext cx="15240" cy="4590415"/>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直接连接符 27"/>
          <p:cNvCxnSpPr/>
          <p:nvPr/>
        </p:nvCxnSpPr>
        <p:spPr>
          <a:xfrm flipH="1">
            <a:off x="8503285" y="2032635"/>
            <a:ext cx="3175" cy="4590415"/>
          </a:xfrm>
          <a:prstGeom prst="line">
            <a:avLst/>
          </a:prstGeom>
        </p:spPr>
        <p:style>
          <a:lnRef idx="1">
            <a:schemeClr val="accent3"/>
          </a:lnRef>
          <a:fillRef idx="0">
            <a:schemeClr val="accent3"/>
          </a:fillRef>
          <a:effectRef idx="0">
            <a:schemeClr val="accent3"/>
          </a:effectRef>
          <a:fontRef idx="minor">
            <a:schemeClr val="tx1"/>
          </a:fontRef>
        </p:style>
      </p:cxnSp>
      <p:cxnSp>
        <p:nvCxnSpPr>
          <p:cNvPr id="30" name="直接连接符 29"/>
          <p:cNvCxnSpPr/>
          <p:nvPr/>
        </p:nvCxnSpPr>
        <p:spPr>
          <a:xfrm flipH="1">
            <a:off x="2614295" y="4327525"/>
            <a:ext cx="9665335"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文本框 1"/>
          <p:cNvSpPr txBox="1"/>
          <p:nvPr/>
        </p:nvSpPr>
        <p:spPr>
          <a:xfrm>
            <a:off x="5615940" y="4469765"/>
            <a:ext cx="257238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浓度：</a:t>
            </a:r>
            <a:r>
              <a:rPr lang="en-US" altLang="zh-CN" sz="2000" dirty="0" smtClean="0">
                <a:ln>
                  <a:noFill/>
                </a:ln>
                <a:effectLst/>
                <a:latin typeface="微软雅黑" charset="0"/>
                <a:ea typeface="微软雅黑" charset="0"/>
                <a:cs typeface="微软雅黑" charset="0"/>
                <a:sym typeface="+mn-ea"/>
              </a:rPr>
              <a:t>25</a:t>
            </a:r>
            <a:r>
              <a:rPr lang="en-US" sz="2000" dirty="0" smtClean="0">
                <a:ln>
                  <a:noFill/>
                </a:ln>
                <a:effectLst/>
                <a:latin typeface="微软雅黑" charset="0"/>
                <a:ea typeface="微软雅黑" charset="0"/>
                <a:cs typeface="微软雅黑" charset="0"/>
                <a:sym typeface="+mn-ea"/>
              </a:rPr>
              <a:t>0</a:t>
            </a:r>
            <a:r>
              <a:rPr lang="en-US" altLang="zh-CN" sz="2000" dirty="0" smtClean="0">
                <a:ln>
                  <a:noFill/>
                </a:ln>
                <a:effectLst/>
                <a:latin typeface="微软雅黑" charset="0"/>
                <a:ea typeface="微软雅黑" charset="0"/>
                <a:cs typeface="微软雅黑" charset="0"/>
                <a:sym typeface="+mn-ea"/>
              </a:rPr>
              <a:t>mg/L</a:t>
            </a:r>
            <a:endParaRPr lang="en-US" altLang="zh-CN" sz="2000" dirty="0" smtClean="0">
              <a:ln>
                <a:noFill/>
              </a:ln>
              <a:effectLst/>
              <a:latin typeface="微软雅黑" charset="0"/>
              <a:ea typeface="微软雅黑" charset="0"/>
              <a:cs typeface="微软雅黑" charset="0"/>
              <a:sym typeface="+mn-ea"/>
            </a:endParaRPr>
          </a:p>
          <a:p>
            <a:r>
              <a:rPr lang="zh-CN" altLang="en-US" sz="2000" dirty="0" smtClean="0">
                <a:ln>
                  <a:noFill/>
                </a:ln>
                <a:effectLst/>
                <a:latin typeface="微软雅黑" charset="0"/>
                <a:ea typeface="微软雅黑" charset="0"/>
                <a:cs typeface="微软雅黑" charset="0"/>
                <a:sym typeface="+mn-ea"/>
              </a:rPr>
              <a:t>时间：</a:t>
            </a:r>
            <a:r>
              <a:rPr lang="en-US" altLang="zh-CN" sz="2000" dirty="0" smtClean="0">
                <a:ln>
                  <a:noFill/>
                </a:ln>
                <a:effectLst/>
                <a:latin typeface="微软雅黑" charset="0"/>
                <a:ea typeface="微软雅黑" charset="0"/>
                <a:cs typeface="微软雅黑" charset="0"/>
                <a:sym typeface="+mn-ea"/>
              </a:rPr>
              <a:t>30</a:t>
            </a:r>
            <a:r>
              <a:rPr lang="zh-CN" altLang="en-US" sz="2000" dirty="0" smtClean="0">
                <a:ln>
                  <a:noFill/>
                </a:ln>
                <a:effectLst/>
                <a:latin typeface="微软雅黑" charset="0"/>
                <a:ea typeface="微软雅黑" charset="0"/>
                <a:cs typeface="微软雅黑" charset="0"/>
                <a:sym typeface="+mn-ea"/>
              </a:rPr>
              <a:t>分钟</a:t>
            </a:r>
            <a:endParaRPr lang="zh-CN" altLang="en-US" sz="2000">
              <a:latin typeface="微软雅黑" charset="0"/>
              <a:ea typeface="微软雅黑" charset="0"/>
              <a:cs typeface="微软雅黑" charset="0"/>
            </a:endParaRPr>
          </a:p>
        </p:txBody>
      </p:sp>
      <p:sp>
        <p:nvSpPr>
          <p:cNvPr id="9" name="文本框 8"/>
          <p:cNvSpPr txBox="1"/>
          <p:nvPr/>
        </p:nvSpPr>
        <p:spPr>
          <a:xfrm>
            <a:off x="8977630" y="4523740"/>
            <a:ext cx="2527300"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微软雅黑" charset="0"/>
                <a:sym typeface="+mn-ea"/>
              </a:rPr>
              <a:t>浓度：</a:t>
            </a:r>
            <a:r>
              <a:rPr lang="en-US" altLang="zh-CN" sz="2000" dirty="0" smtClean="0">
                <a:ln>
                  <a:noFill/>
                </a:ln>
                <a:effectLst/>
                <a:latin typeface="微软雅黑" charset="0"/>
                <a:ea typeface="微软雅黑" charset="0"/>
                <a:cs typeface="微软雅黑" charset="0"/>
                <a:sym typeface="+mn-ea"/>
              </a:rPr>
              <a:t>25</a:t>
            </a:r>
            <a:r>
              <a:rPr lang="en-US" sz="2000" dirty="0" smtClean="0">
                <a:ln>
                  <a:noFill/>
                </a:ln>
                <a:effectLst/>
                <a:latin typeface="微软雅黑" charset="0"/>
                <a:ea typeface="微软雅黑" charset="0"/>
                <a:cs typeface="微软雅黑" charset="0"/>
                <a:sym typeface="+mn-ea"/>
              </a:rPr>
              <a:t>0</a:t>
            </a:r>
            <a:r>
              <a:rPr lang="en-US" altLang="zh-CN" sz="2000" dirty="0" smtClean="0">
                <a:ln>
                  <a:noFill/>
                </a:ln>
                <a:effectLst/>
                <a:latin typeface="微软雅黑" charset="0"/>
                <a:ea typeface="微软雅黑" charset="0"/>
                <a:cs typeface="微软雅黑" charset="0"/>
                <a:sym typeface="+mn-ea"/>
              </a:rPr>
              <a:t>mg/L</a:t>
            </a:r>
            <a:endParaRPr lang="en-US" altLang="zh-CN" sz="2000" dirty="0" smtClean="0">
              <a:ln>
                <a:noFill/>
              </a:ln>
              <a:effectLst/>
              <a:latin typeface="微软雅黑" charset="0"/>
              <a:ea typeface="微软雅黑" charset="0"/>
              <a:cs typeface="微软雅黑" charset="0"/>
              <a:sym typeface="+mn-ea"/>
            </a:endParaRPr>
          </a:p>
          <a:p>
            <a:r>
              <a:rPr lang="zh-CN" altLang="en-US" sz="2000" dirty="0" smtClean="0">
                <a:ln>
                  <a:noFill/>
                </a:ln>
                <a:effectLst/>
                <a:latin typeface="微软雅黑" charset="0"/>
                <a:ea typeface="微软雅黑" charset="0"/>
                <a:cs typeface="微软雅黑" charset="0"/>
                <a:sym typeface="+mn-ea"/>
              </a:rPr>
              <a:t>时间：</a:t>
            </a:r>
            <a:r>
              <a:rPr lang="en-US" altLang="zh-CN" sz="2000" dirty="0" smtClean="0">
                <a:ln>
                  <a:noFill/>
                </a:ln>
                <a:effectLst/>
                <a:latin typeface="微软雅黑" charset="0"/>
                <a:ea typeface="微软雅黑" charset="0"/>
                <a:cs typeface="微软雅黑" charset="0"/>
                <a:sym typeface="+mn-ea"/>
              </a:rPr>
              <a:t>10-15</a:t>
            </a:r>
            <a:r>
              <a:rPr lang="zh-CN" altLang="en-US" sz="2000" dirty="0" smtClean="0">
                <a:ln>
                  <a:noFill/>
                </a:ln>
                <a:effectLst/>
                <a:latin typeface="微软雅黑" charset="0"/>
                <a:ea typeface="微软雅黑" charset="0"/>
                <a:cs typeface="微软雅黑" charset="0"/>
                <a:sym typeface="+mn-ea"/>
              </a:rPr>
              <a:t>分钟</a:t>
            </a:r>
            <a:endParaRPr lang="zh-CN" altLang="en-US" sz="2000">
              <a:latin typeface="微软雅黑" charset="0"/>
              <a:ea typeface="微软雅黑" charset="0"/>
              <a:cs typeface="微软雅黑" charset="0"/>
            </a:endParaRPr>
          </a:p>
        </p:txBody>
      </p:sp>
      <p:sp>
        <p:nvSpPr>
          <p:cNvPr id="32" name="五边形 31"/>
          <p:cNvSpPr/>
          <p:nvPr/>
        </p:nvSpPr>
        <p:spPr>
          <a:xfrm>
            <a:off x="435610" y="3552190"/>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消毒对象</a:t>
            </a:r>
            <a:endParaRPr lang="zh-CN" altLang="en-US" sz="2400" b="1">
              <a:solidFill>
                <a:schemeClr val="bg1"/>
              </a:solidFill>
            </a:endParaRPr>
          </a:p>
        </p:txBody>
      </p:sp>
      <p:sp>
        <p:nvSpPr>
          <p:cNvPr id="33" name="文本框 32"/>
          <p:cNvSpPr txBox="1"/>
          <p:nvPr/>
        </p:nvSpPr>
        <p:spPr>
          <a:xfrm>
            <a:off x="2920365" y="3521710"/>
            <a:ext cx="219138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门把手、水龙头、卫生间、地面等</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34" name="文本框 33"/>
          <p:cNvSpPr txBox="1"/>
          <p:nvPr/>
        </p:nvSpPr>
        <p:spPr>
          <a:xfrm>
            <a:off x="5407660" y="3509645"/>
            <a:ext cx="3095625" cy="706755"/>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区域教具、玩具、教具柜、床、墙面、椅子</a:t>
            </a:r>
            <a:r>
              <a:rPr lang="zh-CN" altLang="en-US" sz="2000" dirty="0" smtClean="0">
                <a:ln>
                  <a:noFill/>
                </a:ln>
                <a:effectLst/>
                <a:latin typeface="微软雅黑" charset="0"/>
                <a:ea typeface="微软雅黑" charset="0"/>
                <a:cs typeface="Times New Roman" panose="02020603050405020304" charset="0"/>
                <a:sym typeface="+mn-ea"/>
              </a:rPr>
              <a:t>等</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35" name="文本框 34"/>
          <p:cNvSpPr txBox="1"/>
          <p:nvPr/>
        </p:nvSpPr>
        <p:spPr>
          <a:xfrm>
            <a:off x="9399905" y="3651885"/>
            <a:ext cx="2191385" cy="398780"/>
          </a:xfrm>
          <a:prstGeom prst="rect">
            <a:avLst/>
          </a:prstGeom>
          <a:noFill/>
        </p:spPr>
        <p:txBody>
          <a:bodyPr wrap="square" rtlCol="0">
            <a:spAutoFit/>
          </a:bodyPr>
          <a:p>
            <a:pPr algn="l">
              <a:buClrTx/>
              <a:buSzTx/>
              <a:buFontTx/>
            </a:pPr>
            <a:r>
              <a:rPr lang="zh-CN" altLang="en-US" sz="2000" dirty="0" smtClean="0">
                <a:ln>
                  <a:noFill/>
                </a:ln>
                <a:effectLst/>
                <a:latin typeface="微软雅黑" charset="0"/>
                <a:ea typeface="微软雅黑" charset="0"/>
                <a:cs typeface="Times New Roman" panose="02020603050405020304" charset="0"/>
                <a:sym typeface="+mn-ea"/>
              </a:rPr>
              <a:t>幼</a:t>
            </a:r>
            <a:r>
              <a:rPr lang="en-US" altLang="zh-CN" sz="2000" dirty="0" smtClean="0">
                <a:ln>
                  <a:noFill/>
                </a:ln>
                <a:effectLst/>
                <a:latin typeface="微软雅黑" charset="0"/>
                <a:ea typeface="微软雅黑" charset="0"/>
                <a:cs typeface="微软雅黑" charset="0"/>
                <a:sym typeface="+mn-ea"/>
              </a:rPr>
              <a:t>儿餐桌</a:t>
            </a:r>
            <a:endParaRPr lang="en-US" altLang="zh-CN" sz="2000" dirty="0" smtClean="0">
              <a:ln>
                <a:noFill/>
              </a:ln>
              <a:effectLst/>
              <a:latin typeface="微软雅黑" charset="0"/>
              <a:ea typeface="微软雅黑" charset="0"/>
              <a:cs typeface="微软雅黑" charset="0"/>
              <a:sym typeface="+mn-ea"/>
            </a:endParaRPr>
          </a:p>
        </p:txBody>
      </p:sp>
      <p:cxnSp>
        <p:nvCxnSpPr>
          <p:cNvPr id="37" name="直接连接符 36"/>
          <p:cNvCxnSpPr/>
          <p:nvPr/>
        </p:nvCxnSpPr>
        <p:spPr>
          <a:xfrm flipH="1">
            <a:off x="2614295" y="5189220"/>
            <a:ext cx="9665335" cy="0"/>
          </a:xfrm>
          <a:prstGeom prst="line">
            <a:avLst/>
          </a:prstGeom>
        </p:spPr>
        <p:style>
          <a:lnRef idx="1">
            <a:schemeClr val="accent3"/>
          </a:lnRef>
          <a:fillRef idx="0">
            <a:schemeClr val="accent3"/>
          </a:fillRef>
          <a:effectRef idx="0">
            <a:schemeClr val="accent3"/>
          </a:effectRef>
          <a:fontRef idx="minor">
            <a:schemeClr val="tx1"/>
          </a:fontRef>
        </p:style>
      </p:cxnSp>
      <p:pic>
        <p:nvPicPr>
          <p:cNvPr id="38" name="图片 37"/>
          <p:cNvPicPr>
            <a:picLocks noChangeAspect="1"/>
          </p:cNvPicPr>
          <p:nvPr/>
        </p:nvPicPr>
        <p:blipFill>
          <a:blip r:embed="rId3"/>
          <a:srcRect l="8530" r="7455"/>
          <a:stretch>
            <a:fillRect/>
          </a:stretch>
        </p:blipFill>
        <p:spPr>
          <a:xfrm>
            <a:off x="3077210" y="1325880"/>
            <a:ext cx="1488440" cy="1333500"/>
          </a:xfrm>
          <a:prstGeom prst="ellipse">
            <a:avLst/>
          </a:prstGeom>
        </p:spPr>
      </p:pic>
      <p:pic>
        <p:nvPicPr>
          <p:cNvPr id="40" name="图片 39"/>
          <p:cNvPicPr>
            <a:picLocks noChangeAspect="1"/>
          </p:cNvPicPr>
          <p:nvPr/>
        </p:nvPicPr>
        <p:blipFill>
          <a:blip r:embed="rId4"/>
          <a:stretch>
            <a:fillRect/>
          </a:stretch>
        </p:blipFill>
        <p:spPr>
          <a:xfrm>
            <a:off x="8956675" y="1437005"/>
            <a:ext cx="1488440" cy="1222375"/>
          </a:xfrm>
          <a:prstGeom prst="ellipse">
            <a:avLst/>
          </a:prstGeom>
        </p:spPr>
      </p:pic>
      <p:pic>
        <p:nvPicPr>
          <p:cNvPr id="41" name="图片 40"/>
          <p:cNvPicPr>
            <a:picLocks noChangeAspect="1"/>
          </p:cNvPicPr>
          <p:nvPr/>
        </p:nvPicPr>
        <p:blipFill>
          <a:blip r:embed="rId5"/>
          <a:stretch>
            <a:fillRect/>
          </a:stretch>
        </p:blipFill>
        <p:spPr>
          <a:xfrm>
            <a:off x="5955030" y="1437005"/>
            <a:ext cx="1488440" cy="1222375"/>
          </a:xfrm>
          <a:prstGeom prst="ellipse">
            <a:avLst/>
          </a:prstGeom>
        </p:spPr>
      </p:pic>
      <p:cxnSp>
        <p:nvCxnSpPr>
          <p:cNvPr id="42" name="直接连接符 41"/>
          <p:cNvCxnSpPr/>
          <p:nvPr/>
        </p:nvCxnSpPr>
        <p:spPr>
          <a:xfrm flipH="1">
            <a:off x="2614295" y="5834380"/>
            <a:ext cx="9665335" cy="0"/>
          </a:xfrm>
          <a:prstGeom prst="line">
            <a:avLst/>
          </a:prstGeom>
        </p:spPr>
        <p:style>
          <a:lnRef idx="1">
            <a:schemeClr val="accent3"/>
          </a:lnRef>
          <a:fillRef idx="0">
            <a:schemeClr val="accent3"/>
          </a:fillRef>
          <a:effectRef idx="0">
            <a:schemeClr val="accent3"/>
          </a:effectRef>
          <a:fontRef idx="minor">
            <a:schemeClr val="tx1"/>
          </a:fontRef>
        </p:style>
      </p:cxnSp>
      <p:sp>
        <p:nvSpPr>
          <p:cNvPr id="43" name="五边形 42"/>
          <p:cNvSpPr/>
          <p:nvPr/>
        </p:nvSpPr>
        <p:spPr>
          <a:xfrm>
            <a:off x="435610" y="5912485"/>
            <a:ext cx="1903095" cy="60007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消毒频率</a:t>
            </a:r>
            <a:endParaRPr lang="zh-CN" altLang="en-US" sz="2400" b="1">
              <a:solidFill>
                <a:schemeClr val="bg1"/>
              </a:solidFill>
            </a:endParaRPr>
          </a:p>
        </p:txBody>
      </p:sp>
      <p:sp>
        <p:nvSpPr>
          <p:cNvPr id="44" name="文本框 43"/>
          <p:cNvSpPr txBox="1"/>
          <p:nvPr/>
        </p:nvSpPr>
        <p:spPr>
          <a:xfrm>
            <a:off x="2929890" y="5949315"/>
            <a:ext cx="2059305"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集中使用前、后</a:t>
            </a:r>
            <a:endParaRPr lang="zh-CN" altLang="en-US" sz="2000" dirty="0" smtClean="0">
              <a:ln>
                <a:noFill/>
              </a:ln>
              <a:effectLst/>
              <a:latin typeface="微软雅黑" charset="0"/>
              <a:ea typeface="微软雅黑" charset="0"/>
              <a:cs typeface="Times New Roman" panose="02020603050405020304" charset="0"/>
              <a:sym typeface="+mn-ea"/>
            </a:endParaRPr>
          </a:p>
        </p:txBody>
      </p:sp>
      <p:sp>
        <p:nvSpPr>
          <p:cNvPr id="45" name="文本框 44"/>
          <p:cNvSpPr txBox="1"/>
          <p:nvPr/>
        </p:nvSpPr>
        <p:spPr>
          <a:xfrm>
            <a:off x="5616575" y="5949315"/>
            <a:ext cx="2571750" cy="398780"/>
          </a:xfrm>
          <a:prstGeom prst="rect">
            <a:avLst/>
          </a:prstGeom>
          <a:noFill/>
        </p:spPr>
        <p:txBody>
          <a:bodyPr wrap="square" rtlCol="0">
            <a:spAutoFit/>
          </a:bodyPr>
          <a:p>
            <a:r>
              <a:rPr lang="en-US" altLang="zh-CN" sz="2000" dirty="0" smtClean="0">
                <a:ln>
                  <a:noFill/>
                </a:ln>
                <a:effectLst/>
                <a:latin typeface="微软雅黑" charset="0"/>
                <a:ea typeface="微软雅黑" charset="0"/>
                <a:cs typeface="微软雅黑" charset="0"/>
                <a:sym typeface="+mn-ea"/>
              </a:rPr>
              <a:t>1</a:t>
            </a:r>
            <a:r>
              <a:rPr lang="zh-CN" altLang="en-US" sz="2000" dirty="0" smtClean="0">
                <a:ln>
                  <a:noFill/>
                </a:ln>
                <a:effectLst/>
                <a:latin typeface="微软雅黑" charset="0"/>
                <a:ea typeface="微软雅黑" charset="0"/>
                <a:cs typeface="微软雅黑" charset="0"/>
                <a:sym typeface="+mn-ea"/>
              </a:rPr>
              <a:t>次</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日  或  </a:t>
            </a:r>
            <a:r>
              <a:rPr lang="en-US" altLang="zh-CN" sz="2000" dirty="0" smtClean="0">
                <a:ln>
                  <a:noFill/>
                </a:ln>
                <a:effectLst/>
                <a:latin typeface="微软雅黑" charset="0"/>
                <a:ea typeface="微软雅黑" charset="0"/>
                <a:cs typeface="微软雅黑" charset="0"/>
                <a:sym typeface="+mn-ea"/>
              </a:rPr>
              <a:t>1</a:t>
            </a:r>
            <a:r>
              <a:rPr lang="zh-CN" altLang="en-US" sz="2000" dirty="0" smtClean="0">
                <a:ln>
                  <a:noFill/>
                </a:ln>
                <a:effectLst/>
                <a:latin typeface="微软雅黑" charset="0"/>
                <a:ea typeface="微软雅黑" charset="0"/>
                <a:cs typeface="微软雅黑" charset="0"/>
                <a:sym typeface="+mn-ea"/>
              </a:rPr>
              <a:t>周</a:t>
            </a:r>
            <a:r>
              <a:rPr lang="en-US" altLang="zh-CN" sz="2000" dirty="0" smtClean="0">
                <a:ln>
                  <a:noFill/>
                </a:ln>
                <a:effectLst/>
                <a:latin typeface="微软雅黑" charset="0"/>
                <a:ea typeface="微软雅黑" charset="0"/>
                <a:cs typeface="微软雅黑" charset="0"/>
                <a:sym typeface="+mn-ea"/>
              </a:rPr>
              <a:t>/</a:t>
            </a:r>
            <a:r>
              <a:rPr lang="zh-CN" altLang="en-US" sz="2000" dirty="0" smtClean="0">
                <a:ln>
                  <a:noFill/>
                </a:ln>
                <a:effectLst/>
                <a:latin typeface="微软雅黑" charset="0"/>
                <a:ea typeface="微软雅黑" charset="0"/>
                <a:cs typeface="微软雅黑" charset="0"/>
                <a:sym typeface="+mn-ea"/>
              </a:rPr>
              <a:t>次</a:t>
            </a:r>
            <a:endParaRPr lang="zh-CN" altLang="en-US" sz="2000" dirty="0" smtClean="0">
              <a:ln>
                <a:noFill/>
              </a:ln>
              <a:effectLst/>
              <a:latin typeface="微软雅黑" charset="0"/>
              <a:ea typeface="微软雅黑" charset="0"/>
              <a:cs typeface="微软雅黑" charset="0"/>
              <a:sym typeface="+mn-ea"/>
            </a:endParaRPr>
          </a:p>
        </p:txBody>
      </p:sp>
      <p:sp>
        <p:nvSpPr>
          <p:cNvPr id="46" name="文本框 45"/>
          <p:cNvSpPr txBox="1"/>
          <p:nvPr/>
        </p:nvSpPr>
        <p:spPr>
          <a:xfrm>
            <a:off x="9349105" y="5975985"/>
            <a:ext cx="2059305" cy="398780"/>
          </a:xfrm>
          <a:prstGeom prst="rect">
            <a:avLst/>
          </a:prstGeom>
          <a:noFill/>
        </p:spPr>
        <p:txBody>
          <a:bodyPr wrap="square" rtlCol="0">
            <a:spAutoFit/>
          </a:bodyPr>
          <a:p>
            <a:r>
              <a:rPr lang="zh-CN" altLang="en-US" sz="2000" dirty="0" smtClean="0">
                <a:ln>
                  <a:noFill/>
                </a:ln>
                <a:effectLst/>
                <a:latin typeface="微软雅黑" charset="0"/>
                <a:ea typeface="微软雅黑" charset="0"/>
                <a:cs typeface="Times New Roman" panose="02020603050405020304" charset="0"/>
                <a:sym typeface="+mn-ea"/>
              </a:rPr>
              <a:t>每餐前</a:t>
            </a:r>
            <a:endParaRPr lang="zh-CN" altLang="en-US" sz="2000" dirty="0" smtClean="0">
              <a:ln>
                <a:noFill/>
              </a:ln>
              <a:effectLst/>
              <a:latin typeface="微软雅黑" charset="0"/>
              <a:ea typeface="微软雅黑"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669472" y="118353"/>
            <a:ext cx="15570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2" name="图片 61"/>
          <p:cNvPicPr>
            <a:picLocks noChangeAspect="1"/>
          </p:cNvPicPr>
          <p:nvPr/>
        </p:nvPicPr>
        <p:blipFill>
          <a:blip r:embed="rId1"/>
          <a:stretch>
            <a:fillRect/>
          </a:stretch>
        </p:blipFill>
        <p:spPr>
          <a:xfrm>
            <a:off x="4737100" y="2042160"/>
            <a:ext cx="2717800" cy="2387600"/>
          </a:xfrm>
          <a:prstGeom prst="rect">
            <a:avLst/>
          </a:prstGeom>
        </p:spPr>
      </p:pic>
      <p:pic>
        <p:nvPicPr>
          <p:cNvPr id="63" name="图片 62"/>
          <p:cNvPicPr>
            <a:picLocks noChangeAspect="1"/>
          </p:cNvPicPr>
          <p:nvPr/>
        </p:nvPicPr>
        <p:blipFill>
          <a:blip r:embed="rId2"/>
          <a:stretch>
            <a:fillRect/>
          </a:stretch>
        </p:blipFill>
        <p:spPr>
          <a:xfrm>
            <a:off x="916940" y="2042160"/>
            <a:ext cx="2773680" cy="2773680"/>
          </a:xfrm>
          <a:prstGeom prst="rect">
            <a:avLst/>
          </a:prstGeom>
        </p:spPr>
      </p:pic>
      <p:sp>
        <p:nvSpPr>
          <p:cNvPr id="64" name="乘号 63"/>
          <p:cNvSpPr/>
          <p:nvPr/>
        </p:nvSpPr>
        <p:spPr>
          <a:xfrm>
            <a:off x="1702435" y="4622800"/>
            <a:ext cx="1265555" cy="156083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65" name="图片 64"/>
          <p:cNvPicPr>
            <a:picLocks noChangeAspect="1"/>
          </p:cNvPicPr>
          <p:nvPr/>
        </p:nvPicPr>
        <p:blipFill>
          <a:blip r:embed="rId3"/>
          <a:stretch>
            <a:fillRect/>
          </a:stretch>
        </p:blipFill>
        <p:spPr>
          <a:xfrm>
            <a:off x="8426450" y="2042160"/>
            <a:ext cx="2651760" cy="2388235"/>
          </a:xfrm>
          <a:prstGeom prst="rect">
            <a:avLst/>
          </a:prstGeom>
        </p:spPr>
      </p:pic>
      <p:sp>
        <p:nvSpPr>
          <p:cNvPr id="66" name="文本框 65"/>
          <p:cNvSpPr txBox="1"/>
          <p:nvPr/>
        </p:nvSpPr>
        <p:spPr>
          <a:xfrm>
            <a:off x="5616575" y="4430395"/>
            <a:ext cx="1368425" cy="1568450"/>
          </a:xfrm>
          <a:prstGeom prst="rect">
            <a:avLst/>
          </a:prstGeom>
          <a:noFill/>
        </p:spPr>
        <p:txBody>
          <a:bodyPr wrap="square" rtlCol="0" anchor="t">
            <a:spAutoFit/>
          </a:bodyPr>
          <a:p>
            <a:r>
              <a:rPr lang="zh-CN" altLang="en-US" sz="9600">
                <a:solidFill>
                  <a:srgbClr val="FF0000"/>
                </a:solidFill>
                <a:latin typeface="Arial" panose="020B0604020202090204" pitchFamily="34" charset="0"/>
                <a:cs typeface="Arial" panose="020B0604020202090204" pitchFamily="34" charset="0"/>
              </a:rPr>
              <a:t>√</a:t>
            </a:r>
            <a:endParaRPr lang="zh-CN" altLang="en-US" sz="9600">
              <a:solidFill>
                <a:srgbClr val="FF0000"/>
              </a:solidFill>
              <a:latin typeface="Arial" panose="020B0604020202090204" pitchFamily="34" charset="0"/>
              <a:cs typeface="Arial" panose="020B0604020202090204" pitchFamily="34" charset="0"/>
            </a:endParaRPr>
          </a:p>
        </p:txBody>
      </p:sp>
      <p:sp>
        <p:nvSpPr>
          <p:cNvPr id="67" name="文本框 66"/>
          <p:cNvSpPr txBox="1"/>
          <p:nvPr/>
        </p:nvSpPr>
        <p:spPr>
          <a:xfrm>
            <a:off x="8910955" y="4622800"/>
            <a:ext cx="1368425" cy="1568450"/>
          </a:xfrm>
          <a:prstGeom prst="rect">
            <a:avLst/>
          </a:prstGeom>
          <a:noFill/>
        </p:spPr>
        <p:txBody>
          <a:bodyPr wrap="square" rtlCol="0" anchor="t">
            <a:spAutoFit/>
          </a:bodyPr>
          <a:p>
            <a:r>
              <a:rPr lang="zh-CN" altLang="en-US" sz="9600">
                <a:solidFill>
                  <a:srgbClr val="FF0000"/>
                </a:solidFill>
                <a:latin typeface="Arial" panose="020B0604020202090204" pitchFamily="34" charset="0"/>
                <a:cs typeface="Arial" panose="020B0604020202090204" pitchFamily="34" charset="0"/>
              </a:rPr>
              <a:t>√</a:t>
            </a:r>
            <a:endParaRPr lang="zh-CN" altLang="en-US" sz="9600">
              <a:solidFill>
                <a:srgbClr val="FF0000"/>
              </a:solidFill>
              <a:latin typeface="Arial" panose="020B0604020202090204" pitchFamily="34" charset="0"/>
              <a:cs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右箭头 4"/>
          <p:cNvSpPr/>
          <p:nvPr/>
        </p:nvSpPr>
        <p:spPr>
          <a:xfrm>
            <a:off x="887095" y="784860"/>
            <a:ext cx="6759575" cy="980440"/>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2400" b="1"/>
              <a:t>如果幼儿园消毒不到位，会出现什么情况？</a:t>
            </a:r>
            <a:endParaRPr lang="zh-CN" altLang="en-US" sz="2400" b="1"/>
          </a:p>
        </p:txBody>
      </p:sp>
      <p:grpSp>
        <p:nvGrpSpPr>
          <p:cNvPr id="51" name="组合 50"/>
          <p:cNvGrpSpPr/>
          <p:nvPr/>
        </p:nvGrpSpPr>
        <p:grpSpPr>
          <a:xfrm>
            <a:off x="887107" y="4285434"/>
            <a:ext cx="10632609" cy="919843"/>
            <a:chOff x="869962" y="3204029"/>
            <a:chExt cx="10632609" cy="919843"/>
          </a:xfrm>
        </p:grpSpPr>
        <p:sp>
          <p:nvSpPr>
            <p:cNvPr id="52" name="箭头: 右 1"/>
            <p:cNvSpPr/>
            <p:nvPr/>
          </p:nvSpPr>
          <p:spPr>
            <a:xfrm>
              <a:off x="869962" y="3204029"/>
              <a:ext cx="10618095" cy="919843"/>
            </a:xfrm>
            <a:prstGeom prst="rightArrow">
              <a:avLst/>
            </a:prstGeom>
            <a:solidFill>
              <a:srgbClr val="0042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cxnSp>
          <p:nvCxnSpPr>
            <p:cNvPr id="53" name="直接连接符 52"/>
            <p:cNvCxnSpPr>
              <a:stCxn id="52" idx="1"/>
            </p:cNvCxnSpPr>
            <p:nvPr/>
          </p:nvCxnSpPr>
          <p:spPr>
            <a:xfrm flipV="1">
              <a:off x="869962" y="3657600"/>
              <a:ext cx="10632609" cy="63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椭圆 53"/>
          <p:cNvSpPr/>
          <p:nvPr/>
        </p:nvSpPr>
        <p:spPr>
          <a:xfrm>
            <a:off x="1374956" y="4643755"/>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椭圆 54"/>
          <p:cNvSpPr/>
          <p:nvPr/>
        </p:nvSpPr>
        <p:spPr>
          <a:xfrm>
            <a:off x="3173525" y="4643755"/>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椭圆 55"/>
          <p:cNvSpPr/>
          <p:nvPr/>
        </p:nvSpPr>
        <p:spPr>
          <a:xfrm>
            <a:off x="4972094" y="4643755"/>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p:nvSpPr>
        <p:spPr>
          <a:xfrm>
            <a:off x="6770663" y="4643755"/>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椭圆 57"/>
          <p:cNvSpPr/>
          <p:nvPr/>
        </p:nvSpPr>
        <p:spPr>
          <a:xfrm>
            <a:off x="8569234" y="4643755"/>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957070" y="3442335"/>
            <a:ext cx="4279900" cy="521970"/>
          </a:xfrm>
          <a:prstGeom prst="rect">
            <a:avLst/>
          </a:prstGeom>
        </p:spPr>
        <p:txBody>
          <a:bodyPr wrap="square">
            <a:spAutoFit/>
          </a:bodyPr>
          <a:p>
            <a:r>
              <a:rPr lang="zh-CN" altLang="en-US" sz="2800">
                <a:solidFill>
                  <a:schemeClr val="tx1"/>
                </a:solidFill>
                <a:latin typeface="微软雅黑" charset="0"/>
                <a:ea typeface="微软雅黑" charset="0"/>
                <a:cs typeface="+mn-ea"/>
                <a:sym typeface="+mn-lt"/>
              </a:rPr>
              <a:t>个人消毒不到位</a:t>
            </a:r>
            <a:endParaRPr lang="zh-CN" altLang="en-US" sz="2800">
              <a:solidFill>
                <a:schemeClr val="tx1"/>
              </a:solidFill>
              <a:latin typeface="微软雅黑" charset="0"/>
              <a:ea typeface="微软雅黑" charset="0"/>
              <a:cs typeface="+mn-ea"/>
              <a:sym typeface="+mn-lt"/>
            </a:endParaRPr>
          </a:p>
        </p:txBody>
      </p:sp>
      <p:sp>
        <p:nvSpPr>
          <p:cNvPr id="70" name="矩形 69"/>
          <p:cNvSpPr/>
          <p:nvPr/>
        </p:nvSpPr>
        <p:spPr>
          <a:xfrm>
            <a:off x="3592830" y="5260975"/>
            <a:ext cx="3582670" cy="521970"/>
          </a:xfrm>
          <a:prstGeom prst="rect">
            <a:avLst/>
          </a:prstGeom>
        </p:spPr>
        <p:txBody>
          <a:bodyPr wrap="square">
            <a:spAutoFit/>
          </a:bodyPr>
          <a:p>
            <a:r>
              <a:rPr lang="zh-CN" altLang="en-US" sz="2800">
                <a:solidFill>
                  <a:schemeClr val="tx1"/>
                </a:solidFill>
                <a:latin typeface="微软雅黑" charset="0"/>
                <a:ea typeface="微软雅黑" charset="0"/>
                <a:cs typeface="+mn-ea"/>
                <a:sym typeface="+mn-lt"/>
              </a:rPr>
              <a:t>公共环境消毒不到位</a:t>
            </a:r>
            <a:endParaRPr lang="zh-CN" altLang="en-US" sz="2800">
              <a:solidFill>
                <a:schemeClr val="tx1"/>
              </a:solidFill>
              <a:latin typeface="微软雅黑" charset="0"/>
              <a:ea typeface="微软雅黑" charset="0"/>
              <a:cs typeface="+mn-ea"/>
              <a:sym typeface="+mn-lt"/>
            </a:endParaRPr>
          </a:p>
        </p:txBody>
      </p:sp>
      <p:sp>
        <p:nvSpPr>
          <p:cNvPr id="76" name="矩形 75"/>
          <p:cNvSpPr/>
          <p:nvPr/>
        </p:nvSpPr>
        <p:spPr>
          <a:xfrm>
            <a:off x="5426075" y="3442335"/>
            <a:ext cx="2737485" cy="521970"/>
          </a:xfrm>
          <a:prstGeom prst="rect">
            <a:avLst/>
          </a:prstGeom>
        </p:spPr>
        <p:txBody>
          <a:bodyPr wrap="square">
            <a:spAutoFit/>
          </a:bodyPr>
          <a:p>
            <a:r>
              <a:rPr lang="zh-CN" altLang="en-US" sz="2800">
                <a:solidFill>
                  <a:schemeClr val="tx1"/>
                </a:solidFill>
                <a:latin typeface="微软雅黑" charset="0"/>
                <a:ea typeface="微软雅黑" charset="0"/>
                <a:cs typeface="+mn-ea"/>
                <a:sym typeface="+mn-lt"/>
              </a:rPr>
              <a:t>班级消毒不到位</a:t>
            </a:r>
            <a:endParaRPr lang="zh-CN" altLang="en-US" sz="2800">
              <a:solidFill>
                <a:schemeClr val="tx1"/>
              </a:solidFill>
              <a:latin typeface="微软雅黑" charset="0"/>
              <a:ea typeface="微软雅黑" charset="0"/>
              <a:cs typeface="+mn-ea"/>
              <a:sym typeface="+mn-lt"/>
            </a:endParaRPr>
          </a:p>
        </p:txBody>
      </p:sp>
      <p:sp>
        <p:nvSpPr>
          <p:cNvPr id="82" name="矩形 81"/>
          <p:cNvSpPr/>
          <p:nvPr/>
        </p:nvSpPr>
        <p:spPr>
          <a:xfrm>
            <a:off x="9069070" y="3458210"/>
            <a:ext cx="2737485" cy="521970"/>
          </a:xfrm>
          <a:prstGeom prst="rect">
            <a:avLst/>
          </a:prstGeom>
        </p:spPr>
        <p:txBody>
          <a:bodyPr wrap="square">
            <a:spAutoFit/>
          </a:bodyPr>
          <a:p>
            <a:r>
              <a:rPr lang="zh-CN" altLang="en-US" sz="2800">
                <a:solidFill>
                  <a:schemeClr val="tx1"/>
                </a:solidFill>
                <a:latin typeface="微软雅黑" charset="0"/>
                <a:ea typeface="微软雅黑" charset="0"/>
                <a:cs typeface="+mn-ea"/>
                <a:sym typeface="+mn-lt"/>
              </a:rPr>
              <a:t>食堂消毒不到位</a:t>
            </a:r>
            <a:endParaRPr lang="zh-CN" altLang="en-US" sz="2800">
              <a:solidFill>
                <a:schemeClr val="tx1"/>
              </a:solidFill>
              <a:latin typeface="微软雅黑" charset="0"/>
              <a:ea typeface="微软雅黑" charset="0"/>
              <a:cs typeface="+mn-ea"/>
              <a:sym typeface="+mn-lt"/>
            </a:endParaRPr>
          </a:p>
        </p:txBody>
      </p:sp>
      <p:sp>
        <p:nvSpPr>
          <p:cNvPr id="88" name="矩形 87"/>
          <p:cNvSpPr/>
          <p:nvPr/>
        </p:nvSpPr>
        <p:spPr>
          <a:xfrm>
            <a:off x="7510145" y="5260975"/>
            <a:ext cx="2737485" cy="521970"/>
          </a:xfrm>
          <a:prstGeom prst="rect">
            <a:avLst/>
          </a:prstGeom>
        </p:spPr>
        <p:txBody>
          <a:bodyPr wrap="square">
            <a:spAutoFit/>
          </a:bodyPr>
          <a:p>
            <a:r>
              <a:rPr lang="zh-CN" altLang="en-US" sz="2800">
                <a:solidFill>
                  <a:schemeClr val="tx1"/>
                </a:solidFill>
                <a:latin typeface="微软雅黑" charset="0"/>
                <a:ea typeface="微软雅黑" charset="0"/>
                <a:cs typeface="+mn-ea"/>
                <a:sym typeface="+mn-lt"/>
              </a:rPr>
              <a:t>消毒浓度不到位</a:t>
            </a:r>
            <a:endParaRPr lang="zh-CN" altLang="en-US" sz="2800">
              <a:solidFill>
                <a:schemeClr val="tx1"/>
              </a:solidFill>
              <a:latin typeface="微软雅黑" charset="0"/>
              <a:ea typeface="微软雅黑" charset="0"/>
              <a:cs typeface="+mn-ea"/>
              <a:sym typeface="+mn-lt"/>
            </a:endParaRPr>
          </a:p>
        </p:txBody>
      </p:sp>
      <p:sp>
        <p:nvSpPr>
          <p:cNvPr id="9" name="线形标注 1 8"/>
          <p:cNvSpPr/>
          <p:nvPr/>
        </p:nvSpPr>
        <p:spPr>
          <a:xfrm>
            <a:off x="1957070" y="2966720"/>
            <a:ext cx="2636520" cy="475615"/>
          </a:xfrm>
          <a:prstGeom prst="borderCallout1">
            <a:avLst>
              <a:gd name="adj1" fmla="val 18750"/>
              <a:gd name="adj2" fmla="val -8333"/>
              <a:gd name="adj3" fmla="val 323230"/>
              <a:gd name="adj4" fmla="val -17822"/>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b="1">
                <a:solidFill>
                  <a:schemeClr val="bg1"/>
                </a:solidFill>
              </a:rPr>
              <a:t>传染病发生</a:t>
            </a:r>
            <a:endParaRPr lang="zh-CN" altLang="en-US" sz="2400" b="1">
              <a:solidFill>
                <a:schemeClr val="bg1"/>
              </a:solidFill>
            </a:endParaRPr>
          </a:p>
        </p:txBody>
      </p:sp>
      <p:sp>
        <p:nvSpPr>
          <p:cNvPr id="10" name="线形标注 1 9"/>
          <p:cNvSpPr/>
          <p:nvPr/>
        </p:nvSpPr>
        <p:spPr>
          <a:xfrm>
            <a:off x="5540375" y="2966720"/>
            <a:ext cx="2636520" cy="475615"/>
          </a:xfrm>
          <a:prstGeom prst="borderCallout1">
            <a:avLst>
              <a:gd name="adj1" fmla="val 18750"/>
              <a:gd name="adj2" fmla="val -8333"/>
              <a:gd name="adj3" fmla="val 323230"/>
              <a:gd name="adj4" fmla="val -17822"/>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b="1">
                <a:solidFill>
                  <a:schemeClr val="bg1"/>
                </a:solidFill>
              </a:rPr>
              <a:t>传染病聚集性</a:t>
            </a:r>
            <a:endParaRPr lang="zh-CN" altLang="en-US" sz="2400" b="1">
              <a:solidFill>
                <a:schemeClr val="bg1"/>
              </a:solidFill>
            </a:endParaRPr>
          </a:p>
        </p:txBody>
      </p:sp>
      <p:sp>
        <p:nvSpPr>
          <p:cNvPr id="12" name="线形标注 1 11"/>
          <p:cNvSpPr/>
          <p:nvPr/>
        </p:nvSpPr>
        <p:spPr>
          <a:xfrm>
            <a:off x="9140825" y="2966720"/>
            <a:ext cx="2636520" cy="475615"/>
          </a:xfrm>
          <a:prstGeom prst="borderCallout1">
            <a:avLst>
              <a:gd name="adj1" fmla="val 18750"/>
              <a:gd name="adj2" fmla="val -8333"/>
              <a:gd name="adj3" fmla="val 323230"/>
              <a:gd name="adj4" fmla="val -17822"/>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b="1">
                <a:solidFill>
                  <a:schemeClr val="bg1"/>
                </a:solidFill>
              </a:rPr>
              <a:t>食源性疾病</a:t>
            </a:r>
            <a:endParaRPr lang="zh-CN" altLang="en-US" sz="2400" b="1">
              <a:solidFill>
                <a:schemeClr val="bg1"/>
              </a:solidFill>
            </a:endParaRPr>
          </a:p>
        </p:txBody>
      </p:sp>
      <p:sp>
        <p:nvSpPr>
          <p:cNvPr id="13" name="线形标注 1 12"/>
          <p:cNvSpPr/>
          <p:nvPr/>
        </p:nvSpPr>
        <p:spPr>
          <a:xfrm>
            <a:off x="3755390" y="5856605"/>
            <a:ext cx="2636520" cy="475615"/>
          </a:xfrm>
          <a:prstGeom prst="borderCallout1">
            <a:avLst>
              <a:gd name="adj1" fmla="val 18750"/>
              <a:gd name="adj2" fmla="val -8333"/>
              <a:gd name="adj3" fmla="val -188651"/>
              <a:gd name="adj4" fmla="val -19026"/>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b="1">
                <a:solidFill>
                  <a:schemeClr val="bg1"/>
                </a:solidFill>
              </a:rPr>
              <a:t>传染病爆发</a:t>
            </a:r>
            <a:endParaRPr lang="zh-CN" altLang="en-US" sz="2400" b="1">
              <a:solidFill>
                <a:schemeClr val="bg1"/>
              </a:solidFill>
            </a:endParaRPr>
          </a:p>
        </p:txBody>
      </p:sp>
      <p:sp>
        <p:nvSpPr>
          <p:cNvPr id="14" name="线形标注 1 13"/>
          <p:cNvSpPr/>
          <p:nvPr/>
        </p:nvSpPr>
        <p:spPr>
          <a:xfrm>
            <a:off x="7510145" y="5856605"/>
            <a:ext cx="2636520" cy="475615"/>
          </a:xfrm>
          <a:prstGeom prst="borderCallout1">
            <a:avLst>
              <a:gd name="adj1" fmla="val 18750"/>
              <a:gd name="adj2" fmla="val -8333"/>
              <a:gd name="adj3" fmla="val -188651"/>
              <a:gd name="adj4" fmla="val -19026"/>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b="1">
                <a:solidFill>
                  <a:schemeClr val="bg1"/>
                </a:solidFill>
              </a:rPr>
              <a:t>消毒效果差</a:t>
            </a:r>
            <a:endParaRPr lang="zh-CN" altLang="en-US" sz="240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500" fill="hold"/>
                                        <p:tgtEl>
                                          <p:spTgt spid="51"/>
                                        </p:tgtEl>
                                        <p:attrNameLst>
                                          <p:attrName>ppt_w</p:attrName>
                                        </p:attrNameLst>
                                      </p:cBhvr>
                                      <p:tavLst>
                                        <p:tav tm="0">
                                          <p:val>
                                            <p:fltVal val="0"/>
                                          </p:val>
                                        </p:tav>
                                        <p:tav tm="100000">
                                          <p:val>
                                            <p:strVal val="#ppt_w"/>
                                          </p:val>
                                        </p:tav>
                                      </p:tavLst>
                                    </p:anim>
                                    <p:anim calcmode="lin" valueType="num">
                                      <p:cBhvr>
                                        <p:cTn id="14" dur="500" fill="hold"/>
                                        <p:tgtEl>
                                          <p:spTgt spid="5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checkerboard(across)">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checkerboard(across)">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checkerboard(across)">
                                      <p:cBhvr>
                                        <p:cTn id="41" dur="500"/>
                                        <p:tgtEl>
                                          <p:spTgt spid="82"/>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checkerboard(across)">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checkerboard(across)">
                                      <p:cBhvr>
                                        <p:cTn id="63" dur="500"/>
                                        <p:tgtEl>
                                          <p:spTgt spid="88"/>
                                        </p:tgtEl>
                                      </p:cBhvr>
                                    </p:animEffect>
                                  </p:childTnLst>
                                </p:cTn>
                              </p:par>
                            </p:childTnLst>
                          </p:cTn>
                        </p:par>
                      </p:childTnLst>
                    </p:cTn>
                  </p:par>
                  <p:par>
                    <p:cTn id="64" fill="hold">
                      <p:stCondLst>
                        <p:cond delay="indefinite"/>
                      </p:stCondLst>
                      <p:childTnLst>
                        <p:par>
                          <p:cTn id="65" fill="hold">
                            <p:stCondLst>
                              <p:cond delay="0"/>
                            </p:stCondLst>
                            <p:childTnLst>
                              <p:par>
                                <p:cTn id="66" presetID="17" presetClass="entr" presetSubtype="1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5" grpId="0" bldLvl="0" animBg="1"/>
      <p:bldP spid="56" grpId="0" bldLvl="0" animBg="1"/>
      <p:bldP spid="57" grpId="0" bldLvl="0" animBg="1"/>
      <p:bldP spid="58" grpId="0" bldLvl="0" animBg="1"/>
      <p:bldP spid="5" grpId="0" bldLvl="0" animBg="1"/>
      <p:bldP spid="5" grpId="1" animBg="1"/>
      <p:bldP spid="64" grpId="0"/>
      <p:bldP spid="64" grpId="1"/>
      <p:bldP spid="9" grpId="0" bldLvl="0" animBg="1"/>
      <p:bldP spid="9" grpId="1" animBg="1"/>
      <p:bldP spid="76" grpId="0"/>
      <p:bldP spid="76" grpId="1"/>
      <p:bldP spid="10" grpId="0" bldLvl="0" animBg="1"/>
      <p:bldP spid="10" grpId="1" animBg="1"/>
      <p:bldP spid="82" grpId="0"/>
      <p:bldP spid="82" grpId="1"/>
      <p:bldP spid="12" grpId="0" bldLvl="0" animBg="1"/>
      <p:bldP spid="12" grpId="1" animBg="1"/>
      <p:bldP spid="70" grpId="0"/>
      <p:bldP spid="70" grpId="1"/>
      <p:bldP spid="13" grpId="0" bldLvl="0" animBg="1"/>
      <p:bldP spid="13" grpId="1" animBg="1"/>
      <p:bldP spid="88" grpId="0"/>
      <p:bldP spid="88" grpId="1"/>
      <p:bldP spid="14" grpId="0" bldLvl="0" animBg="1"/>
      <p:bldP spid="1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669472" y="118353"/>
            <a:ext cx="15570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环境卫生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任意多边形 2"/>
          <p:cNvSpPr/>
          <p:nvPr/>
        </p:nvSpPr>
        <p:spPr>
          <a:xfrm>
            <a:off x="12508356" y="3112376"/>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Rectangle 2"/>
          <p:cNvSpPr>
            <a:spLocks noGrp="1"/>
          </p:cNvSpPr>
          <p:nvPr>
            <p:ph type="title"/>
          </p:nvPr>
        </p:nvSpPr>
        <p:spPr>
          <a:xfrm>
            <a:off x="454025" y="996315"/>
            <a:ext cx="6548120" cy="855980"/>
          </a:xfrm>
        </p:spPr>
        <p:txBody>
          <a:bodyPr vert="horz" wrap="square" lIns="91440" tIns="45720" rIns="91440" bIns="45720" anchor="b">
            <a:normAutofit/>
          </a:bodyPr>
          <a:p>
            <a:pPr marL="0" marR="0" indent="0" algn="l" defTabSz="914400" rtl="0" eaLnBrk="1" fontAlgn="base" latinLnBrk="0" hangingPunct="1">
              <a:lnSpc>
                <a:spcPct val="100000"/>
              </a:lnSpc>
              <a:spcBef>
                <a:spcPct val="0"/>
              </a:spcBef>
              <a:spcAft>
                <a:spcPct val="0"/>
              </a:spcAft>
              <a:buClrTx/>
              <a:buSzTx/>
              <a:buFontTx/>
              <a:buNone/>
            </a:pP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r>
              <a:rPr kumimoji="0" lang="zh-CN" altLang="en-US" sz="4400" b="1" i="0" u="none" strike="noStrike" kern="1200" cap="none" spc="0" normalizeH="0" baseline="0" noProof="1" dirty="0">
                <a:solidFill>
                  <a:schemeClr val="tx2"/>
                </a:solidFill>
                <a:effectLst>
                  <a:outerShdw blurRad="38100" dist="38100" dir="2700000">
                    <a:srgbClr val="C0C0C0"/>
                  </a:outerShdw>
                </a:effectLst>
                <a:latin typeface="+mj-lt"/>
                <a:ea typeface="+mj-ea"/>
                <a:cs typeface="+mj-cs"/>
              </a:rPr>
              <a:t>毛巾、墩布</a:t>
            </a:r>
            <a:r>
              <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rPr>
              <a:t>】</a:t>
            </a:r>
            <a:endParaRPr kumimoji="0" lang="en-US" altLang="zh-CN" sz="4400" b="1" i="0" u="none" strike="noStrike" kern="1200" cap="none" spc="0" normalizeH="0" baseline="0" noProof="1">
              <a:solidFill>
                <a:schemeClr val="tx2"/>
              </a:solidFill>
              <a:effectLst>
                <a:outerShdw blurRad="38100" dist="38100" dir="2700000">
                  <a:srgbClr val="C0C0C0"/>
                </a:outerShdw>
              </a:effectLst>
              <a:latin typeface="+mj-lt"/>
              <a:ea typeface="+mj-ea"/>
              <a:cs typeface="+mj-cs"/>
            </a:endParaRPr>
          </a:p>
        </p:txBody>
      </p:sp>
      <p:sp>
        <p:nvSpPr>
          <p:cNvPr id="14" name="五边形 13"/>
          <p:cNvSpPr/>
          <p:nvPr/>
        </p:nvSpPr>
        <p:spPr>
          <a:xfrm>
            <a:off x="475615" y="3435350"/>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分类</a:t>
            </a:r>
            <a:endParaRPr lang="zh-CN" altLang="en-US" sz="2400" b="1">
              <a:solidFill>
                <a:schemeClr val="bg1"/>
              </a:solidFill>
            </a:endParaRPr>
          </a:p>
        </p:txBody>
      </p:sp>
      <p:sp>
        <p:nvSpPr>
          <p:cNvPr id="15" name="五边形 14"/>
          <p:cNvSpPr/>
          <p:nvPr/>
        </p:nvSpPr>
        <p:spPr>
          <a:xfrm>
            <a:off x="454025" y="4443095"/>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消毒要求</a:t>
            </a:r>
            <a:endParaRPr lang="zh-CN" altLang="en-US" sz="2400" b="1">
              <a:solidFill>
                <a:schemeClr val="bg1"/>
              </a:solidFill>
            </a:endParaRPr>
          </a:p>
        </p:txBody>
      </p:sp>
      <p:sp>
        <p:nvSpPr>
          <p:cNvPr id="19" name="文本框 18"/>
          <p:cNvSpPr txBox="1"/>
          <p:nvPr/>
        </p:nvSpPr>
        <p:spPr>
          <a:xfrm>
            <a:off x="2705100" y="4486275"/>
            <a:ext cx="1858645" cy="460375"/>
          </a:xfrm>
          <a:prstGeom prst="rect">
            <a:avLst/>
          </a:prstGeom>
          <a:noFill/>
        </p:spPr>
        <p:txBody>
          <a:bodyPr wrap="square" rtlCol="0">
            <a:spAutoFit/>
          </a:bodyPr>
          <a:p>
            <a:r>
              <a:rPr lang="zh-CN" altLang="en-US" sz="2400" dirty="0" smtClean="0">
                <a:ln>
                  <a:noFill/>
                </a:ln>
                <a:effectLst/>
                <a:latin typeface="微软雅黑" charset="0"/>
                <a:ea typeface="微软雅黑" charset="0"/>
                <a:cs typeface="Times New Roman" panose="02020603050405020304" charset="0"/>
                <a:sym typeface="+mn-ea"/>
              </a:rPr>
              <a:t>无重叠悬挂</a:t>
            </a:r>
            <a:endParaRPr lang="zh-CN" altLang="en-US" sz="2400" dirty="0" smtClean="0">
              <a:ln>
                <a:noFill/>
              </a:ln>
              <a:effectLst/>
              <a:latin typeface="+mn-ea"/>
              <a:cs typeface="Times New Roman" panose="02020603050405020304" charset="0"/>
              <a:sym typeface="+mn-ea"/>
            </a:endParaRPr>
          </a:p>
        </p:txBody>
      </p:sp>
      <p:cxnSp>
        <p:nvCxnSpPr>
          <p:cNvPr id="22" name="直接连接符 21"/>
          <p:cNvCxnSpPr/>
          <p:nvPr/>
        </p:nvCxnSpPr>
        <p:spPr>
          <a:xfrm flipH="1">
            <a:off x="9051290" y="1875155"/>
            <a:ext cx="3175" cy="4590415"/>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直接连接符 24"/>
          <p:cNvCxnSpPr/>
          <p:nvPr/>
        </p:nvCxnSpPr>
        <p:spPr>
          <a:xfrm flipH="1">
            <a:off x="2448560" y="3115945"/>
            <a:ext cx="9665335" cy="0"/>
          </a:xfrm>
          <a:prstGeom prst="line">
            <a:avLst/>
          </a:prstGeom>
        </p:spPr>
        <p:style>
          <a:lnRef idx="1">
            <a:schemeClr val="accent3"/>
          </a:lnRef>
          <a:fillRef idx="0">
            <a:schemeClr val="accent3"/>
          </a:fillRef>
          <a:effectRef idx="0">
            <a:schemeClr val="accent3"/>
          </a:effectRef>
          <a:fontRef idx="minor">
            <a:schemeClr val="tx1"/>
          </a:fontRef>
        </p:style>
      </p:cxnSp>
      <p:sp>
        <p:nvSpPr>
          <p:cNvPr id="26" name="五边形 25"/>
          <p:cNvSpPr/>
          <p:nvPr/>
        </p:nvSpPr>
        <p:spPr>
          <a:xfrm>
            <a:off x="475615" y="2414270"/>
            <a:ext cx="1903095" cy="694690"/>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消毒方式</a:t>
            </a:r>
            <a:endParaRPr lang="zh-CN" altLang="en-US" sz="2400" b="1">
              <a:solidFill>
                <a:schemeClr val="bg1"/>
              </a:solidFill>
            </a:endParaRPr>
          </a:p>
        </p:txBody>
      </p:sp>
      <p:sp>
        <p:nvSpPr>
          <p:cNvPr id="29" name="文本框 28"/>
          <p:cNvSpPr txBox="1"/>
          <p:nvPr/>
        </p:nvSpPr>
        <p:spPr>
          <a:xfrm>
            <a:off x="4799330" y="2324100"/>
            <a:ext cx="2541270" cy="583565"/>
          </a:xfrm>
          <a:prstGeom prst="rect">
            <a:avLst/>
          </a:prstGeom>
          <a:noFill/>
        </p:spPr>
        <p:txBody>
          <a:bodyPr wrap="square" rtlCol="0">
            <a:spAutoFit/>
          </a:bodyPr>
          <a:p>
            <a:r>
              <a:rPr lang="zh-CN" altLang="en-US" sz="3200" dirty="0" smtClean="0">
                <a:ln>
                  <a:noFill/>
                </a:ln>
                <a:solidFill>
                  <a:srgbClr val="FF0000"/>
                </a:solidFill>
                <a:effectLst/>
                <a:latin typeface="微软雅黑" charset="0"/>
                <a:ea typeface="微软雅黑" charset="0"/>
                <a:cs typeface="Times New Roman" panose="02020603050405020304" charset="0"/>
                <a:sym typeface="+mn-ea"/>
              </a:rPr>
              <a:t>物理消毒</a:t>
            </a:r>
            <a:endParaRPr lang="zh-CN" altLang="en-US" sz="3200" dirty="0" smtClean="0">
              <a:ln>
                <a:noFill/>
              </a:ln>
              <a:solidFill>
                <a:srgbClr val="FF0000"/>
              </a:solidFill>
              <a:effectLst/>
              <a:latin typeface="微软雅黑" charset="0"/>
              <a:ea typeface="微软雅黑" charset="0"/>
              <a:cs typeface="Times New Roman" panose="02020603050405020304" charset="0"/>
              <a:sym typeface="+mn-ea"/>
            </a:endParaRPr>
          </a:p>
        </p:txBody>
      </p:sp>
      <p:sp>
        <p:nvSpPr>
          <p:cNvPr id="31" name="文本框 30"/>
          <p:cNvSpPr txBox="1"/>
          <p:nvPr/>
        </p:nvSpPr>
        <p:spPr>
          <a:xfrm>
            <a:off x="9700260" y="3435350"/>
            <a:ext cx="1784985" cy="460375"/>
          </a:xfrm>
          <a:prstGeom prst="rect">
            <a:avLst/>
          </a:prstGeom>
          <a:noFill/>
        </p:spPr>
        <p:txBody>
          <a:bodyPr wrap="square" rtlCol="0">
            <a:spAutoFit/>
          </a:bodyPr>
          <a:p>
            <a:r>
              <a:rPr lang="en-US" sz="2400" dirty="0" smtClean="0">
                <a:ln>
                  <a:noFill/>
                </a:ln>
                <a:effectLst/>
                <a:latin typeface="微软雅黑" charset="0"/>
                <a:ea typeface="微软雅黑" charset="0"/>
                <a:cs typeface="微软雅黑" charset="0"/>
                <a:sym typeface="+mn-ea"/>
              </a:rPr>
              <a:t>含</a:t>
            </a:r>
            <a:r>
              <a:rPr lang="zh-CN" altLang="en-US" sz="2400" dirty="0" smtClean="0">
                <a:ln>
                  <a:noFill/>
                </a:ln>
                <a:effectLst/>
                <a:latin typeface="微软雅黑" charset="0"/>
                <a:ea typeface="微软雅黑" charset="0"/>
                <a:cs typeface="Times New Roman" panose="02020603050405020304" charset="0"/>
                <a:sym typeface="+mn-ea"/>
              </a:rPr>
              <a:t>氯消毒液</a:t>
            </a:r>
            <a:endParaRPr lang="zh-CN" altLang="en-US" sz="2400" dirty="0" smtClean="0">
              <a:ln>
                <a:noFill/>
              </a:ln>
              <a:effectLst/>
              <a:latin typeface="微软雅黑" charset="0"/>
              <a:ea typeface="微软雅黑" charset="0"/>
              <a:cs typeface="Times New Roman" panose="02020603050405020304" charset="0"/>
              <a:sym typeface="+mn-ea"/>
            </a:endParaRPr>
          </a:p>
        </p:txBody>
      </p:sp>
      <p:cxnSp>
        <p:nvCxnSpPr>
          <p:cNvPr id="36" name="直接连接符 35"/>
          <p:cNvCxnSpPr/>
          <p:nvPr/>
        </p:nvCxnSpPr>
        <p:spPr>
          <a:xfrm flipH="1">
            <a:off x="2448560" y="4170680"/>
            <a:ext cx="9665335"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39" name="直接连接符 38"/>
          <p:cNvCxnSpPr/>
          <p:nvPr/>
        </p:nvCxnSpPr>
        <p:spPr>
          <a:xfrm flipH="1">
            <a:off x="2453005" y="5176520"/>
            <a:ext cx="9665335" cy="0"/>
          </a:xfrm>
          <a:prstGeom prst="line">
            <a:avLst/>
          </a:prstGeom>
        </p:spPr>
        <p:style>
          <a:lnRef idx="1">
            <a:schemeClr val="accent3"/>
          </a:lnRef>
          <a:fillRef idx="0">
            <a:schemeClr val="accent3"/>
          </a:fillRef>
          <a:effectRef idx="0">
            <a:schemeClr val="accent3"/>
          </a:effectRef>
          <a:fontRef idx="minor">
            <a:schemeClr val="tx1"/>
          </a:fontRef>
        </p:style>
      </p:cxnSp>
      <p:sp>
        <p:nvSpPr>
          <p:cNvPr id="47" name="五边形 46"/>
          <p:cNvSpPr/>
          <p:nvPr/>
        </p:nvSpPr>
        <p:spPr>
          <a:xfrm>
            <a:off x="454025" y="5464810"/>
            <a:ext cx="1903095" cy="60007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400" b="1">
                <a:solidFill>
                  <a:schemeClr val="bg1"/>
                </a:solidFill>
              </a:rPr>
              <a:t>消毒时间</a:t>
            </a:r>
            <a:endParaRPr lang="zh-CN" altLang="en-US" sz="2400" b="1">
              <a:solidFill>
                <a:schemeClr val="bg1"/>
              </a:solidFill>
            </a:endParaRPr>
          </a:p>
        </p:txBody>
      </p:sp>
      <p:sp>
        <p:nvSpPr>
          <p:cNvPr id="48" name="文本框 47"/>
          <p:cNvSpPr txBox="1"/>
          <p:nvPr/>
        </p:nvSpPr>
        <p:spPr>
          <a:xfrm>
            <a:off x="2716530" y="5604510"/>
            <a:ext cx="1602105" cy="460375"/>
          </a:xfrm>
          <a:prstGeom prst="rect">
            <a:avLst/>
          </a:prstGeom>
          <a:noFill/>
        </p:spPr>
        <p:txBody>
          <a:bodyPr wrap="square" rtlCol="0">
            <a:spAutoFit/>
          </a:bodyPr>
          <a:p>
            <a:r>
              <a:rPr lang="zh-CN" altLang="en-US" sz="2400" dirty="0" smtClean="0">
                <a:ln>
                  <a:noFill/>
                </a:ln>
                <a:effectLst/>
                <a:latin typeface="微软雅黑" charset="0"/>
                <a:ea typeface="微软雅黑" charset="0"/>
                <a:cs typeface="Times New Roman" panose="02020603050405020304" charset="0"/>
                <a:sym typeface="+mn-ea"/>
              </a:rPr>
              <a:t>至少6小时</a:t>
            </a:r>
            <a:endParaRPr lang="zh-CN" altLang="en-US" sz="2400" dirty="0" smtClean="0">
              <a:ln>
                <a:noFill/>
              </a:ln>
              <a:effectLst/>
              <a:latin typeface="+mn-ea"/>
              <a:cs typeface="Times New Roman" panose="02020603050405020304" charset="0"/>
              <a:sym typeface="+mn-ea"/>
            </a:endParaRPr>
          </a:p>
        </p:txBody>
      </p:sp>
      <p:sp>
        <p:nvSpPr>
          <p:cNvPr id="49" name="文本框 48"/>
          <p:cNvSpPr txBox="1"/>
          <p:nvPr/>
        </p:nvSpPr>
        <p:spPr>
          <a:xfrm>
            <a:off x="9490075" y="2324100"/>
            <a:ext cx="1951355" cy="583565"/>
          </a:xfrm>
          <a:prstGeom prst="rect">
            <a:avLst/>
          </a:prstGeom>
          <a:noFill/>
        </p:spPr>
        <p:txBody>
          <a:bodyPr wrap="square" rtlCol="0">
            <a:spAutoFit/>
          </a:bodyPr>
          <a:p>
            <a:r>
              <a:rPr lang="zh-CN" altLang="en-US" sz="3200" dirty="0" smtClean="0">
                <a:ln>
                  <a:noFill/>
                </a:ln>
                <a:solidFill>
                  <a:srgbClr val="FF0000"/>
                </a:solidFill>
                <a:effectLst/>
                <a:latin typeface="微软雅黑" charset="0"/>
                <a:ea typeface="微软雅黑" charset="0"/>
                <a:cs typeface="Times New Roman" panose="02020603050405020304" charset="0"/>
                <a:sym typeface="+mn-ea"/>
              </a:rPr>
              <a:t>化学消毒</a:t>
            </a:r>
            <a:endParaRPr lang="zh-CN" altLang="en-US" sz="3200" dirty="0" smtClean="0">
              <a:ln>
                <a:noFill/>
              </a:ln>
              <a:solidFill>
                <a:srgbClr val="FF0000"/>
              </a:solidFill>
              <a:effectLst/>
              <a:latin typeface="微软雅黑" charset="0"/>
              <a:ea typeface="微软雅黑" charset="0"/>
              <a:cs typeface="Times New Roman" panose="02020603050405020304" charset="0"/>
              <a:sym typeface="+mn-ea"/>
            </a:endParaRPr>
          </a:p>
        </p:txBody>
      </p:sp>
      <p:cxnSp>
        <p:nvCxnSpPr>
          <p:cNvPr id="50" name="直接连接符 49"/>
          <p:cNvCxnSpPr/>
          <p:nvPr/>
        </p:nvCxnSpPr>
        <p:spPr>
          <a:xfrm flipH="1">
            <a:off x="4563110" y="3115945"/>
            <a:ext cx="19050" cy="3349625"/>
          </a:xfrm>
          <a:prstGeom prst="line">
            <a:avLst/>
          </a:prstGeom>
        </p:spPr>
        <p:style>
          <a:lnRef idx="1">
            <a:schemeClr val="accent3"/>
          </a:lnRef>
          <a:fillRef idx="0">
            <a:schemeClr val="accent3"/>
          </a:fillRef>
          <a:effectRef idx="0">
            <a:schemeClr val="accent3"/>
          </a:effectRef>
          <a:fontRef idx="minor">
            <a:schemeClr val="tx1"/>
          </a:fontRef>
        </p:style>
      </p:cxnSp>
      <p:cxnSp>
        <p:nvCxnSpPr>
          <p:cNvPr id="51" name="直接连接符 50"/>
          <p:cNvCxnSpPr/>
          <p:nvPr/>
        </p:nvCxnSpPr>
        <p:spPr>
          <a:xfrm flipH="1">
            <a:off x="6727190" y="3129915"/>
            <a:ext cx="19050" cy="3349625"/>
          </a:xfrm>
          <a:prstGeom prst="line">
            <a:avLst/>
          </a:prstGeom>
        </p:spPr>
        <p:style>
          <a:lnRef idx="1">
            <a:schemeClr val="accent3"/>
          </a:lnRef>
          <a:fillRef idx="0">
            <a:schemeClr val="accent3"/>
          </a:fillRef>
          <a:effectRef idx="0">
            <a:schemeClr val="accent3"/>
          </a:effectRef>
          <a:fontRef idx="minor">
            <a:schemeClr val="tx1"/>
          </a:fontRef>
        </p:style>
      </p:cxnSp>
      <p:sp>
        <p:nvSpPr>
          <p:cNvPr id="52" name="文本框 51"/>
          <p:cNvSpPr txBox="1"/>
          <p:nvPr/>
        </p:nvSpPr>
        <p:spPr>
          <a:xfrm>
            <a:off x="2898140" y="3435350"/>
            <a:ext cx="1664970" cy="460375"/>
          </a:xfrm>
          <a:prstGeom prst="rect">
            <a:avLst/>
          </a:prstGeom>
          <a:noFill/>
        </p:spPr>
        <p:txBody>
          <a:bodyPr wrap="square" rtlCol="0" anchor="t">
            <a:spAutoFit/>
          </a:bodyPr>
          <a:p>
            <a:r>
              <a:rPr lang="zh-CN" altLang="en-US" sz="2400" dirty="0" smtClean="0">
                <a:ln>
                  <a:noFill/>
                </a:ln>
                <a:effectLst/>
                <a:latin typeface="微软雅黑" charset="0"/>
                <a:ea typeface="微软雅黑" charset="0"/>
                <a:cs typeface="Times New Roman" panose="02020603050405020304" charset="0"/>
                <a:sym typeface="+mn-ea"/>
              </a:rPr>
              <a:t>阳光暴晒</a:t>
            </a:r>
            <a:endParaRPr lang="zh-CN" altLang="en-US" sz="2400" dirty="0" smtClean="0">
              <a:ln>
                <a:noFill/>
              </a:ln>
              <a:effectLst/>
              <a:latin typeface="微软雅黑" charset="0"/>
              <a:ea typeface="微软雅黑" charset="0"/>
              <a:cs typeface="Times New Roman" panose="02020603050405020304" charset="0"/>
              <a:sym typeface="+mn-ea"/>
            </a:endParaRPr>
          </a:p>
        </p:txBody>
      </p:sp>
      <p:sp>
        <p:nvSpPr>
          <p:cNvPr id="53" name="文本框 52"/>
          <p:cNvSpPr txBox="1"/>
          <p:nvPr/>
        </p:nvSpPr>
        <p:spPr>
          <a:xfrm>
            <a:off x="4955540" y="3435350"/>
            <a:ext cx="1664970" cy="460375"/>
          </a:xfrm>
          <a:prstGeom prst="rect">
            <a:avLst/>
          </a:prstGeom>
          <a:noFill/>
        </p:spPr>
        <p:txBody>
          <a:bodyPr wrap="square" rtlCol="0" anchor="t">
            <a:spAutoFit/>
          </a:bodyPr>
          <a:p>
            <a:r>
              <a:rPr lang="zh-CN" altLang="en-US" sz="2400" dirty="0" smtClean="0">
                <a:ln>
                  <a:noFill/>
                </a:ln>
                <a:effectLst/>
                <a:latin typeface="微软雅黑" charset="0"/>
                <a:ea typeface="微软雅黑" charset="0"/>
                <a:cs typeface="Times New Roman" panose="02020603050405020304" charset="0"/>
                <a:sym typeface="+mn-ea"/>
              </a:rPr>
              <a:t>煮沸消毒</a:t>
            </a:r>
            <a:endParaRPr lang="zh-CN" altLang="en-US" sz="2400" dirty="0" smtClean="0">
              <a:ln>
                <a:noFill/>
              </a:ln>
              <a:effectLst/>
              <a:latin typeface="+mn-ea"/>
              <a:cs typeface="Times New Roman" panose="02020603050405020304" charset="0"/>
              <a:sym typeface="+mn-ea"/>
            </a:endParaRPr>
          </a:p>
        </p:txBody>
      </p:sp>
      <p:sp>
        <p:nvSpPr>
          <p:cNvPr id="54" name="文本框 53"/>
          <p:cNvSpPr txBox="1"/>
          <p:nvPr/>
        </p:nvSpPr>
        <p:spPr>
          <a:xfrm>
            <a:off x="7138035" y="3435350"/>
            <a:ext cx="1664970" cy="460375"/>
          </a:xfrm>
          <a:prstGeom prst="rect">
            <a:avLst/>
          </a:prstGeom>
          <a:noFill/>
        </p:spPr>
        <p:txBody>
          <a:bodyPr wrap="square" rtlCol="0" anchor="t">
            <a:spAutoFit/>
          </a:bodyPr>
          <a:p>
            <a:r>
              <a:rPr lang="zh-CN" altLang="en-US" sz="2400" dirty="0" smtClean="0">
                <a:ln>
                  <a:noFill/>
                </a:ln>
                <a:effectLst/>
                <a:latin typeface="微软雅黑" charset="0"/>
                <a:ea typeface="微软雅黑" charset="0"/>
                <a:cs typeface="Times New Roman" panose="02020603050405020304" charset="0"/>
                <a:sym typeface="+mn-ea"/>
              </a:rPr>
              <a:t>蒸汽消毒</a:t>
            </a:r>
            <a:endParaRPr lang="zh-CN" altLang="en-US" sz="2400" dirty="0" smtClean="0">
              <a:ln>
                <a:noFill/>
              </a:ln>
              <a:effectLst/>
              <a:latin typeface="+mn-ea"/>
              <a:cs typeface="Times New Roman" panose="02020603050405020304" charset="0"/>
              <a:sym typeface="+mn-ea"/>
            </a:endParaRPr>
          </a:p>
        </p:txBody>
      </p:sp>
      <p:sp>
        <p:nvSpPr>
          <p:cNvPr id="55" name="文本框 54"/>
          <p:cNvSpPr txBox="1"/>
          <p:nvPr/>
        </p:nvSpPr>
        <p:spPr>
          <a:xfrm>
            <a:off x="5092065" y="5604510"/>
            <a:ext cx="1602105" cy="460375"/>
          </a:xfrm>
          <a:prstGeom prst="rect">
            <a:avLst/>
          </a:prstGeom>
          <a:noFill/>
        </p:spPr>
        <p:txBody>
          <a:bodyPr wrap="square" rtlCol="0">
            <a:spAutoFit/>
          </a:bodyPr>
          <a:p>
            <a:r>
              <a:rPr lang="zh-CN" altLang="en-US" sz="2400" dirty="0" smtClean="0">
                <a:ln>
                  <a:noFill/>
                </a:ln>
                <a:effectLst/>
                <a:latin typeface="微软雅黑" charset="0"/>
                <a:ea typeface="微软雅黑" charset="0"/>
                <a:cs typeface="Times New Roman" panose="02020603050405020304" charset="0"/>
                <a:sym typeface="+mn-ea"/>
              </a:rPr>
              <a:t>15分钟</a:t>
            </a:r>
            <a:endParaRPr lang="zh-CN" altLang="en-US" sz="2400" dirty="0" smtClean="0">
              <a:ln>
                <a:noFill/>
              </a:ln>
              <a:effectLst/>
              <a:latin typeface="微软雅黑" charset="0"/>
              <a:ea typeface="微软雅黑" charset="0"/>
              <a:cs typeface="Times New Roman" panose="02020603050405020304" charset="0"/>
              <a:sym typeface="+mn-ea"/>
            </a:endParaRPr>
          </a:p>
        </p:txBody>
      </p:sp>
      <p:sp>
        <p:nvSpPr>
          <p:cNvPr id="56" name="文本框 55"/>
          <p:cNvSpPr txBox="1"/>
          <p:nvPr/>
        </p:nvSpPr>
        <p:spPr>
          <a:xfrm>
            <a:off x="7449185" y="5554980"/>
            <a:ext cx="1602105" cy="460375"/>
          </a:xfrm>
          <a:prstGeom prst="rect">
            <a:avLst/>
          </a:prstGeom>
          <a:noFill/>
        </p:spPr>
        <p:txBody>
          <a:bodyPr wrap="square" rtlCol="0">
            <a:spAutoFit/>
          </a:bodyPr>
          <a:p>
            <a:r>
              <a:rPr lang="en-US" sz="2400" dirty="0" smtClean="0">
                <a:ln>
                  <a:noFill/>
                </a:ln>
                <a:effectLst/>
                <a:latin typeface="微软雅黑" charset="0"/>
                <a:ea typeface="微软雅黑" charset="0"/>
                <a:cs typeface="微软雅黑" charset="0"/>
                <a:sym typeface="+mn-ea"/>
              </a:rPr>
              <a:t>10</a:t>
            </a:r>
            <a:r>
              <a:rPr lang="zh-CN" altLang="en-US" sz="2400" dirty="0" smtClean="0">
                <a:ln>
                  <a:noFill/>
                </a:ln>
                <a:effectLst/>
                <a:latin typeface="微软雅黑" charset="0"/>
                <a:ea typeface="微软雅黑" charset="0"/>
                <a:cs typeface="微软雅黑" charset="0"/>
                <a:sym typeface="+mn-ea"/>
              </a:rPr>
              <a:t>分钟</a:t>
            </a:r>
            <a:endParaRPr lang="zh-CN" altLang="en-US" sz="2400" dirty="0" smtClean="0">
              <a:ln>
                <a:noFill/>
              </a:ln>
              <a:effectLst/>
              <a:latin typeface="微软雅黑" charset="0"/>
              <a:ea typeface="微软雅黑" charset="0"/>
              <a:cs typeface="微软雅黑" charset="0"/>
              <a:sym typeface="+mn-ea"/>
            </a:endParaRPr>
          </a:p>
        </p:txBody>
      </p:sp>
      <p:sp>
        <p:nvSpPr>
          <p:cNvPr id="57" name="文本框 56"/>
          <p:cNvSpPr txBox="1"/>
          <p:nvPr/>
        </p:nvSpPr>
        <p:spPr>
          <a:xfrm>
            <a:off x="9883140" y="5604510"/>
            <a:ext cx="1602105" cy="460375"/>
          </a:xfrm>
          <a:prstGeom prst="rect">
            <a:avLst/>
          </a:prstGeom>
          <a:noFill/>
        </p:spPr>
        <p:txBody>
          <a:bodyPr wrap="square" rtlCol="0">
            <a:spAutoFit/>
          </a:bodyPr>
          <a:p>
            <a:r>
              <a:rPr lang="en-US" altLang="zh-CN" sz="2400" dirty="0" smtClean="0">
                <a:ln>
                  <a:noFill/>
                </a:ln>
                <a:effectLst/>
                <a:latin typeface="微软雅黑" charset="0"/>
                <a:ea typeface="微软雅黑" charset="0"/>
                <a:cs typeface="微软雅黑" charset="0"/>
                <a:sym typeface="+mn-ea"/>
              </a:rPr>
              <a:t>20</a:t>
            </a:r>
            <a:r>
              <a:rPr lang="zh-CN" altLang="en-US" sz="2400" dirty="0" smtClean="0">
                <a:ln>
                  <a:noFill/>
                </a:ln>
                <a:effectLst/>
                <a:latin typeface="微软雅黑" charset="0"/>
                <a:ea typeface="微软雅黑" charset="0"/>
                <a:cs typeface="微软雅黑" charset="0"/>
                <a:sym typeface="+mn-ea"/>
              </a:rPr>
              <a:t>分钟</a:t>
            </a:r>
            <a:endParaRPr lang="zh-CN" altLang="en-US" sz="2400" dirty="0" smtClean="0">
              <a:ln>
                <a:noFill/>
              </a:ln>
              <a:effectLst/>
              <a:latin typeface="微软雅黑" charset="0"/>
              <a:ea typeface="微软雅黑" charset="0"/>
              <a:cs typeface="微软雅黑" charset="0"/>
              <a:sym typeface="+mn-ea"/>
            </a:endParaRPr>
          </a:p>
        </p:txBody>
      </p:sp>
      <p:sp>
        <p:nvSpPr>
          <p:cNvPr id="59" name="文本框 58"/>
          <p:cNvSpPr txBox="1"/>
          <p:nvPr/>
        </p:nvSpPr>
        <p:spPr>
          <a:xfrm>
            <a:off x="5001260" y="4484370"/>
            <a:ext cx="1405890" cy="460375"/>
          </a:xfrm>
          <a:prstGeom prst="rect">
            <a:avLst/>
          </a:prstGeom>
          <a:noFill/>
        </p:spPr>
        <p:txBody>
          <a:bodyPr wrap="square" rtlCol="0">
            <a:spAutoFit/>
          </a:bodyPr>
          <a:p>
            <a:r>
              <a:rPr lang="zh-CN" altLang="en-US" sz="2400" dirty="0" smtClean="0">
                <a:ln>
                  <a:noFill/>
                </a:ln>
                <a:effectLst/>
                <a:latin typeface="微软雅黑" charset="0"/>
                <a:ea typeface="微软雅黑" charset="0"/>
                <a:cs typeface="Times New Roman" panose="02020603050405020304" charset="0"/>
                <a:sym typeface="+mn-ea"/>
              </a:rPr>
              <a:t>全部浸没</a:t>
            </a:r>
            <a:endParaRPr lang="zh-CN" altLang="en-US" sz="2400" dirty="0" smtClean="0">
              <a:ln>
                <a:noFill/>
              </a:ln>
              <a:effectLst/>
              <a:latin typeface="微软雅黑" charset="0"/>
              <a:ea typeface="微软雅黑" charset="0"/>
              <a:cs typeface="Times New Roman" panose="02020603050405020304" charset="0"/>
              <a:sym typeface="+mn-ea"/>
            </a:endParaRPr>
          </a:p>
        </p:txBody>
      </p:sp>
      <p:sp>
        <p:nvSpPr>
          <p:cNvPr id="60" name="文本框 59"/>
          <p:cNvSpPr txBox="1"/>
          <p:nvPr/>
        </p:nvSpPr>
        <p:spPr>
          <a:xfrm>
            <a:off x="7340600" y="4495165"/>
            <a:ext cx="1405890" cy="460375"/>
          </a:xfrm>
          <a:prstGeom prst="rect">
            <a:avLst/>
          </a:prstGeom>
          <a:noFill/>
        </p:spPr>
        <p:txBody>
          <a:bodyPr wrap="square" rtlCol="0">
            <a:spAutoFit/>
          </a:bodyPr>
          <a:p>
            <a:r>
              <a:rPr lang="zh-CN" altLang="en-US" sz="2400" dirty="0" smtClean="0">
                <a:ln>
                  <a:noFill/>
                </a:ln>
                <a:effectLst/>
                <a:latin typeface="微软雅黑" charset="0"/>
                <a:ea typeface="微软雅黑" charset="0"/>
                <a:cs typeface="Times New Roman" panose="02020603050405020304" charset="0"/>
                <a:sym typeface="+mn-ea"/>
              </a:rPr>
              <a:t>疏松放置</a:t>
            </a:r>
            <a:endParaRPr lang="zh-CN" altLang="en-US" sz="2400" dirty="0" smtClean="0">
              <a:ln>
                <a:noFill/>
              </a:ln>
              <a:effectLst/>
              <a:latin typeface="微软雅黑" charset="0"/>
              <a:ea typeface="微软雅黑" charset="0"/>
              <a:cs typeface="Times New Roman" panose="02020603050405020304" charset="0"/>
              <a:sym typeface="+mn-ea"/>
            </a:endParaRPr>
          </a:p>
        </p:txBody>
      </p:sp>
      <p:sp>
        <p:nvSpPr>
          <p:cNvPr id="61" name="文本框 60"/>
          <p:cNvSpPr txBox="1"/>
          <p:nvPr/>
        </p:nvSpPr>
        <p:spPr>
          <a:xfrm>
            <a:off x="9176385" y="4136390"/>
            <a:ext cx="2541270" cy="1198880"/>
          </a:xfrm>
          <a:prstGeom prst="rect">
            <a:avLst/>
          </a:prstGeom>
          <a:noFill/>
        </p:spPr>
        <p:txBody>
          <a:bodyPr wrap="square" rtlCol="0">
            <a:spAutoFit/>
          </a:bodyPr>
          <a:p>
            <a:r>
              <a:rPr lang="en-US" altLang="zh-CN" sz="2400" dirty="0" smtClean="0">
                <a:ln>
                  <a:noFill/>
                </a:ln>
                <a:effectLst/>
                <a:latin typeface="+mn-ea"/>
                <a:cs typeface="Times New Roman" panose="02020603050405020304" charset="0"/>
                <a:sym typeface="+mn-ea"/>
              </a:rPr>
              <a:t>  </a:t>
            </a:r>
            <a:r>
              <a:rPr lang="en-US" sz="2400" dirty="0" smtClean="0">
                <a:ln>
                  <a:noFill/>
                </a:ln>
                <a:effectLst/>
                <a:latin typeface="微软雅黑" charset="0"/>
                <a:ea typeface="微软雅黑" charset="0"/>
                <a:cs typeface="微软雅黑" charset="0"/>
                <a:sym typeface="+mn-ea"/>
              </a:rPr>
              <a:t>先清洗后消毒</a:t>
            </a:r>
            <a:endParaRPr lang="en-US" sz="2400" dirty="0" smtClean="0">
              <a:ln>
                <a:noFill/>
              </a:ln>
              <a:effectLst/>
              <a:latin typeface="微软雅黑" charset="0"/>
              <a:ea typeface="微软雅黑" charset="0"/>
              <a:cs typeface="微软雅黑" charset="0"/>
              <a:sym typeface="+mn-ea"/>
            </a:endParaRPr>
          </a:p>
          <a:p>
            <a:r>
              <a:rPr lang="en-US" sz="2400" dirty="0" smtClean="0">
                <a:ln>
                  <a:noFill/>
                </a:ln>
                <a:effectLst/>
                <a:latin typeface="微软雅黑" charset="0"/>
                <a:ea typeface="微软雅黑" charset="0"/>
                <a:cs typeface="微软雅黑" charset="0"/>
                <a:sym typeface="+mn-ea"/>
              </a:rPr>
              <a:t>      全部浸泡</a:t>
            </a:r>
            <a:endParaRPr lang="en-US" sz="2400" dirty="0" smtClean="0">
              <a:ln>
                <a:noFill/>
              </a:ln>
              <a:effectLst/>
              <a:latin typeface="微软雅黑" charset="0"/>
              <a:ea typeface="微软雅黑" charset="0"/>
              <a:cs typeface="微软雅黑" charset="0"/>
              <a:sym typeface="+mn-ea"/>
            </a:endParaRPr>
          </a:p>
          <a:p>
            <a:r>
              <a:rPr lang="en-US" sz="2400" dirty="0" smtClean="0">
                <a:ln>
                  <a:noFill/>
                </a:ln>
                <a:effectLst/>
                <a:latin typeface="微软雅黑" charset="0"/>
                <a:ea typeface="微软雅黑" charset="0"/>
                <a:cs typeface="微软雅黑" charset="0"/>
                <a:sym typeface="+mn-ea"/>
              </a:rPr>
              <a:t>    250-500mg/l</a:t>
            </a:r>
            <a:endParaRPr lang="en-US" sz="2400" dirty="0" smtClean="0">
              <a:ln>
                <a:noFill/>
              </a:ln>
              <a:effectLst/>
              <a:latin typeface="微软雅黑" charset="0"/>
              <a:ea typeface="微软雅黑" charset="0"/>
              <a:cs typeface="微软雅黑"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6" name="任意多边形 15"/>
          <p:cNvSpPr/>
          <p:nvPr/>
        </p:nvSpPr>
        <p:spPr>
          <a:xfrm>
            <a:off x="12110211" y="3198101"/>
            <a:ext cx="33539" cy="4071"/>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662278" y="1889113"/>
            <a:ext cx="2607936" cy="3079426"/>
            <a:chOff x="1596325" y="2538920"/>
            <a:chExt cx="2758699" cy="3257446"/>
          </a:xfrm>
        </p:grpSpPr>
        <p:sp>
          <p:nvSpPr>
            <p:cNvPr id="6" name="矩形 5"/>
            <p:cNvSpPr/>
            <p:nvPr/>
          </p:nvSpPr>
          <p:spPr>
            <a:xfrm>
              <a:off x="1596325" y="2991173"/>
              <a:ext cx="2758699" cy="2805193"/>
            </a:xfrm>
            <a:prstGeom prst="rect">
              <a:avLst/>
            </a:prstGeom>
            <a:gradFill>
              <a:gsLst>
                <a:gs pos="0">
                  <a:srgbClr val="E30000"/>
                </a:gs>
                <a:gs pos="100000">
                  <a:srgbClr val="760303"/>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7" name="椭圆 6"/>
            <p:cNvSpPr/>
            <p:nvPr/>
          </p:nvSpPr>
          <p:spPr>
            <a:xfrm>
              <a:off x="2331284" y="2538920"/>
              <a:ext cx="1288780" cy="128878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6"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环境卫生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3" name="组合 2"/>
          <p:cNvGrpSpPr/>
          <p:nvPr/>
        </p:nvGrpSpPr>
        <p:grpSpPr>
          <a:xfrm>
            <a:off x="1431831" y="1889113"/>
            <a:ext cx="2607936" cy="3079426"/>
            <a:chOff x="1596325" y="2538920"/>
            <a:chExt cx="2758699" cy="3257446"/>
          </a:xfrm>
        </p:grpSpPr>
        <p:sp>
          <p:nvSpPr>
            <p:cNvPr id="5" name="矩形 4"/>
            <p:cNvSpPr/>
            <p:nvPr/>
          </p:nvSpPr>
          <p:spPr>
            <a:xfrm>
              <a:off x="1596325" y="2991173"/>
              <a:ext cx="2758699" cy="2805193"/>
            </a:xfrm>
            <a:prstGeom prst="rect">
              <a:avLst/>
            </a:prstGeom>
            <a:gradFill>
              <a:gsLst>
                <a:gs pos="0">
                  <a:srgbClr val="FBFB11"/>
                </a:gs>
                <a:gs pos="100000">
                  <a:srgbClr val="838309"/>
                </a:gs>
              </a:gsLst>
              <a:lin ang="162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9" name="椭圆 8"/>
            <p:cNvSpPr/>
            <p:nvPr/>
          </p:nvSpPr>
          <p:spPr>
            <a:xfrm>
              <a:off x="2331284" y="2538920"/>
              <a:ext cx="1288780" cy="12887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0"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个人卫生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grpSp>
        <p:nvGrpSpPr>
          <p:cNvPr id="11" name="组合 10"/>
          <p:cNvGrpSpPr/>
          <p:nvPr/>
        </p:nvGrpSpPr>
        <p:grpSpPr>
          <a:xfrm>
            <a:off x="7892119" y="1889113"/>
            <a:ext cx="2607936" cy="3079426"/>
            <a:chOff x="1596325" y="2538920"/>
            <a:chExt cx="2758699" cy="3257446"/>
          </a:xfrm>
        </p:grpSpPr>
        <p:sp>
          <p:nvSpPr>
            <p:cNvPr id="12" name="矩形 11"/>
            <p:cNvSpPr/>
            <p:nvPr/>
          </p:nvSpPr>
          <p:spPr>
            <a:xfrm>
              <a:off x="1596325" y="2991173"/>
              <a:ext cx="2758699" cy="2805193"/>
            </a:xfrm>
            <a:prstGeom prst="rect">
              <a:avLst/>
            </a:prstGeom>
            <a:gradFill>
              <a:gsLst>
                <a:gs pos="0">
                  <a:srgbClr val="9EE256"/>
                </a:gs>
                <a:gs pos="100000">
                  <a:srgbClr val="52762D"/>
                </a:gs>
              </a:gsLst>
              <a:lin ang="5400000" scaled="0"/>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6" name="椭圆 35"/>
            <p:cNvSpPr/>
            <p:nvPr/>
          </p:nvSpPr>
          <p:spPr>
            <a:xfrm>
              <a:off x="2331284" y="2538920"/>
              <a:ext cx="1288780" cy="128878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38" name="Subtitle 2"/>
            <p:cNvSpPr txBox="1"/>
            <p:nvPr/>
          </p:nvSpPr>
          <p:spPr>
            <a:xfrm>
              <a:off x="2117048" y="4102741"/>
              <a:ext cx="1717253" cy="4140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9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9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9pPr>
            </a:lstStyle>
            <a:p>
              <a:pPr>
                <a:lnSpc>
                  <a:spcPct val="130000"/>
                </a:lnSpc>
                <a:spcBef>
                  <a:spcPts val="0"/>
                </a:spcBef>
                <a:defRPr/>
              </a:pP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食</a:t>
              </a:r>
              <a:r>
                <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rPr>
                <a:t>堂卫生</a:t>
              </a:r>
              <a:endParaRPr lang="zh-CN" altLang="en-US" sz="2800" b="1" dirty="0" smtClean="0">
                <a:solidFill>
                  <a:schemeClr val="bg1"/>
                </a:solidFill>
                <a:latin typeface="微软雅黑" panose="020B0503020204020204" pitchFamily="34" charset="-122"/>
                <a:ea typeface="微软雅黑" panose="020B0503020204020204" pitchFamily="34" charset="-122"/>
                <a:cs typeface="Lato" panose="020F0502020204030203" pitchFamily="34" charset="0"/>
              </a:endParaRPr>
            </a:p>
          </p:txBody>
        </p:sp>
      </p:grpSp>
      <p:sp>
        <p:nvSpPr>
          <p:cNvPr id="13" name="文本框 12"/>
          <p:cNvSpPr txBox="1"/>
          <p:nvPr/>
        </p:nvSpPr>
        <p:spPr>
          <a:xfrm>
            <a:off x="669472" y="118353"/>
            <a:ext cx="2129790" cy="460375"/>
          </a:xfrm>
          <a:prstGeom prst="rect">
            <a:avLst/>
          </a:prstGeom>
          <a:noFill/>
        </p:spPr>
        <p:txBody>
          <a:bodyPr wrap="none" rtlCol="0">
            <a:spAutoFit/>
          </a:bodyPr>
          <a:p>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3</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食堂卫生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等腰三角形 3"/>
          <p:cNvSpPr/>
          <p:nvPr/>
        </p:nvSpPr>
        <p:spPr>
          <a:xfrm>
            <a:off x="8782050" y="5462905"/>
            <a:ext cx="829310" cy="564515"/>
          </a:xfrm>
          <a:prstGeom prst="triangle">
            <a:avLst/>
          </a:prstGeom>
          <a:solidFill>
            <a:srgbClr val="8E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alphaModFix amt="40000"/>
            <a:extLst>
              <a:ext uri="{28A0092B-C50C-407E-A947-70E740481C1C}">
                <a14:useLocalDpi xmlns:a14="http://schemas.microsoft.com/office/drawing/2010/main" val="0"/>
              </a:ext>
            </a:extLst>
          </a:blip>
          <a:stretch>
            <a:fillRect/>
          </a:stretch>
        </p:blipFill>
        <p:spPr>
          <a:xfrm>
            <a:off x="10186739" y="5531317"/>
            <a:ext cx="1845307" cy="1062760"/>
          </a:xfrm>
          <a:prstGeom prst="rect">
            <a:avLst/>
          </a:prstGeom>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80" y="2854960"/>
            <a:ext cx="4453255" cy="293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6567" r="4813" b="1592"/>
          <a:stretch>
            <a:fillRect/>
          </a:stretch>
        </p:blipFill>
        <p:spPr bwMode="auto">
          <a:xfrm>
            <a:off x="5128260" y="2832947"/>
            <a:ext cx="2310553" cy="2932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55" y="2832735"/>
            <a:ext cx="4189095" cy="293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821267" y="1780540"/>
            <a:ext cx="5178213" cy="460375"/>
          </a:xfrm>
          <a:prstGeom prst="rect">
            <a:avLst/>
          </a:prstGeom>
          <a:noFill/>
        </p:spPr>
        <p:txBody>
          <a:bodyPr wrap="square" rtlCol="0">
            <a:spAutoFit/>
          </a:bodyPr>
          <a:p>
            <a:r>
              <a:rPr lang="zh-CN" altLang="en-US" sz="2400">
                <a:latin typeface="微软雅黑" charset="0"/>
                <a:ea typeface="微软雅黑" charset="0"/>
              </a:rPr>
              <a:t>关键词一：干净整洁、物见本色</a:t>
            </a:r>
            <a:endParaRPr lang="zh-CN" altLang="en-US" sz="2400">
              <a:latin typeface="微软雅黑" charset="0"/>
              <a:ea typeface="微软雅黑" charset="0"/>
            </a:endParaRPr>
          </a:p>
        </p:txBody>
      </p:sp>
      <p:sp>
        <p:nvSpPr>
          <p:cNvPr id="4" name="文本框 3"/>
          <p:cNvSpPr txBox="1"/>
          <p:nvPr/>
        </p:nvSpPr>
        <p:spPr>
          <a:xfrm>
            <a:off x="362132" y="727741"/>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食堂卫生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alphaModFix amt="40000"/>
            <a:extLst>
              <a:ext uri="{28A0092B-C50C-407E-A947-70E740481C1C}">
                <a14:useLocalDpi xmlns:a14="http://schemas.microsoft.com/office/drawing/2010/main" val="0"/>
              </a:ext>
            </a:extLst>
          </a:blip>
          <a:stretch>
            <a:fillRect/>
          </a:stretch>
        </p:blipFill>
        <p:spPr>
          <a:xfrm>
            <a:off x="10186739" y="5531317"/>
            <a:ext cx="1845307" cy="1062760"/>
          </a:xfrm>
          <a:prstGeom prst="rect">
            <a:avLst/>
          </a:prstGeom>
        </p:spPr>
      </p:pic>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980" y="1986280"/>
            <a:ext cx="5325111" cy="367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descr="库房货架标识2"/>
          <p:cNvPicPr>
            <a:picLocks noChangeAspect="1"/>
          </p:cNvPicPr>
          <p:nvPr/>
        </p:nvPicPr>
        <p:blipFill>
          <a:blip r:embed="rId3"/>
          <a:stretch>
            <a:fillRect/>
          </a:stretch>
        </p:blipFill>
        <p:spPr>
          <a:xfrm>
            <a:off x="1898651" y="1986280"/>
            <a:ext cx="2783205" cy="3679825"/>
          </a:xfrm>
          <a:prstGeom prst="rect">
            <a:avLst/>
          </a:prstGeom>
        </p:spPr>
      </p:pic>
      <p:sp>
        <p:nvSpPr>
          <p:cNvPr id="3" name="文本框 2"/>
          <p:cNvSpPr txBox="1"/>
          <p:nvPr/>
        </p:nvSpPr>
        <p:spPr>
          <a:xfrm>
            <a:off x="859791" y="1029971"/>
            <a:ext cx="5658485" cy="521970"/>
          </a:xfrm>
          <a:prstGeom prst="rect">
            <a:avLst/>
          </a:prstGeom>
          <a:noFill/>
        </p:spPr>
        <p:txBody>
          <a:bodyPr wrap="square" rtlCol="0">
            <a:spAutoFit/>
          </a:bodyPr>
          <a:p>
            <a:r>
              <a:rPr lang="zh-CN" altLang="en-US" sz="2800">
                <a:latin typeface="微软雅黑" charset="0"/>
                <a:ea typeface="微软雅黑" charset="0"/>
              </a:rPr>
              <a:t>关键词二：分类存放、标识清晰</a:t>
            </a:r>
            <a:endParaRPr lang="zh-CN" altLang="en-US" sz="2800">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图片 5"/>
          <p:cNvPicPr>
            <a:picLocks noChangeAspect="1"/>
          </p:cNvPicPr>
          <p:nvPr/>
        </p:nvPicPr>
        <p:blipFill>
          <a:blip r:embed="rId1">
            <a:alphaModFix amt="40000"/>
            <a:extLst>
              <a:ext uri="{28A0092B-C50C-407E-A947-70E740481C1C}">
                <a14:useLocalDpi xmlns:a14="http://schemas.microsoft.com/office/drawing/2010/main" val="0"/>
              </a:ext>
            </a:extLst>
          </a:blip>
          <a:stretch>
            <a:fillRect/>
          </a:stretch>
        </p:blipFill>
        <p:spPr>
          <a:xfrm>
            <a:off x="10186739" y="5531317"/>
            <a:ext cx="1845307" cy="1062760"/>
          </a:xfrm>
          <a:prstGeom prst="rect">
            <a:avLst/>
          </a:prstGeom>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391" y="2207260"/>
            <a:ext cx="2551431" cy="326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35" y="2207260"/>
            <a:ext cx="3375025" cy="326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320" y="2207260"/>
            <a:ext cx="4246880" cy="326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860213" y="1030393"/>
            <a:ext cx="4889500" cy="460375"/>
          </a:xfrm>
          <a:prstGeom prst="rect">
            <a:avLst/>
          </a:prstGeom>
          <a:noFill/>
        </p:spPr>
        <p:txBody>
          <a:bodyPr wrap="square" rtlCol="0">
            <a:spAutoFit/>
          </a:bodyPr>
          <a:p>
            <a:r>
              <a:rPr lang="zh-CN" altLang="en-US" sz="2400">
                <a:latin typeface="微软雅黑" charset="0"/>
                <a:ea typeface="微软雅黑" charset="0"/>
              </a:rPr>
              <a:t>关键词三：生熟分开、专物专用</a:t>
            </a:r>
            <a:endParaRPr lang="zh-CN" altLang="en-US" sz="2400">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nvSpPr>
        <p:spPr>
          <a:xfrm>
            <a:off x="669291" y="3169920"/>
            <a:ext cx="1696720" cy="650875"/>
          </a:xfrm>
          <a:prstGeom prst="rect">
            <a:avLst/>
          </a:prstGeom>
        </p:spPr>
        <p:txBody>
          <a:bodyPr wrap="square">
            <a:spAutoFit/>
          </a:bodyPr>
          <a:p>
            <a:pPr>
              <a:lnSpc>
                <a:spcPct val="130000"/>
              </a:lnSpc>
            </a:pPr>
            <a:r>
              <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rPr>
              <a:t>一去残渣</a:t>
            </a:r>
            <a:endPar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0" name="PA-任意多边形 5"/>
          <p:cNvSpPr>
            <a:spLocks noChangeAspect="1"/>
          </p:cNvSpPr>
          <p:nvPr>
            <p:custDataLst>
              <p:tags r:id="rId1"/>
            </p:custDataLst>
          </p:nvPr>
        </p:nvSpPr>
        <p:spPr>
          <a:xfrm rot="10800000">
            <a:off x="809625" y="2874645"/>
            <a:ext cx="2263140" cy="1506220"/>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B6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sz="1355">
              <a:solidFill>
                <a:srgbClr val="FFFFFF"/>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2" name="PA-任意多边形 5"/>
          <p:cNvSpPr>
            <a:spLocks noChangeAspect="1"/>
          </p:cNvSpPr>
          <p:nvPr>
            <p:custDataLst>
              <p:tags r:id="rId2"/>
            </p:custDataLst>
          </p:nvPr>
        </p:nvSpPr>
        <p:spPr>
          <a:xfrm rot="10800000">
            <a:off x="7365365" y="2874645"/>
            <a:ext cx="2263140" cy="1506220"/>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B6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sz="1355">
              <a:solidFill>
                <a:srgbClr val="FFFFFF"/>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4" name="PA-任意多边形 5"/>
          <p:cNvSpPr>
            <a:spLocks noChangeAspect="1"/>
          </p:cNvSpPr>
          <p:nvPr>
            <p:custDataLst>
              <p:tags r:id="rId3"/>
            </p:custDataLst>
          </p:nvPr>
        </p:nvSpPr>
        <p:spPr>
          <a:xfrm rot="10800000">
            <a:off x="9628505" y="2874645"/>
            <a:ext cx="2263140" cy="1506220"/>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B6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sz="1355">
              <a:solidFill>
                <a:srgbClr val="FFFFFF"/>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3" name="PA-任意多边形 5"/>
          <p:cNvSpPr>
            <a:spLocks noChangeAspect="1"/>
          </p:cNvSpPr>
          <p:nvPr>
            <p:custDataLst>
              <p:tags r:id="rId4"/>
            </p:custDataLst>
          </p:nvPr>
        </p:nvSpPr>
        <p:spPr>
          <a:xfrm rot="10800000">
            <a:off x="2915920" y="2874645"/>
            <a:ext cx="2263140" cy="1506220"/>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B6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sz="1355">
              <a:solidFill>
                <a:srgbClr val="FFFFFF"/>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4" name="PA-任意多边形 5"/>
          <p:cNvSpPr>
            <a:spLocks noChangeAspect="1"/>
          </p:cNvSpPr>
          <p:nvPr>
            <p:custDataLst>
              <p:tags r:id="rId5"/>
            </p:custDataLst>
          </p:nvPr>
        </p:nvSpPr>
        <p:spPr>
          <a:xfrm rot="10800000">
            <a:off x="5179060" y="2874645"/>
            <a:ext cx="2263140" cy="1506220"/>
          </a:xfrm>
          <a:custGeom>
            <a:avLst/>
            <a:gdLst>
              <a:gd name="connsiteX0" fmla="*/ 2682494 w 2836097"/>
              <a:gd name="connsiteY0" fmla="*/ 3067706 h 3067706"/>
              <a:gd name="connsiteX1" fmla="*/ 876045 w 2836097"/>
              <a:gd name="connsiteY1" fmla="*/ 3067706 h 3067706"/>
              <a:gd name="connsiteX2" fmla="*/ 0 w 2836097"/>
              <a:gd name="connsiteY2" fmla="*/ 1533853 h 3067706"/>
              <a:gd name="connsiteX3" fmla="*/ 876045 w 2836097"/>
              <a:gd name="connsiteY3" fmla="*/ 0 h 3067706"/>
              <a:gd name="connsiteX4" fmla="*/ 2682494 w 2836097"/>
              <a:gd name="connsiteY4" fmla="*/ 0 h 3067706"/>
              <a:gd name="connsiteX5" fmla="*/ 2836097 w 2836097"/>
              <a:gd name="connsiteY5" fmla="*/ 268941 h 3067706"/>
              <a:gd name="connsiteX6" fmla="*/ 1473384 w 2836097"/>
              <a:gd name="connsiteY6" fmla="*/ 268941 h 3067706"/>
              <a:gd name="connsiteX7" fmla="*/ 747356 w 2836097"/>
              <a:gd name="connsiteY7" fmla="*/ 1540132 h 3067706"/>
              <a:gd name="connsiteX8" fmla="*/ 1473384 w 2836097"/>
              <a:gd name="connsiteY8" fmla="*/ 2811322 h 3067706"/>
              <a:gd name="connsiteX9" fmla="*/ 2828925 w 2836097"/>
              <a:gd name="connsiteY9" fmla="*/ 2811322 h 306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6097" h="3067706">
                <a:moveTo>
                  <a:pt x="2682494" y="3067706"/>
                </a:moveTo>
                <a:lnTo>
                  <a:pt x="876045" y="3067706"/>
                </a:lnTo>
                <a:lnTo>
                  <a:pt x="0" y="1533853"/>
                </a:lnTo>
                <a:lnTo>
                  <a:pt x="876045" y="0"/>
                </a:lnTo>
                <a:lnTo>
                  <a:pt x="2682494" y="0"/>
                </a:lnTo>
                <a:lnTo>
                  <a:pt x="2836097" y="268941"/>
                </a:lnTo>
                <a:lnTo>
                  <a:pt x="1473384" y="268941"/>
                </a:lnTo>
                <a:lnTo>
                  <a:pt x="747356" y="1540132"/>
                </a:lnTo>
                <a:lnTo>
                  <a:pt x="1473384" y="2811322"/>
                </a:lnTo>
                <a:lnTo>
                  <a:pt x="2828925" y="2811322"/>
                </a:lnTo>
                <a:close/>
              </a:path>
            </a:pathLst>
          </a:custGeom>
          <a:solidFill>
            <a:srgbClr val="B6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sz="1355">
              <a:solidFill>
                <a:srgbClr val="FFFFFF"/>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5" name="矩形 4"/>
          <p:cNvSpPr/>
          <p:nvPr/>
        </p:nvSpPr>
        <p:spPr>
          <a:xfrm>
            <a:off x="3275965" y="3169920"/>
            <a:ext cx="1353185" cy="650875"/>
          </a:xfrm>
          <a:prstGeom prst="rect">
            <a:avLst/>
          </a:prstGeom>
        </p:spPr>
        <p:txBody>
          <a:bodyPr wrap="square">
            <a:spAutoFit/>
          </a:bodyPr>
          <a:p>
            <a:pPr>
              <a:lnSpc>
                <a:spcPct val="130000"/>
              </a:lnSpc>
            </a:pPr>
            <a:r>
              <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rPr>
              <a:t>二洗</a:t>
            </a:r>
            <a:endPar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 name="矩形 1"/>
          <p:cNvSpPr/>
          <p:nvPr/>
        </p:nvSpPr>
        <p:spPr>
          <a:xfrm>
            <a:off x="5419725" y="3169920"/>
            <a:ext cx="1353185" cy="650875"/>
          </a:xfrm>
          <a:prstGeom prst="rect">
            <a:avLst/>
          </a:prstGeom>
        </p:spPr>
        <p:txBody>
          <a:bodyPr wrap="square">
            <a:spAutoFit/>
          </a:bodyPr>
          <a:p>
            <a:pPr>
              <a:lnSpc>
                <a:spcPct val="130000"/>
              </a:lnSpc>
            </a:pPr>
            <a:r>
              <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rPr>
              <a:t>三冲</a:t>
            </a:r>
            <a:endPar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7" name="矩形 6"/>
          <p:cNvSpPr/>
          <p:nvPr/>
        </p:nvSpPr>
        <p:spPr>
          <a:xfrm>
            <a:off x="7568565" y="3169920"/>
            <a:ext cx="1353185" cy="650875"/>
          </a:xfrm>
          <a:prstGeom prst="rect">
            <a:avLst/>
          </a:prstGeom>
        </p:spPr>
        <p:txBody>
          <a:bodyPr wrap="square">
            <a:spAutoFit/>
          </a:bodyPr>
          <a:p>
            <a:pPr>
              <a:lnSpc>
                <a:spcPct val="130000"/>
              </a:lnSpc>
            </a:pPr>
            <a:r>
              <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rPr>
              <a:t>四消毒</a:t>
            </a:r>
            <a:endPar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9" name="矩形 8"/>
          <p:cNvSpPr/>
          <p:nvPr/>
        </p:nvSpPr>
        <p:spPr>
          <a:xfrm>
            <a:off x="9831705" y="3169920"/>
            <a:ext cx="1353185" cy="650875"/>
          </a:xfrm>
          <a:prstGeom prst="rect">
            <a:avLst/>
          </a:prstGeom>
        </p:spPr>
        <p:txBody>
          <a:bodyPr wrap="square">
            <a:spAutoFit/>
          </a:bodyPr>
          <a:p>
            <a:pPr>
              <a:lnSpc>
                <a:spcPct val="130000"/>
              </a:lnSpc>
            </a:pPr>
            <a:r>
              <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rPr>
              <a:t>五保洁</a:t>
            </a:r>
            <a:endParaRPr lang="zh-CN" altLang="en-US" sz="2800"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文本框 9"/>
          <p:cNvSpPr txBox="1"/>
          <p:nvPr/>
        </p:nvSpPr>
        <p:spPr>
          <a:xfrm>
            <a:off x="670107" y="1452700"/>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餐具消毒</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食堂卫生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任意多边形 15"/>
          <p:cNvSpPr/>
          <p:nvPr/>
        </p:nvSpPr>
        <p:spPr>
          <a:xfrm>
            <a:off x="12110085" y="3197860"/>
            <a:ext cx="76200" cy="76200"/>
          </a:xfrm>
          <a:custGeom>
            <a:avLst/>
            <a:gdLst>
              <a:gd name="connsiteX0" fmla="*/ 33539 w 33539"/>
              <a:gd name="connsiteY0" fmla="*/ 0 h 4071"/>
              <a:gd name="connsiteX1" fmla="*/ 33539 w 33539"/>
              <a:gd name="connsiteY1" fmla="*/ 4071 h 4071"/>
              <a:gd name="connsiteX2" fmla="*/ 0 w 33539"/>
              <a:gd name="connsiteY2" fmla="*/ 4071 h 4071"/>
              <a:gd name="connsiteX3" fmla="*/ 33539 w 33539"/>
              <a:gd name="connsiteY3" fmla="*/ 0 h 4071"/>
            </a:gdLst>
            <a:ahLst/>
            <a:cxnLst>
              <a:cxn ang="0">
                <a:pos x="connsiteX0" y="connsiteY0"/>
              </a:cxn>
              <a:cxn ang="0">
                <a:pos x="connsiteX1" y="connsiteY1"/>
              </a:cxn>
              <a:cxn ang="0">
                <a:pos x="connsiteX2" y="connsiteY2"/>
              </a:cxn>
              <a:cxn ang="0">
                <a:pos x="connsiteX3" y="connsiteY3"/>
              </a:cxn>
            </a:cxnLst>
            <a:rect l="l" t="t" r="r" b="b"/>
            <a:pathLst>
              <a:path w="33539" h="4071">
                <a:moveTo>
                  <a:pt x="33539" y="0"/>
                </a:moveTo>
                <a:lnTo>
                  <a:pt x="33539" y="4071"/>
                </a:lnTo>
                <a:lnTo>
                  <a:pt x="0" y="4071"/>
                </a:lnTo>
                <a:lnTo>
                  <a:pt x="3353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298" name="Rectangle 2"/>
          <p:cNvSpPr>
            <a:spLocks noGrp="1"/>
          </p:cNvSpPr>
          <p:nvPr/>
        </p:nvSpPr>
        <p:spPr>
          <a:xfrm>
            <a:off x="669290" y="1033780"/>
            <a:ext cx="7175500" cy="815340"/>
          </a:xfrm>
          <a:prstGeom prst="rect">
            <a:avLst/>
          </a:prstGeom>
        </p:spPr>
        <p:txBody>
          <a:bodyPr vert="horz" wrap="square" lIns="91440" tIns="45720" rIns="91440" bIns="91440" numCol="1" rtlCol="0" anchor="b"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80000"/>
              </a:lnSpc>
              <a:spcBef>
                <a:spcPct val="0"/>
              </a:spcBef>
              <a:spcAft>
                <a:spcPct val="0"/>
              </a:spcAft>
              <a:buClrTx/>
              <a:buSzTx/>
              <a:buFontTx/>
              <a:buNone/>
              <a:defRPr/>
            </a:pPr>
            <a:r>
              <a:rPr kumimoji="0" lang="zh-CN" altLang="en-US" sz="2800" b="1" i="0" u="none" strike="noStrike" kern="1200" cap="none" spc="0" normalizeH="0" baseline="0" noProof="0" smtClean="0">
                <a:ln>
                  <a:noFill/>
                </a:ln>
                <a:solidFill>
                  <a:srgbClr val="000080"/>
                </a:solidFill>
                <a:effectLst>
                  <a:outerShdw blurRad="38100" dist="38100" dir="2700000" algn="tl">
                    <a:srgbClr val="C0C0C0"/>
                  </a:outerShdw>
                </a:effectLst>
                <a:uLnTx/>
                <a:uFillTx/>
                <a:latin typeface="微软雅黑" charset="0"/>
                <a:ea typeface="微软雅黑" charset="0"/>
                <a:cs typeface="微软雅黑" charset="0"/>
              </a:rPr>
              <a:t>红外消毒碗柜    </a:t>
            </a:r>
            <a:r>
              <a:rPr kumimoji="0" lang="zh-CN" altLang="en-US" sz="2800" b="1" i="0" u="none" strike="noStrike" kern="1200" cap="none" spc="0" normalizeH="0" baseline="0" noProof="0" smtClean="0">
                <a:ln>
                  <a:noFill/>
                </a:ln>
                <a:solidFill>
                  <a:schemeClr val="tx2"/>
                </a:solidFill>
                <a:effectLst>
                  <a:outerShdw blurRad="38100" dist="38100" dir="2700000" algn="tl">
                    <a:srgbClr val="C0C0C0"/>
                  </a:outerShdw>
                </a:effectLst>
                <a:uLnTx/>
                <a:uFillTx/>
                <a:latin typeface="微软雅黑" charset="0"/>
                <a:ea typeface="微软雅黑" charset="0"/>
                <a:cs typeface="微软雅黑" charset="0"/>
              </a:rPr>
              <a:t> </a:t>
            </a:r>
            <a:endParaRPr kumimoji="0" lang="zh-CN" altLang="en-US" sz="2800" b="1" i="0" u="none" strike="noStrike" kern="1200" cap="none" spc="0" normalizeH="0" baseline="0" noProof="0" smtClean="0">
              <a:ln>
                <a:noFill/>
              </a:ln>
              <a:solidFill>
                <a:schemeClr val="tx2"/>
              </a:solidFill>
              <a:effectLst>
                <a:outerShdw blurRad="38100" dist="38100" dir="2700000" algn="tl">
                  <a:srgbClr val="C0C0C0"/>
                </a:outerShdw>
              </a:effectLst>
              <a:uLnTx/>
              <a:uFillTx/>
              <a:latin typeface="微软雅黑" charset="0"/>
              <a:ea typeface="微软雅黑" charset="0"/>
              <a:cs typeface="微软雅黑" charset="0"/>
            </a:endParaRPr>
          </a:p>
        </p:txBody>
      </p:sp>
      <p:sp>
        <p:nvSpPr>
          <p:cNvPr id="30723" name="Text Box 3"/>
          <p:cNvSpPr txBox="1"/>
          <p:nvPr/>
        </p:nvSpPr>
        <p:spPr>
          <a:xfrm>
            <a:off x="4649470" y="2070735"/>
            <a:ext cx="6635750" cy="583565"/>
          </a:xfrm>
          <a:prstGeom prst="rect">
            <a:avLst/>
          </a:prstGeom>
          <a:solidFill>
            <a:srgbClr val="00FFFF"/>
          </a:solidFill>
          <a:ln w="9525">
            <a:noFill/>
          </a:ln>
        </p:spPr>
        <p:txBody>
          <a:bodyPr wrap="square">
            <a:spAutoFit/>
          </a:bodyPr>
          <a:p>
            <a:pPr algn="ctr" eaLnBrk="1" hangingPunct="1"/>
            <a:r>
              <a:rPr lang="zh-CN" altLang="en-US" sz="3200" b="1" dirty="0">
                <a:latin typeface="隶书" panose="02010509060101010101" pitchFamily="49" charset="-122"/>
                <a:ea typeface="隶书" panose="02010509060101010101" pitchFamily="49" charset="-122"/>
              </a:rPr>
              <a:t>温度可达到</a:t>
            </a:r>
            <a:r>
              <a:rPr lang="en-US" altLang="zh-CN" sz="3200" b="1" dirty="0">
                <a:latin typeface="隶书" panose="02010509060101010101" pitchFamily="49" charset="-122"/>
                <a:ea typeface="隶书" panose="02010509060101010101" pitchFamily="49" charset="-122"/>
              </a:rPr>
              <a:t>120℃</a:t>
            </a:r>
            <a:r>
              <a:rPr lang="zh-CN" altLang="en-US" sz="3200" b="1" dirty="0">
                <a:latin typeface="隶书" panose="02010509060101010101" pitchFamily="49" charset="-122"/>
                <a:ea typeface="隶书" panose="02010509060101010101" pitchFamily="49" charset="-122"/>
              </a:rPr>
              <a:t>及其以上</a:t>
            </a:r>
            <a:endParaRPr lang="zh-CN" altLang="en-US" sz="3200" b="1" dirty="0">
              <a:latin typeface="隶书" panose="02010509060101010101" pitchFamily="49" charset="-122"/>
              <a:ea typeface="隶书" panose="02010509060101010101" pitchFamily="49" charset="-122"/>
            </a:endParaRPr>
          </a:p>
        </p:txBody>
      </p:sp>
      <p:sp>
        <p:nvSpPr>
          <p:cNvPr id="30724" name="Text Box 4"/>
          <p:cNvSpPr txBox="1"/>
          <p:nvPr/>
        </p:nvSpPr>
        <p:spPr>
          <a:xfrm>
            <a:off x="4649470" y="2832735"/>
            <a:ext cx="6635750" cy="583565"/>
          </a:xfrm>
          <a:prstGeom prst="rect">
            <a:avLst/>
          </a:prstGeom>
          <a:solidFill>
            <a:srgbClr val="99CC00"/>
          </a:solidFill>
          <a:ln w="9525">
            <a:noFill/>
          </a:ln>
        </p:spPr>
        <p:txBody>
          <a:bodyPr wrap="square">
            <a:spAutoFit/>
          </a:bodyPr>
          <a:p>
            <a:pPr algn="ctr" eaLnBrk="1" hangingPunct="1"/>
            <a:r>
              <a:rPr lang="en-US" altLang="zh-CN" sz="3200" b="1" dirty="0">
                <a:solidFill>
                  <a:srgbClr val="000099"/>
                </a:solidFill>
                <a:latin typeface="隶书" panose="02010509060101010101" pitchFamily="49" charset="-122"/>
                <a:ea typeface="隶书" panose="02010509060101010101" pitchFamily="49" charset="-122"/>
              </a:rPr>
              <a:t>120℃ </a:t>
            </a:r>
            <a:r>
              <a:rPr lang="zh-CN" altLang="en-US" sz="3200" b="1" dirty="0">
                <a:solidFill>
                  <a:srgbClr val="000099"/>
                </a:solidFill>
                <a:latin typeface="隶书" panose="02010509060101010101" pitchFamily="49" charset="-122"/>
                <a:ea typeface="隶书" panose="02010509060101010101" pitchFamily="49" charset="-122"/>
              </a:rPr>
              <a:t>可持续</a:t>
            </a:r>
            <a:r>
              <a:rPr lang="en-US" altLang="zh-CN" sz="3200" b="1" dirty="0">
                <a:solidFill>
                  <a:srgbClr val="000099"/>
                </a:solidFill>
                <a:latin typeface="隶书" panose="02010509060101010101" pitchFamily="49" charset="-122"/>
                <a:ea typeface="隶书" panose="02010509060101010101" pitchFamily="49" charset="-122"/>
              </a:rPr>
              <a:t>15</a:t>
            </a:r>
            <a:r>
              <a:rPr lang="zh-CN" altLang="en-US" sz="3200" b="1" dirty="0">
                <a:solidFill>
                  <a:srgbClr val="000099"/>
                </a:solidFill>
                <a:latin typeface="隶书" panose="02010509060101010101" pitchFamily="49" charset="-122"/>
                <a:ea typeface="隶书" panose="02010509060101010101" pitchFamily="49" charset="-122"/>
              </a:rPr>
              <a:t>分钟及其以上</a:t>
            </a:r>
            <a:endParaRPr lang="zh-CN" altLang="en-US" sz="3200" b="1" dirty="0">
              <a:solidFill>
                <a:srgbClr val="000099"/>
              </a:solidFill>
              <a:latin typeface="隶书" panose="02010509060101010101" pitchFamily="49" charset="-122"/>
              <a:ea typeface="隶书" panose="02010509060101010101" pitchFamily="49" charset="-122"/>
            </a:endParaRPr>
          </a:p>
        </p:txBody>
      </p:sp>
      <p:sp>
        <p:nvSpPr>
          <p:cNvPr id="30725" name="Text Box 5"/>
          <p:cNvSpPr txBox="1"/>
          <p:nvPr/>
        </p:nvSpPr>
        <p:spPr>
          <a:xfrm>
            <a:off x="4649470" y="3594735"/>
            <a:ext cx="6635750" cy="583565"/>
          </a:xfrm>
          <a:prstGeom prst="rect">
            <a:avLst/>
          </a:prstGeom>
          <a:solidFill>
            <a:schemeClr val="accent1"/>
          </a:solidFill>
          <a:ln w="9525">
            <a:noFill/>
          </a:ln>
        </p:spPr>
        <p:txBody>
          <a:bodyPr wrap="square">
            <a:spAutoFit/>
          </a:bodyPr>
          <a:p>
            <a:pPr algn="ctr" eaLnBrk="1" hangingPunct="1"/>
            <a:r>
              <a:rPr lang="zh-CN" altLang="en-US" sz="3200" b="1" dirty="0">
                <a:solidFill>
                  <a:schemeClr val="tx2"/>
                </a:solidFill>
                <a:latin typeface="隶书" panose="02010509060101010101" pitchFamily="49" charset="-122"/>
                <a:ea typeface="隶书" panose="02010509060101010101" pitchFamily="49" charset="-122"/>
              </a:rPr>
              <a:t>消毒柜必须是两星（* *）</a:t>
            </a:r>
            <a:endParaRPr lang="zh-CN" altLang="en-US" sz="2400" dirty="0">
              <a:latin typeface="Times New Roman" panose="02020603050405020304" charset="0"/>
            </a:endParaRPr>
          </a:p>
        </p:txBody>
      </p:sp>
      <p:sp>
        <p:nvSpPr>
          <p:cNvPr id="30726" name="Text Box 6"/>
          <p:cNvSpPr txBox="1"/>
          <p:nvPr/>
        </p:nvSpPr>
        <p:spPr>
          <a:xfrm>
            <a:off x="4649470" y="4432935"/>
            <a:ext cx="6635750" cy="583565"/>
          </a:xfrm>
          <a:prstGeom prst="rect">
            <a:avLst/>
          </a:prstGeom>
          <a:solidFill>
            <a:srgbClr val="FF99CC"/>
          </a:solidFill>
          <a:ln w="9525">
            <a:noFill/>
          </a:ln>
        </p:spPr>
        <p:txBody>
          <a:bodyPr wrap="square">
            <a:spAutoFit/>
          </a:bodyPr>
          <a:p>
            <a:pPr algn="ctr" eaLnBrk="1" hangingPunct="1"/>
            <a:r>
              <a:rPr lang="zh-CN" altLang="en-US" sz="3200" b="1" dirty="0">
                <a:latin typeface="隶书" panose="02010509060101010101" pitchFamily="49" charset="-122"/>
                <a:ea typeface="隶书" panose="02010509060101010101" pitchFamily="49" charset="-122"/>
              </a:rPr>
              <a:t>专用于饮食器具预防性消毒</a:t>
            </a:r>
            <a:endParaRPr lang="zh-CN" altLang="en-US" sz="3200" b="1" dirty="0">
              <a:latin typeface="隶书" panose="02010509060101010101" pitchFamily="49" charset="-122"/>
              <a:ea typeface="隶书" panose="02010509060101010101" pitchFamily="49" charset="-122"/>
            </a:endParaRPr>
          </a:p>
        </p:txBody>
      </p:sp>
      <p:sp>
        <p:nvSpPr>
          <p:cNvPr id="30727" name="Text Box 7"/>
          <p:cNvSpPr txBox="1"/>
          <p:nvPr/>
        </p:nvSpPr>
        <p:spPr>
          <a:xfrm>
            <a:off x="4613275" y="5318760"/>
            <a:ext cx="6635750" cy="491490"/>
          </a:xfrm>
          <a:prstGeom prst="rect">
            <a:avLst/>
          </a:prstGeom>
          <a:solidFill>
            <a:schemeClr val="tx2"/>
          </a:solidFill>
          <a:ln w="9525" cap="flat" cmpd="sng">
            <a:solidFill>
              <a:schemeClr val="folHlink"/>
            </a:solidFill>
            <a:prstDash val="solid"/>
            <a:miter/>
            <a:headEnd type="none" w="med" len="med"/>
            <a:tailEnd type="none" w="med" len="med"/>
          </a:ln>
        </p:spPr>
        <p:txBody>
          <a:bodyPr wrap="square">
            <a:spAutoFit/>
          </a:bodyPr>
          <a:p>
            <a:pPr algn="ctr" eaLnBrk="1" hangingPunct="1"/>
            <a:r>
              <a:rPr lang="zh-CN" altLang="en-US" sz="2600" b="1" dirty="0">
                <a:solidFill>
                  <a:srgbClr val="FFFF00"/>
                </a:solidFill>
                <a:latin typeface="隶书" panose="02010509060101010101" pitchFamily="49" charset="-122"/>
                <a:ea typeface="隶书" panose="02010509060101010101" pitchFamily="49" charset="-122"/>
              </a:rPr>
              <a:t>没有温度指示的需用留点温度计进行监测</a:t>
            </a:r>
            <a:endParaRPr lang="zh-CN" altLang="en-US" sz="2600" b="1" dirty="0">
              <a:solidFill>
                <a:srgbClr val="FFFF00"/>
              </a:solidFill>
              <a:latin typeface="隶书" panose="02010509060101010101" pitchFamily="49" charset="-122"/>
              <a:ea typeface="隶书" panose="02010509060101010101" pitchFamily="49" charset="-122"/>
            </a:endParaRPr>
          </a:p>
        </p:txBody>
      </p:sp>
      <p:pic>
        <p:nvPicPr>
          <p:cNvPr id="10" name="图片 9"/>
          <p:cNvPicPr>
            <a:picLocks noChangeAspect="1"/>
          </p:cNvPicPr>
          <p:nvPr/>
        </p:nvPicPr>
        <p:blipFill>
          <a:blip r:embed="rId1"/>
          <a:stretch>
            <a:fillRect/>
          </a:stretch>
        </p:blipFill>
        <p:spPr>
          <a:xfrm>
            <a:off x="303530" y="2654300"/>
            <a:ext cx="2381250" cy="2159635"/>
          </a:xfrm>
          <a:prstGeom prst="rect">
            <a:avLst/>
          </a:prstGeom>
        </p:spPr>
      </p:pic>
      <p:pic>
        <p:nvPicPr>
          <p:cNvPr id="12" name="图片 11"/>
          <p:cNvPicPr>
            <a:picLocks noChangeAspect="1"/>
          </p:cNvPicPr>
          <p:nvPr/>
        </p:nvPicPr>
        <p:blipFill>
          <a:blip r:embed="rId2"/>
          <a:stretch>
            <a:fillRect/>
          </a:stretch>
        </p:blipFill>
        <p:spPr>
          <a:xfrm>
            <a:off x="2769870" y="2661285"/>
            <a:ext cx="1676400" cy="2152650"/>
          </a:xfrm>
          <a:prstGeom prst="rect">
            <a:avLst/>
          </a:prstGeom>
        </p:spPr>
      </p:pic>
      <p:sp>
        <p:nvSpPr>
          <p:cNvPr id="2" name="文本框 1"/>
          <p:cNvSpPr txBox="1"/>
          <p:nvPr/>
        </p:nvSpPr>
        <p:spPr>
          <a:xfrm>
            <a:off x="669472" y="174868"/>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个人卫生</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1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1">
            <a:extLst>
              <a:ext uri="{28A0092B-C50C-407E-A947-70E740481C1C}">
                <a14:useLocalDpi xmlns:a14="http://schemas.microsoft.com/office/drawing/2010/main" val="0"/>
              </a:ext>
            </a:extLst>
          </a:blip>
          <a:srcRect l="83552" t="59504" r="2425" b="13444"/>
          <a:stretch>
            <a:fillRect/>
          </a:stretch>
        </p:blipFill>
        <p:spPr>
          <a:xfrm rot="3588964">
            <a:off x="11196512" y="5645876"/>
            <a:ext cx="826203" cy="1137935"/>
          </a:xfrm>
          <a:custGeom>
            <a:avLst/>
            <a:gdLst>
              <a:gd name="connsiteX0" fmla="*/ 0 w 1346966"/>
              <a:gd name="connsiteY0" fmla="*/ 0 h 1855186"/>
              <a:gd name="connsiteX1" fmla="*/ 1346966 w 1346966"/>
              <a:gd name="connsiteY1" fmla="*/ 0 h 1855186"/>
              <a:gd name="connsiteX2" fmla="*/ 1346966 w 1346966"/>
              <a:gd name="connsiteY2" fmla="*/ 690842 h 1855186"/>
              <a:gd name="connsiteX3" fmla="*/ 1197267 w 1346966"/>
              <a:gd name="connsiteY3" fmla="*/ 690842 h 1855186"/>
              <a:gd name="connsiteX4" fmla="*/ 1197267 w 1346966"/>
              <a:gd name="connsiteY4" fmla="*/ 1292252 h 1855186"/>
              <a:gd name="connsiteX5" fmla="*/ 1346966 w 1346966"/>
              <a:gd name="connsiteY5" fmla="*/ 1292252 h 1855186"/>
              <a:gd name="connsiteX6" fmla="*/ 1346966 w 1346966"/>
              <a:gd name="connsiteY6" fmla="*/ 1855186 h 1855186"/>
              <a:gd name="connsiteX7" fmla="*/ 220294 w 1346966"/>
              <a:gd name="connsiteY7" fmla="*/ 1855186 h 1855186"/>
              <a:gd name="connsiteX8" fmla="*/ 220294 w 1346966"/>
              <a:gd name="connsiteY8" fmla="*/ 1506339 h 1855186"/>
              <a:gd name="connsiteX9" fmla="*/ 0 w 1346966"/>
              <a:gd name="connsiteY9" fmla="*/ 1506339 h 1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66" h="1855186">
                <a:moveTo>
                  <a:pt x="0" y="0"/>
                </a:moveTo>
                <a:lnTo>
                  <a:pt x="1346966" y="0"/>
                </a:lnTo>
                <a:lnTo>
                  <a:pt x="1346966" y="690842"/>
                </a:lnTo>
                <a:lnTo>
                  <a:pt x="1197267" y="690842"/>
                </a:lnTo>
                <a:lnTo>
                  <a:pt x="1197267" y="1292252"/>
                </a:lnTo>
                <a:lnTo>
                  <a:pt x="1346966" y="1292252"/>
                </a:lnTo>
                <a:lnTo>
                  <a:pt x="1346966" y="1855186"/>
                </a:lnTo>
                <a:lnTo>
                  <a:pt x="220294" y="1855186"/>
                </a:lnTo>
                <a:lnTo>
                  <a:pt x="220294" y="1506339"/>
                </a:lnTo>
                <a:lnTo>
                  <a:pt x="0" y="1506339"/>
                </a:lnTo>
                <a:close/>
              </a:path>
            </a:pathLst>
          </a:custGeom>
        </p:spPr>
      </p:pic>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61167"/>
          <a:stretch>
            <a:fillRect/>
          </a:stretch>
        </p:blipFill>
        <p:spPr>
          <a:xfrm>
            <a:off x="0" y="-1"/>
            <a:ext cx="12169345" cy="3151415"/>
          </a:xfrm>
          <a:prstGeom prst="rect">
            <a:avLst/>
          </a:prstGeom>
        </p:spPr>
      </p:pic>
      <p:sp>
        <p:nvSpPr>
          <p:cNvPr id="39" name="椭圆 38"/>
          <p:cNvSpPr/>
          <p:nvPr/>
        </p:nvSpPr>
        <p:spPr>
          <a:xfrm>
            <a:off x="4915534" y="529046"/>
            <a:ext cx="5290458" cy="5290458"/>
          </a:xfrm>
          <a:prstGeom prst="ellipse">
            <a:avLst/>
          </a:prstGeom>
          <a:solidFill>
            <a:srgbClr val="E6001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5178881" y="2088411"/>
            <a:ext cx="4762500" cy="2199640"/>
          </a:xfrm>
          <a:prstGeom prst="rect">
            <a:avLst/>
          </a:prstGeom>
        </p:spPr>
        <p:txBody>
          <a:bodyPr wrap="none">
            <a:spAutoFit/>
          </a:bodyPr>
          <a:lstStyle/>
          <a:p>
            <a:pPr algn="ctr">
              <a:lnSpc>
                <a:spcPts val="7920"/>
              </a:lnSpc>
              <a:spcBef>
                <a:spcPts val="600"/>
              </a:spcBef>
              <a:buClr>
                <a:schemeClr val="accent1"/>
              </a:buClr>
              <a:buFontTx/>
              <a:buNone/>
            </a:pPr>
            <a:r>
              <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如何做好园所</a:t>
            </a:r>
            <a:endPar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ts val="7920"/>
              </a:lnSpc>
              <a:spcBef>
                <a:spcPts val="600"/>
              </a:spcBef>
              <a:buClr>
                <a:schemeClr val="accent1"/>
              </a:buClr>
              <a:buFontTx/>
              <a:buNone/>
            </a:pPr>
            <a:r>
              <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卫生消毒管理</a:t>
            </a:r>
            <a:endParaRPr lang="zh-CN" altLang="en-US" sz="6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386244" y="5060883"/>
            <a:ext cx="1807210" cy="1861185"/>
          </a:xfrm>
          <a:prstGeom prst="rect">
            <a:avLst/>
          </a:prstGeom>
          <a:noFill/>
        </p:spPr>
        <p:txBody>
          <a:bodyPr wrap="none" rtlCol="0">
            <a:spAutoFit/>
          </a:bodyPr>
          <a:lstStyle/>
          <a:p>
            <a:r>
              <a:rPr kumimoji="1" lang="en-US" altLang="zh-CN" sz="11500" b="1" dirty="0">
                <a:solidFill>
                  <a:srgbClr val="E60013"/>
                </a:solidFill>
                <a:latin typeface="Arial" panose="020B0604020202090204" pitchFamily="34" charset="0"/>
                <a:ea typeface="Arial" panose="020B0604020202090204" pitchFamily="34" charset="0"/>
                <a:cs typeface="Arial" panose="020B0604020202090204" pitchFamily="34" charset="0"/>
              </a:rPr>
              <a:t>03</a:t>
            </a:r>
            <a:endParaRPr kumimoji="1" lang="zh-CN" altLang="en-US" sz="11500" dirty="0">
              <a:solidFill>
                <a:srgbClr val="E60013"/>
              </a:solidFill>
              <a:latin typeface="+mn-ea"/>
              <a:cs typeface="Arial" panose="020B0604020202090204" pitchFamily="34" charset="0"/>
            </a:endParaRPr>
          </a:p>
        </p:txBody>
      </p:sp>
      <p:cxnSp>
        <p:nvCxnSpPr>
          <p:cNvPr id="12" name="直线连接符 11"/>
          <p:cNvCxnSpPr/>
          <p:nvPr/>
        </p:nvCxnSpPr>
        <p:spPr>
          <a:xfrm flipH="1">
            <a:off x="2403847" y="5493885"/>
            <a:ext cx="338298" cy="996043"/>
          </a:xfrm>
          <a:prstGeom prst="line">
            <a:avLst/>
          </a:prstGeom>
          <a:ln>
            <a:solidFill>
              <a:srgbClr val="E6001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9" grpId="0" animBg="1"/>
      <p:bldP spid="40"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1045210" y="2561590"/>
            <a:ext cx="2459355" cy="2407285"/>
          </a:xfrm>
          <a:prstGeom prst="rect">
            <a:avLst/>
          </a:prstGeom>
        </p:spPr>
      </p:pic>
      <p:pic>
        <p:nvPicPr>
          <p:cNvPr id="14" name="图片 13"/>
          <p:cNvPicPr>
            <a:picLocks noChangeAspect="1"/>
          </p:cNvPicPr>
          <p:nvPr/>
        </p:nvPicPr>
        <p:blipFill>
          <a:blip r:embed="rId2"/>
          <a:srcRect l="8294"/>
          <a:stretch>
            <a:fillRect/>
          </a:stretch>
        </p:blipFill>
        <p:spPr>
          <a:xfrm>
            <a:off x="4751705" y="2580640"/>
            <a:ext cx="2485390" cy="2388235"/>
          </a:xfrm>
          <a:prstGeom prst="rect">
            <a:avLst/>
          </a:prstGeom>
        </p:spPr>
      </p:pic>
      <p:pic>
        <p:nvPicPr>
          <p:cNvPr id="1026" name="Picture 2" descr="C:\Documents and Settings\user\桌面\消毒剂测试纸.JPG"/>
          <p:cNvPicPr>
            <a:picLocks noChangeAspect="1" noChangeArrowheads="1"/>
          </p:cNvPicPr>
          <p:nvPr/>
        </p:nvPicPr>
        <p:blipFill>
          <a:blip r:embed="rId3" cstate="print">
            <a:extLst>
              <a:ext uri="{28A0092B-C50C-407E-A947-70E740481C1C}">
                <a14:useLocalDpi xmlns:a14="http://schemas.microsoft.com/office/drawing/2010/main" val="0"/>
              </a:ext>
            </a:extLst>
          </a:blip>
          <a:srcRect l="21237" r="33403" b="11171"/>
          <a:stretch>
            <a:fillRect/>
          </a:stretch>
        </p:blipFill>
        <p:spPr bwMode="auto">
          <a:xfrm>
            <a:off x="8343900" y="2562225"/>
            <a:ext cx="2459355" cy="25952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 4"/>
          <p:cNvGrpSpPr/>
          <p:nvPr/>
        </p:nvGrpSpPr>
        <p:grpSpPr>
          <a:xfrm>
            <a:off x="2019935" y="1004570"/>
            <a:ext cx="8134985" cy="643255"/>
            <a:chOff x="3600852" y="1004340"/>
            <a:chExt cx="5318296" cy="375693"/>
          </a:xfrm>
        </p:grpSpPr>
        <p:sp>
          <p:nvSpPr>
            <p:cNvPr id="3" name="对角圆角矩形 2"/>
            <p:cNvSpPr/>
            <p:nvPr/>
          </p:nvSpPr>
          <p:spPr>
            <a:xfrm>
              <a:off x="3840067" y="1004340"/>
              <a:ext cx="4897400" cy="375693"/>
            </a:xfrm>
            <a:prstGeom prst="round2Diag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Rectangle 4"/>
            <p:cNvSpPr txBox="1">
              <a:spLocks noChangeArrowheads="1"/>
            </p:cNvSpPr>
            <p:nvPr/>
          </p:nvSpPr>
          <p:spPr>
            <a:xfrm>
              <a:off x="3600852" y="1025551"/>
              <a:ext cx="5318296" cy="304857"/>
            </a:xfrm>
            <a:prstGeom prst="rect">
              <a:avLst/>
            </a:prstGeom>
          </p:spPr>
          <p:txBody>
            <a:bodyPr wrap="square">
              <a:sp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gn="ctr"/>
              <a:r>
                <a:rPr lang="zh-CN" altLang="en-US" sz="2800" b="1" dirty="0">
                  <a:solidFill>
                    <a:schemeClr val="bg1"/>
                  </a:solidFill>
                </a:rPr>
                <a:t>如何促进</a:t>
              </a:r>
              <a:r>
                <a:rPr lang="zh-CN" altLang="en-US" sz="2800" b="1" dirty="0">
                  <a:solidFill>
                    <a:schemeClr val="bg1"/>
                  </a:solidFill>
                </a:rPr>
                <a:t>园所卫生消毒工作有效开展</a:t>
              </a:r>
              <a:endParaRPr lang="zh-CN" altLang="en-US" sz="2800" b="1" dirty="0">
                <a:solidFill>
                  <a:schemeClr val="bg1"/>
                </a:solidFill>
              </a:endParaRPr>
            </a:p>
          </p:txBody>
        </p:sp>
      </p:grpSp>
      <p:grpSp>
        <p:nvGrpSpPr>
          <p:cNvPr id="20" name="组 19"/>
          <p:cNvGrpSpPr/>
          <p:nvPr/>
        </p:nvGrpSpPr>
        <p:grpSpPr>
          <a:xfrm>
            <a:off x="1045210" y="4779010"/>
            <a:ext cx="2670810" cy="603650"/>
            <a:chOff x="1187911" y="4023360"/>
            <a:chExt cx="4242158" cy="381670"/>
          </a:xfrm>
        </p:grpSpPr>
        <p:sp>
          <p:nvSpPr>
            <p:cNvPr id="18" name="矩形 17"/>
            <p:cNvSpPr/>
            <p:nvPr/>
          </p:nvSpPr>
          <p:spPr>
            <a:xfrm>
              <a:off x="1187911" y="4023360"/>
              <a:ext cx="4242158" cy="378428"/>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sp>
          <p:nvSpPr>
            <p:cNvPr id="19" name="矩形 18"/>
            <p:cNvSpPr/>
            <p:nvPr/>
          </p:nvSpPr>
          <p:spPr>
            <a:xfrm>
              <a:off x="2066399" y="4036059"/>
              <a:ext cx="3027807" cy="368971"/>
            </a:xfrm>
            <a:prstGeom prst="rect">
              <a:avLst/>
            </a:prstGeom>
          </p:spPr>
          <p:txBody>
            <a:bodyPr wrap="square">
              <a:spAutoFit/>
            </a:bodyPr>
            <a:lstStyle/>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制度文件</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 name="组 19"/>
          <p:cNvGrpSpPr/>
          <p:nvPr/>
        </p:nvGrpSpPr>
        <p:grpSpPr>
          <a:xfrm>
            <a:off x="4751705" y="4779010"/>
            <a:ext cx="2670810" cy="603650"/>
            <a:chOff x="1187911" y="4023360"/>
            <a:chExt cx="4242158" cy="381670"/>
          </a:xfrm>
        </p:grpSpPr>
        <p:sp>
          <p:nvSpPr>
            <p:cNvPr id="7" name="矩形 6"/>
            <p:cNvSpPr/>
            <p:nvPr/>
          </p:nvSpPr>
          <p:spPr>
            <a:xfrm>
              <a:off x="1187911" y="4023360"/>
              <a:ext cx="4242158" cy="378428"/>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p>
          </p:txBody>
        </p:sp>
        <p:sp>
          <p:nvSpPr>
            <p:cNvPr id="8" name="矩形 7"/>
            <p:cNvSpPr/>
            <p:nvPr/>
          </p:nvSpPr>
          <p:spPr>
            <a:xfrm>
              <a:off x="2066399" y="4036059"/>
              <a:ext cx="3027807" cy="368971"/>
            </a:xfrm>
            <a:prstGeom prst="rect">
              <a:avLst/>
            </a:prstGeom>
          </p:spPr>
          <p:txBody>
            <a:bodyPr wrap="square">
              <a:spAutoFit/>
            </a:bodyPr>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定期培训</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 19"/>
          <p:cNvGrpSpPr/>
          <p:nvPr/>
        </p:nvGrpSpPr>
        <p:grpSpPr>
          <a:xfrm>
            <a:off x="8343900" y="4779010"/>
            <a:ext cx="2670810" cy="603650"/>
            <a:chOff x="1187911" y="4023360"/>
            <a:chExt cx="4242158" cy="381670"/>
          </a:xfrm>
        </p:grpSpPr>
        <p:sp>
          <p:nvSpPr>
            <p:cNvPr id="12" name="矩形 11"/>
            <p:cNvSpPr/>
            <p:nvPr/>
          </p:nvSpPr>
          <p:spPr>
            <a:xfrm>
              <a:off x="1187911" y="4023360"/>
              <a:ext cx="4242158" cy="378428"/>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p>
          </p:txBody>
        </p:sp>
        <p:sp>
          <p:nvSpPr>
            <p:cNvPr id="13" name="矩形 12"/>
            <p:cNvSpPr/>
            <p:nvPr/>
          </p:nvSpPr>
          <p:spPr>
            <a:xfrm>
              <a:off x="2066399" y="4036059"/>
              <a:ext cx="3027807" cy="368971"/>
            </a:xfrm>
            <a:prstGeom prst="rect">
              <a:avLst/>
            </a:prstGeom>
          </p:spPr>
          <p:txBody>
            <a:bodyPr wrap="square">
              <a:spAutoFit/>
            </a:bodyPr>
            <a:p>
              <a:pPr algn="ct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随时抽查</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sp>
        <p:nvSpPr>
          <p:cNvPr id="30737" name="Rectangle 21"/>
          <p:cNvSpPr>
            <a:spLocks noChangeArrowheads="1"/>
          </p:cNvSpPr>
          <p:nvPr/>
        </p:nvSpPr>
        <p:spPr bwMode="black">
          <a:xfrm>
            <a:off x="714811" y="674273"/>
            <a:ext cx="6838369"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charset="0"/>
                <a:ea typeface="黑体" panose="02010609060101010101" charset="-122"/>
              </a:defRPr>
            </a:lvl1pPr>
            <a:lvl2pPr marL="742950" indent="-285750">
              <a:defRPr>
                <a:solidFill>
                  <a:schemeClr val="tx1"/>
                </a:solidFill>
                <a:latin typeface="Franklin Gothic Book" panose="020B0503020102020204" charset="0"/>
                <a:ea typeface="黑体" panose="02010609060101010101" charset="-122"/>
              </a:defRPr>
            </a:lvl2pPr>
            <a:lvl3pPr marL="1143000" indent="-228600">
              <a:defRPr>
                <a:solidFill>
                  <a:schemeClr val="tx1"/>
                </a:solidFill>
                <a:latin typeface="Franklin Gothic Book" panose="020B0503020102020204" charset="0"/>
                <a:ea typeface="黑体" panose="02010609060101010101" charset="-122"/>
              </a:defRPr>
            </a:lvl3pPr>
            <a:lvl4pPr marL="1600200" indent="-228600">
              <a:defRPr>
                <a:solidFill>
                  <a:schemeClr val="tx1"/>
                </a:solidFill>
                <a:latin typeface="Franklin Gothic Book" panose="020B0503020102020204" charset="0"/>
                <a:ea typeface="黑体" panose="02010609060101010101" charset="-122"/>
              </a:defRPr>
            </a:lvl4pPr>
            <a:lvl5pPr marL="2057400" indent="-228600">
              <a:defRPr>
                <a:solidFill>
                  <a:schemeClr val="tx1"/>
                </a:solidFill>
                <a:latin typeface="Franklin Gothic Book" panose="020B050302010202020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charset="0"/>
                <a:ea typeface="黑体" panose="02010609060101010101" charset="-122"/>
              </a:defRPr>
            </a:lvl9pPr>
          </a:lstStyle>
          <a:p>
            <a:pPr eaLnBrk="1" hangingPunct="1"/>
            <a:r>
              <a:rPr lang="en-US" altLang="zh-CN" sz="3200" b="1">
                <a:solidFill>
                  <a:srgbClr val="080808"/>
                </a:solidFill>
                <a:latin typeface="微软雅黑" panose="020B0503020204020204" pitchFamily="34" charset="-122"/>
                <a:ea typeface="微软雅黑" panose="020B0503020204020204" pitchFamily="34" charset="-122"/>
              </a:rPr>
              <a:t> </a:t>
            </a:r>
            <a:r>
              <a:rPr lang="zh-CN" altLang="en-US" sz="3200" b="1">
                <a:solidFill>
                  <a:srgbClr val="080808"/>
                </a:solidFill>
                <a:latin typeface="微软雅黑" panose="020B0503020204020204" pitchFamily="34" charset="-122"/>
                <a:ea typeface="微软雅黑" panose="020B0503020204020204" pitchFamily="34" charset="-122"/>
              </a:rPr>
              <a:t>制度文件</a:t>
            </a:r>
            <a:r>
              <a:rPr lang="en-US" altLang="zh-CN" sz="3200" b="1">
                <a:solidFill>
                  <a:srgbClr val="080808"/>
                </a:solidFill>
                <a:latin typeface="微软雅黑" panose="020B0503020204020204" pitchFamily="34" charset="-122"/>
                <a:ea typeface="微软雅黑" panose="020B0503020204020204" pitchFamily="34" charset="-122"/>
              </a:rPr>
              <a:t>: </a:t>
            </a:r>
            <a:r>
              <a:rPr lang="zh-CN" altLang="en-US" sz="3200" b="1">
                <a:solidFill>
                  <a:srgbClr val="080808"/>
                </a:solidFill>
                <a:latin typeface="微软雅黑" panose="020B0503020204020204" pitchFamily="34" charset="-122"/>
                <a:ea typeface="微软雅黑" panose="020B0503020204020204" pitchFamily="34" charset="-122"/>
              </a:rPr>
              <a:t>切实可行</a:t>
            </a:r>
            <a:endParaRPr lang="zh-CN" altLang="en-US" sz="3200" b="1">
              <a:solidFill>
                <a:srgbClr val="080808"/>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452120" y="1301327"/>
            <a:ext cx="11288607" cy="5262245"/>
          </a:xfrm>
          <a:prstGeom prst="rect">
            <a:avLst/>
          </a:prstGeom>
          <a:noFill/>
          <a:ln w="9525">
            <a:noFill/>
          </a:ln>
        </p:spPr>
        <p:txBody>
          <a:bodyPr wrap="square">
            <a:spAutoFit/>
          </a:bodyPr>
          <a:p>
            <a:pPr indent="0" algn="l"/>
            <a:r>
              <a:rPr lang="en-US" altLang="zh-CN" sz="2400" b="1">
                <a:solidFill>
                  <a:srgbClr val="000000"/>
                </a:solidFill>
                <a:ea typeface="宋体" pitchFamily="2" charset="-122"/>
              </a:rPr>
              <a:t>                                                                 </a:t>
            </a:r>
            <a:r>
              <a:rPr lang="zh-CN" sz="2400" b="1">
                <a:solidFill>
                  <a:srgbClr val="000000"/>
                </a:solidFill>
                <a:ea typeface="宋体" pitchFamily="2" charset="-122"/>
              </a:rPr>
              <a:t>四、卫生消毒常规制度</a:t>
            </a:r>
            <a:r>
              <a:rPr lang="zh-CN" sz="2400" b="0">
                <a:solidFill>
                  <a:srgbClr val="000000"/>
                </a:solidFill>
                <a:ea typeface="宋体" pitchFamily="2" charset="-122"/>
              </a:rPr>
              <a:t>一、环境卫生消毒   1、我园对室内外环境卫生清扫和各种物体消毒做出了明确的浓度规定和检查制度，</a:t>
            </a:r>
            <a:r>
              <a:rPr lang="zh-CN" sz="2400" b="1">
                <a:solidFill>
                  <a:srgbClr val="FF0000"/>
                </a:solidFill>
                <a:ea typeface="宋体" pitchFamily="2" charset="-122"/>
              </a:rPr>
              <a:t>每周五全面检查1次并记录</a:t>
            </a:r>
            <a:r>
              <a:rPr lang="zh-CN" sz="2400" b="0">
                <a:solidFill>
                  <a:srgbClr val="000000"/>
                </a:solidFill>
                <a:ea typeface="宋体" pitchFamily="2" charset="-122"/>
              </a:rPr>
              <a:t>，为儿童提供整洁、安全、舒适的环境。   2、保持室内空气清新、阳光充足、冬天也定时开窗通风换气。室内要有防蚊、防蝇、防暑和取暖设备。</a:t>
            </a:r>
            <a:r>
              <a:rPr lang="zh-CN" sz="2400" b="1">
                <a:solidFill>
                  <a:srgbClr val="FF0000"/>
                </a:solidFill>
                <a:ea typeface="宋体" pitchFamily="2" charset="-122"/>
              </a:rPr>
              <a:t>地面用扫帚由里向外清除灰尘，然后用干净、半湿墩布由里向外擦拭</a:t>
            </a:r>
            <a:r>
              <a:rPr lang="zh-CN" sz="2400" b="0">
                <a:solidFill>
                  <a:srgbClr val="000000"/>
                </a:solidFill>
                <a:ea typeface="宋体" pitchFamily="2" charset="-122"/>
              </a:rPr>
              <a:t>，儿童离园后用消毒液浸泡过的半湿墩布擦拭。厕所做到清洁通风、无异味，每日定时打扫，保持地面干燥。便器每次用后及时清洗干净。   3、我园要求各班</a:t>
            </a:r>
            <a:r>
              <a:rPr lang="zh-CN" sz="2400" b="1">
                <a:solidFill>
                  <a:srgbClr val="FF0000"/>
                </a:solidFill>
                <a:ea typeface="宋体" pitchFamily="2" charset="-122"/>
              </a:rPr>
              <a:t>卫生洁具专用专放并有标识</a:t>
            </a:r>
            <a:r>
              <a:rPr lang="zh-CN" sz="2400" b="0">
                <a:solidFill>
                  <a:srgbClr val="000000"/>
                </a:solidFill>
                <a:ea typeface="宋体" pitchFamily="2" charset="-122"/>
              </a:rPr>
              <a:t>。抹布用后及时清洗干净，晾晒干燥后存放；墩布清洗后晾晒、控干后存放。   4、我园保持玩具、图书表面的清洁卫生，每周至少进行1次玩具清洗消毒一次。</a:t>
            </a:r>
            <a:r>
              <a:rPr lang="zh-CN" sz="2400" b="1">
                <a:solidFill>
                  <a:srgbClr val="FF0000"/>
                </a:solidFill>
                <a:ea typeface="宋体" pitchFamily="2" charset="-122"/>
              </a:rPr>
              <a:t>用250mg/L健之素消毒液浸泡消毒</a:t>
            </a:r>
            <a:r>
              <a:rPr lang="en-US" altLang="zh-CN" sz="2400" b="1">
                <a:solidFill>
                  <a:srgbClr val="FF0000"/>
                </a:solidFill>
                <a:ea typeface="宋体" pitchFamily="2" charset="-122"/>
              </a:rPr>
              <a:t>3</a:t>
            </a:r>
            <a:r>
              <a:rPr lang="zh-CN" sz="2400" b="1">
                <a:solidFill>
                  <a:srgbClr val="FF0000"/>
                </a:solidFill>
                <a:ea typeface="宋体" pitchFamily="2" charset="-122"/>
              </a:rPr>
              <a:t>0分钟</a:t>
            </a:r>
            <a:r>
              <a:rPr lang="zh-CN" sz="2400" b="0">
                <a:solidFill>
                  <a:srgbClr val="000000"/>
                </a:solidFill>
                <a:ea typeface="宋体" pitchFamily="2" charset="-122"/>
              </a:rPr>
              <a:t>。对于不能擦拭、湿拭、清洗的玩具、图书，每周至少通风暴晒一次，暴晒时不能相互重叠，暴晒时间不低于6小时。   5、垃圾及时清理，更换垃圾袋，垃圾桶周围干净、无杂物。</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6" name="矩形 5"/>
          <p:cNvSpPr/>
          <p:nvPr/>
        </p:nvSpPr>
        <p:spPr>
          <a:xfrm>
            <a:off x="7001361" y="8164"/>
            <a:ext cx="2139043" cy="163286"/>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 name="直线连接符 10"/>
          <p:cNvCxnSpPr/>
          <p:nvPr/>
        </p:nvCxnSpPr>
        <p:spPr>
          <a:xfrm>
            <a:off x="0" y="571500"/>
            <a:ext cx="11609614" cy="0"/>
          </a:xfrm>
          <a:prstGeom prst="line">
            <a:avLst/>
          </a:prstGeom>
          <a:ln w="19050">
            <a:solidFill>
              <a:srgbClr val="E60013"/>
            </a:solidFill>
          </a:ln>
        </p:spPr>
        <p:style>
          <a:lnRef idx="1">
            <a:schemeClr val="accent1"/>
          </a:lnRef>
          <a:fillRef idx="0">
            <a:schemeClr val="accent1"/>
          </a:fillRef>
          <a:effectRef idx="0">
            <a:schemeClr val="accent1"/>
          </a:effectRef>
          <a:fontRef idx="minor">
            <a:schemeClr val="tx1"/>
          </a:fontRef>
        </p:style>
      </p:cxnSp>
      <p:sp>
        <p:nvSpPr>
          <p:cNvPr id="19" name="矩形: 圆角 18"/>
          <p:cNvSpPr/>
          <p:nvPr/>
        </p:nvSpPr>
        <p:spPr>
          <a:xfrm>
            <a:off x="6496050" y="1628140"/>
            <a:ext cx="4465320" cy="189230"/>
          </a:xfrm>
          <a:prstGeom prst="roundRect">
            <a:avLst>
              <a:gd name="adj" fmla="val 50000"/>
            </a:avLst>
          </a:prstGeom>
          <a:solidFill>
            <a:srgbClr val="C31116"/>
          </a:solidFill>
          <a:ln w="88900">
            <a:solidFill>
              <a:srgbClr val="EE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圆角 22"/>
          <p:cNvSpPr/>
          <p:nvPr/>
        </p:nvSpPr>
        <p:spPr>
          <a:xfrm>
            <a:off x="1258570" y="4133850"/>
            <a:ext cx="4465320" cy="189230"/>
          </a:xfrm>
          <a:prstGeom prst="roundRect">
            <a:avLst>
              <a:gd name="adj" fmla="val 50000"/>
            </a:avLst>
          </a:prstGeom>
          <a:solidFill>
            <a:srgbClr val="C31116"/>
          </a:solidFill>
          <a:ln w="88900">
            <a:solidFill>
              <a:srgbClr val="EE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圆角 26"/>
          <p:cNvSpPr/>
          <p:nvPr/>
        </p:nvSpPr>
        <p:spPr>
          <a:xfrm>
            <a:off x="6496050" y="4133850"/>
            <a:ext cx="4465320" cy="189230"/>
          </a:xfrm>
          <a:prstGeom prst="roundRect">
            <a:avLst>
              <a:gd name="adj" fmla="val 50000"/>
            </a:avLst>
          </a:prstGeom>
          <a:solidFill>
            <a:srgbClr val="C31116"/>
          </a:solidFill>
          <a:ln w="88900">
            <a:solidFill>
              <a:srgbClr val="EE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圆角 3"/>
          <p:cNvSpPr/>
          <p:nvPr/>
        </p:nvSpPr>
        <p:spPr>
          <a:xfrm>
            <a:off x="1258570" y="1628140"/>
            <a:ext cx="4465320" cy="189230"/>
          </a:xfrm>
          <a:prstGeom prst="roundRect">
            <a:avLst>
              <a:gd name="adj" fmla="val 50000"/>
            </a:avLst>
          </a:prstGeom>
          <a:solidFill>
            <a:srgbClr val="C31116"/>
          </a:solidFill>
          <a:ln w="88900">
            <a:solidFill>
              <a:srgbClr val="EE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6" name="组合 35"/>
          <p:cNvGrpSpPr/>
          <p:nvPr/>
        </p:nvGrpSpPr>
        <p:grpSpPr>
          <a:xfrm>
            <a:off x="1428750" y="1885315"/>
            <a:ext cx="4144645" cy="1783715"/>
            <a:chOff x="1428998" y="1615043"/>
            <a:chExt cx="4144488" cy="2054431"/>
          </a:xfrm>
        </p:grpSpPr>
        <p:sp>
          <p:nvSpPr>
            <p:cNvPr id="5" name="矩形 4"/>
            <p:cNvSpPr/>
            <p:nvPr/>
          </p:nvSpPr>
          <p:spPr>
            <a:xfrm>
              <a:off x="1464624" y="1662544"/>
              <a:ext cx="4108862" cy="200693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428998" y="1615043"/>
              <a:ext cx="4108862" cy="2006930"/>
            </a:xfrm>
            <a:prstGeom prst="rect">
              <a:avLst/>
            </a:prstGeom>
            <a:gradFill>
              <a:gsLst>
                <a:gs pos="85000">
                  <a:schemeClr val="accent1">
                    <a:lumMod val="5000"/>
                    <a:lumOff val="95000"/>
                  </a:schemeClr>
                </a:gs>
                <a:gs pos="100000">
                  <a:srgbClr val="D2C4C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flipH="1">
              <a:off x="1869671" y="1975611"/>
              <a:ext cx="3243457" cy="1380835"/>
            </a:xfrm>
            <a:prstGeom prst="rect">
              <a:avLst/>
            </a:prstGeom>
            <a:noFill/>
          </p:spPr>
          <p:txBody>
            <a:bodyPr wrap="square" rtlCol="0">
              <a:spAutoFit/>
            </a:bodyPr>
            <a:p>
              <a:pPr algn="ctr"/>
              <a:r>
                <a:rPr lang="en-US" altLang="zh-CN" sz="2400" b="1">
                  <a:solidFill>
                    <a:srgbClr val="004286"/>
                  </a:solidFill>
                </a:rPr>
                <a:t>1</a:t>
              </a:r>
              <a:r>
                <a:rPr lang="zh-CN" altLang="en-US" sz="2400" b="1">
                  <a:solidFill>
                    <a:srgbClr val="004286"/>
                  </a:solidFill>
                </a:rPr>
                <a:t>、</a:t>
              </a:r>
              <a:r>
                <a:rPr lang="zh-CN" altLang="en-US" sz="2400" dirty="0" smtClean="0">
                  <a:latin typeface="微软雅黑" charset="0"/>
                  <a:ea typeface="微软雅黑" charset="0"/>
                  <a:cs typeface="微软雅黑" charset="0"/>
                  <a:sym typeface="+mn-ea"/>
                </a:rPr>
                <a:t>消毒概念不清楚</a:t>
              </a:r>
              <a:endParaRPr lang="en-US" altLang="zh-CN" sz="2400" dirty="0" smtClean="0">
                <a:solidFill>
                  <a:schemeClr val="tx1"/>
                </a:solidFill>
                <a:latin typeface="微软雅黑" charset="0"/>
                <a:ea typeface="微软雅黑" charset="0"/>
                <a:cs typeface="微软雅黑" charset="0"/>
              </a:endParaRPr>
            </a:p>
            <a:p>
              <a:pPr algn="ctr"/>
              <a:r>
                <a:rPr lang="zh-CN" altLang="en-US" sz="2400" dirty="0" smtClean="0">
                  <a:latin typeface="微软雅黑" charset="0"/>
                  <a:ea typeface="微软雅黑" charset="0"/>
                  <a:cs typeface="微软雅黑" charset="0"/>
                  <a:sym typeface="+mn-ea"/>
                </a:rPr>
                <a:t>   消毒对象不明确</a:t>
              </a:r>
              <a:endParaRPr lang="en-US" altLang="zh-CN" sz="2400" dirty="0" smtClean="0">
                <a:solidFill>
                  <a:schemeClr val="tx1"/>
                </a:solidFill>
                <a:latin typeface="+mn-ea"/>
              </a:endParaRPr>
            </a:p>
            <a:p>
              <a:pPr algn="ctr"/>
              <a:endParaRPr lang="zh-CN" altLang="en-US" sz="2400" b="1">
                <a:solidFill>
                  <a:srgbClr val="004286"/>
                </a:solidFill>
              </a:endParaRPr>
            </a:p>
          </p:txBody>
        </p:sp>
        <p:sp>
          <p:nvSpPr>
            <p:cNvPr id="35" name="target_126420"/>
            <p:cNvSpPr>
              <a:spLocks noChangeAspect="1"/>
            </p:cNvSpPr>
            <p:nvPr/>
          </p:nvSpPr>
          <p:spPr bwMode="auto">
            <a:xfrm>
              <a:off x="4823175" y="3092119"/>
              <a:ext cx="447676" cy="446836"/>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004286"/>
            </a:solidFill>
            <a:ln>
              <a:noFill/>
            </a:ln>
          </p:spPr>
        </p:sp>
      </p:grpSp>
      <p:grpSp>
        <p:nvGrpSpPr>
          <p:cNvPr id="45" name="组合 44"/>
          <p:cNvGrpSpPr/>
          <p:nvPr/>
        </p:nvGrpSpPr>
        <p:grpSpPr>
          <a:xfrm>
            <a:off x="1428750" y="4391025"/>
            <a:ext cx="4144645" cy="1783715"/>
            <a:chOff x="1428998" y="4120737"/>
            <a:chExt cx="4144488" cy="2054431"/>
          </a:xfrm>
        </p:grpSpPr>
        <p:sp>
          <p:nvSpPr>
            <p:cNvPr id="24" name="矩形 23"/>
            <p:cNvSpPr/>
            <p:nvPr/>
          </p:nvSpPr>
          <p:spPr>
            <a:xfrm>
              <a:off x="1464624" y="4168238"/>
              <a:ext cx="4108862" cy="200693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428998" y="4120737"/>
              <a:ext cx="4108862" cy="2006930"/>
            </a:xfrm>
            <a:prstGeom prst="rect">
              <a:avLst/>
            </a:prstGeom>
            <a:gradFill>
              <a:gsLst>
                <a:gs pos="79000">
                  <a:schemeClr val="accent1">
                    <a:lumMod val="5000"/>
                    <a:lumOff val="95000"/>
                  </a:schemeClr>
                </a:gs>
                <a:gs pos="100000">
                  <a:srgbClr val="D2C4C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promotion_115911"/>
            <p:cNvSpPr>
              <a:spLocks noChangeAspect="1"/>
            </p:cNvSpPr>
            <p:nvPr/>
          </p:nvSpPr>
          <p:spPr bwMode="auto">
            <a:xfrm>
              <a:off x="4884159" y="5556113"/>
              <a:ext cx="447676" cy="410906"/>
            </a:xfrm>
            <a:custGeom>
              <a:avLst/>
              <a:gdLst>
                <a:gd name="connsiteX0" fmla="*/ 93434 w 608426"/>
                <a:gd name="connsiteY0" fmla="*/ 245427 h 558455"/>
                <a:gd name="connsiteX1" fmla="*/ 105418 w 608426"/>
                <a:gd name="connsiteY1" fmla="*/ 251565 h 558455"/>
                <a:gd name="connsiteX2" fmla="*/ 184086 w 608426"/>
                <a:gd name="connsiteY2" fmla="*/ 358669 h 558455"/>
                <a:gd name="connsiteX3" fmla="*/ 185315 w 608426"/>
                <a:gd name="connsiteY3" fmla="*/ 374167 h 558455"/>
                <a:gd name="connsiteX4" fmla="*/ 172101 w 608426"/>
                <a:gd name="connsiteY4" fmla="*/ 382300 h 558455"/>
                <a:gd name="connsiteX5" fmla="*/ 139835 w 608426"/>
                <a:gd name="connsiteY5" fmla="*/ 382300 h 558455"/>
                <a:gd name="connsiteX6" fmla="*/ 139835 w 608426"/>
                <a:gd name="connsiteY6" fmla="*/ 543571 h 558455"/>
                <a:gd name="connsiteX7" fmla="*/ 124931 w 608426"/>
                <a:gd name="connsiteY7" fmla="*/ 558455 h 558455"/>
                <a:gd name="connsiteX8" fmla="*/ 61936 w 608426"/>
                <a:gd name="connsiteY8" fmla="*/ 558455 h 558455"/>
                <a:gd name="connsiteX9" fmla="*/ 47186 w 608426"/>
                <a:gd name="connsiteY9" fmla="*/ 543571 h 558455"/>
                <a:gd name="connsiteX10" fmla="*/ 47186 w 608426"/>
                <a:gd name="connsiteY10" fmla="*/ 382300 h 558455"/>
                <a:gd name="connsiteX11" fmla="*/ 14766 w 608426"/>
                <a:gd name="connsiteY11" fmla="*/ 382300 h 558455"/>
                <a:gd name="connsiteX12" fmla="*/ 1552 w 608426"/>
                <a:gd name="connsiteY12" fmla="*/ 374167 h 558455"/>
                <a:gd name="connsiteX13" fmla="*/ 2935 w 608426"/>
                <a:gd name="connsiteY13" fmla="*/ 358669 h 558455"/>
                <a:gd name="connsiteX14" fmla="*/ 81603 w 608426"/>
                <a:gd name="connsiteY14" fmla="*/ 251565 h 558455"/>
                <a:gd name="connsiteX15" fmla="*/ 93434 w 608426"/>
                <a:gd name="connsiteY15" fmla="*/ 245427 h 558455"/>
                <a:gd name="connsiteX16" fmla="*/ 259204 w 608426"/>
                <a:gd name="connsiteY16" fmla="*/ 157855 h 558455"/>
                <a:gd name="connsiteX17" fmla="*/ 271035 w 608426"/>
                <a:gd name="connsiteY17" fmla="*/ 163839 h 558455"/>
                <a:gd name="connsiteX18" fmla="*/ 349703 w 608426"/>
                <a:gd name="connsiteY18" fmla="*/ 271085 h 558455"/>
                <a:gd name="connsiteX19" fmla="*/ 351086 w 608426"/>
                <a:gd name="connsiteY19" fmla="*/ 286581 h 558455"/>
                <a:gd name="connsiteX20" fmla="*/ 337872 w 608426"/>
                <a:gd name="connsiteY20" fmla="*/ 294559 h 558455"/>
                <a:gd name="connsiteX21" fmla="*/ 305452 w 608426"/>
                <a:gd name="connsiteY21" fmla="*/ 294559 h 558455"/>
                <a:gd name="connsiteX22" fmla="*/ 305452 w 608426"/>
                <a:gd name="connsiteY22" fmla="*/ 543572 h 558455"/>
                <a:gd name="connsiteX23" fmla="*/ 290702 w 608426"/>
                <a:gd name="connsiteY23" fmla="*/ 558455 h 558455"/>
                <a:gd name="connsiteX24" fmla="*/ 227707 w 608426"/>
                <a:gd name="connsiteY24" fmla="*/ 558455 h 558455"/>
                <a:gd name="connsiteX25" fmla="*/ 212803 w 608426"/>
                <a:gd name="connsiteY25" fmla="*/ 543572 h 558455"/>
                <a:gd name="connsiteX26" fmla="*/ 212803 w 608426"/>
                <a:gd name="connsiteY26" fmla="*/ 294559 h 558455"/>
                <a:gd name="connsiteX27" fmla="*/ 180537 w 608426"/>
                <a:gd name="connsiteY27" fmla="*/ 294559 h 558455"/>
                <a:gd name="connsiteX28" fmla="*/ 167323 w 608426"/>
                <a:gd name="connsiteY28" fmla="*/ 286581 h 558455"/>
                <a:gd name="connsiteX29" fmla="*/ 168552 w 608426"/>
                <a:gd name="connsiteY29" fmla="*/ 271085 h 558455"/>
                <a:gd name="connsiteX30" fmla="*/ 247220 w 608426"/>
                <a:gd name="connsiteY30" fmla="*/ 163839 h 558455"/>
                <a:gd name="connsiteX31" fmla="*/ 259204 w 608426"/>
                <a:gd name="connsiteY31" fmla="*/ 157855 h 558455"/>
                <a:gd name="connsiteX32" fmla="*/ 446012 w 608426"/>
                <a:gd name="connsiteY32" fmla="*/ 156011 h 558455"/>
                <a:gd name="connsiteX33" fmla="*/ 451390 w 608426"/>
                <a:gd name="connsiteY33" fmla="*/ 159693 h 558455"/>
                <a:gd name="connsiteX34" fmla="*/ 490572 w 608426"/>
                <a:gd name="connsiteY34" fmla="*/ 267094 h 558455"/>
                <a:gd name="connsiteX35" fmla="*/ 503787 w 608426"/>
                <a:gd name="connsiteY35" fmla="*/ 267094 h 558455"/>
                <a:gd name="connsiteX36" fmla="*/ 542969 w 608426"/>
                <a:gd name="connsiteY36" fmla="*/ 159693 h 558455"/>
                <a:gd name="connsiteX37" fmla="*/ 550191 w 608426"/>
                <a:gd name="connsiteY37" fmla="*/ 156165 h 558455"/>
                <a:gd name="connsiteX38" fmla="*/ 568783 w 608426"/>
                <a:gd name="connsiteY38" fmla="*/ 161841 h 558455"/>
                <a:gd name="connsiteX39" fmla="*/ 568937 w 608426"/>
                <a:gd name="connsiteY39" fmla="*/ 161995 h 558455"/>
                <a:gd name="connsiteX40" fmla="*/ 608426 w 608426"/>
                <a:gd name="connsiteY40" fmla="*/ 216462 h 558455"/>
                <a:gd name="connsiteX41" fmla="*/ 608426 w 608426"/>
                <a:gd name="connsiteY41" fmla="*/ 330306 h 558455"/>
                <a:gd name="connsiteX42" fmla="*/ 607504 w 608426"/>
                <a:gd name="connsiteY42" fmla="*/ 333375 h 558455"/>
                <a:gd name="connsiteX43" fmla="*/ 566632 w 608426"/>
                <a:gd name="connsiteY43" fmla="*/ 395514 h 558455"/>
                <a:gd name="connsiteX44" fmla="*/ 566632 w 608426"/>
                <a:gd name="connsiteY44" fmla="*/ 552625 h 558455"/>
                <a:gd name="connsiteX45" fmla="*/ 560793 w 608426"/>
                <a:gd name="connsiteY45" fmla="*/ 558455 h 558455"/>
                <a:gd name="connsiteX46" fmla="*/ 433566 w 608426"/>
                <a:gd name="connsiteY46" fmla="*/ 558455 h 558455"/>
                <a:gd name="connsiteX47" fmla="*/ 427727 w 608426"/>
                <a:gd name="connsiteY47" fmla="*/ 552625 h 558455"/>
                <a:gd name="connsiteX48" fmla="*/ 427727 w 608426"/>
                <a:gd name="connsiteY48" fmla="*/ 395514 h 558455"/>
                <a:gd name="connsiteX49" fmla="*/ 386855 w 608426"/>
                <a:gd name="connsiteY49" fmla="*/ 333375 h 558455"/>
                <a:gd name="connsiteX50" fmla="*/ 385933 w 608426"/>
                <a:gd name="connsiteY50" fmla="*/ 330306 h 558455"/>
                <a:gd name="connsiteX51" fmla="*/ 385933 w 608426"/>
                <a:gd name="connsiteY51" fmla="*/ 216769 h 558455"/>
                <a:gd name="connsiteX52" fmla="*/ 425730 w 608426"/>
                <a:gd name="connsiteY52" fmla="*/ 161841 h 558455"/>
                <a:gd name="connsiteX53" fmla="*/ 446012 w 608426"/>
                <a:gd name="connsiteY53" fmla="*/ 156011 h 558455"/>
                <a:gd name="connsiteX54" fmla="*/ 487387 w 608426"/>
                <a:gd name="connsiteY54" fmla="*/ 148470 h 558455"/>
                <a:gd name="connsiteX55" fmla="*/ 507184 w 608426"/>
                <a:gd name="connsiteY55" fmla="*/ 148470 h 558455"/>
                <a:gd name="connsiteX56" fmla="*/ 514244 w 608426"/>
                <a:gd name="connsiteY56" fmla="*/ 151386 h 558455"/>
                <a:gd name="connsiteX57" fmla="*/ 515472 w 608426"/>
                <a:gd name="connsiteY57" fmla="*/ 162281 h 558455"/>
                <a:gd name="connsiteX58" fmla="*/ 504882 w 608426"/>
                <a:gd name="connsiteY58" fmla="*/ 178239 h 558455"/>
                <a:gd name="connsiteX59" fmla="*/ 509793 w 608426"/>
                <a:gd name="connsiteY59" fmla="*/ 220131 h 558455"/>
                <a:gd name="connsiteX60" fmla="*/ 499971 w 608426"/>
                <a:gd name="connsiteY60" fmla="*/ 246064 h 558455"/>
                <a:gd name="connsiteX61" fmla="*/ 494446 w 608426"/>
                <a:gd name="connsiteY61" fmla="*/ 246064 h 558455"/>
                <a:gd name="connsiteX62" fmla="*/ 484624 w 608426"/>
                <a:gd name="connsiteY62" fmla="*/ 220131 h 558455"/>
                <a:gd name="connsiteX63" fmla="*/ 489689 w 608426"/>
                <a:gd name="connsiteY63" fmla="*/ 178239 h 558455"/>
                <a:gd name="connsiteX64" fmla="*/ 478946 w 608426"/>
                <a:gd name="connsiteY64" fmla="*/ 162281 h 558455"/>
                <a:gd name="connsiteX65" fmla="*/ 480173 w 608426"/>
                <a:gd name="connsiteY65" fmla="*/ 151386 h 558455"/>
                <a:gd name="connsiteX66" fmla="*/ 487387 w 608426"/>
                <a:gd name="connsiteY66" fmla="*/ 148470 h 558455"/>
                <a:gd name="connsiteX67" fmla="*/ 497215 w 608426"/>
                <a:gd name="connsiteY67" fmla="*/ 0 h 558455"/>
                <a:gd name="connsiteX68" fmla="*/ 562488 w 608426"/>
                <a:gd name="connsiteY68" fmla="*/ 65203 h 558455"/>
                <a:gd name="connsiteX69" fmla="*/ 497215 w 608426"/>
                <a:gd name="connsiteY69" fmla="*/ 130406 h 558455"/>
                <a:gd name="connsiteX70" fmla="*/ 431942 w 608426"/>
                <a:gd name="connsiteY70" fmla="*/ 65203 h 558455"/>
                <a:gd name="connsiteX71" fmla="*/ 497215 w 608426"/>
                <a:gd name="connsiteY71" fmla="*/ 0 h 55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8426" h="558455">
                  <a:moveTo>
                    <a:pt x="93434" y="245427"/>
                  </a:moveTo>
                  <a:cubicBezTo>
                    <a:pt x="98197" y="245427"/>
                    <a:pt x="102653" y="247729"/>
                    <a:pt x="105418" y="251565"/>
                  </a:cubicBezTo>
                  <a:lnTo>
                    <a:pt x="184086" y="358669"/>
                  </a:lnTo>
                  <a:cubicBezTo>
                    <a:pt x="187312" y="363273"/>
                    <a:pt x="187927" y="369257"/>
                    <a:pt x="185315" y="374167"/>
                  </a:cubicBezTo>
                  <a:cubicBezTo>
                    <a:pt x="182857" y="379078"/>
                    <a:pt x="177786" y="382300"/>
                    <a:pt x="172101" y="382300"/>
                  </a:cubicBezTo>
                  <a:lnTo>
                    <a:pt x="139835" y="382300"/>
                  </a:lnTo>
                  <a:lnTo>
                    <a:pt x="139835" y="543571"/>
                  </a:lnTo>
                  <a:cubicBezTo>
                    <a:pt x="139835" y="551703"/>
                    <a:pt x="133228" y="558455"/>
                    <a:pt x="124931" y="558455"/>
                  </a:cubicBezTo>
                  <a:lnTo>
                    <a:pt x="61936" y="558455"/>
                  </a:lnTo>
                  <a:cubicBezTo>
                    <a:pt x="53793" y="558455"/>
                    <a:pt x="47186" y="551703"/>
                    <a:pt x="47186" y="543571"/>
                  </a:cubicBezTo>
                  <a:lnTo>
                    <a:pt x="47186" y="382300"/>
                  </a:lnTo>
                  <a:lnTo>
                    <a:pt x="14766" y="382300"/>
                  </a:lnTo>
                  <a:cubicBezTo>
                    <a:pt x="9235" y="382300"/>
                    <a:pt x="4164" y="379078"/>
                    <a:pt x="1552" y="374167"/>
                  </a:cubicBezTo>
                  <a:cubicBezTo>
                    <a:pt x="-906" y="369257"/>
                    <a:pt x="-445" y="363273"/>
                    <a:pt x="2935" y="358669"/>
                  </a:cubicBezTo>
                  <a:lnTo>
                    <a:pt x="81603" y="251565"/>
                  </a:lnTo>
                  <a:cubicBezTo>
                    <a:pt x="84368" y="247729"/>
                    <a:pt x="88824" y="245427"/>
                    <a:pt x="93434" y="245427"/>
                  </a:cubicBezTo>
                  <a:close/>
                  <a:moveTo>
                    <a:pt x="259204" y="157855"/>
                  </a:moveTo>
                  <a:cubicBezTo>
                    <a:pt x="263814" y="157855"/>
                    <a:pt x="268270" y="160156"/>
                    <a:pt x="271035" y="163839"/>
                  </a:cubicBezTo>
                  <a:lnTo>
                    <a:pt x="349703" y="271085"/>
                  </a:lnTo>
                  <a:cubicBezTo>
                    <a:pt x="353083" y="275534"/>
                    <a:pt x="353544" y="281518"/>
                    <a:pt x="351086" y="286581"/>
                  </a:cubicBezTo>
                  <a:cubicBezTo>
                    <a:pt x="348474" y="291491"/>
                    <a:pt x="343403" y="294559"/>
                    <a:pt x="337872" y="294559"/>
                  </a:cubicBezTo>
                  <a:lnTo>
                    <a:pt x="305452" y="294559"/>
                  </a:lnTo>
                  <a:lnTo>
                    <a:pt x="305452" y="543572"/>
                  </a:lnTo>
                  <a:cubicBezTo>
                    <a:pt x="305452" y="551704"/>
                    <a:pt x="298845" y="558455"/>
                    <a:pt x="290702" y="558455"/>
                  </a:cubicBezTo>
                  <a:lnTo>
                    <a:pt x="227707" y="558455"/>
                  </a:lnTo>
                  <a:cubicBezTo>
                    <a:pt x="219410" y="558455"/>
                    <a:pt x="212803" y="551704"/>
                    <a:pt x="212803" y="543572"/>
                  </a:cubicBezTo>
                  <a:lnTo>
                    <a:pt x="212803" y="294559"/>
                  </a:lnTo>
                  <a:lnTo>
                    <a:pt x="180537" y="294559"/>
                  </a:lnTo>
                  <a:cubicBezTo>
                    <a:pt x="174852" y="294559"/>
                    <a:pt x="169781" y="291491"/>
                    <a:pt x="167323" y="286581"/>
                  </a:cubicBezTo>
                  <a:cubicBezTo>
                    <a:pt x="164711" y="281518"/>
                    <a:pt x="165326" y="275534"/>
                    <a:pt x="168552" y="271085"/>
                  </a:cubicBezTo>
                  <a:lnTo>
                    <a:pt x="247220" y="163839"/>
                  </a:lnTo>
                  <a:cubicBezTo>
                    <a:pt x="249985" y="160156"/>
                    <a:pt x="254441" y="157855"/>
                    <a:pt x="259204" y="157855"/>
                  </a:cubicBezTo>
                  <a:close/>
                  <a:moveTo>
                    <a:pt x="446012" y="156011"/>
                  </a:moveTo>
                  <a:cubicBezTo>
                    <a:pt x="448317" y="156011"/>
                    <a:pt x="450468" y="157392"/>
                    <a:pt x="451390" y="159693"/>
                  </a:cubicBezTo>
                  <a:lnTo>
                    <a:pt x="490572" y="267094"/>
                  </a:lnTo>
                  <a:cubicBezTo>
                    <a:pt x="492877" y="273231"/>
                    <a:pt x="501636" y="273231"/>
                    <a:pt x="503787" y="267094"/>
                  </a:cubicBezTo>
                  <a:lnTo>
                    <a:pt x="542969" y="159693"/>
                  </a:lnTo>
                  <a:cubicBezTo>
                    <a:pt x="544044" y="156778"/>
                    <a:pt x="547271" y="155244"/>
                    <a:pt x="550191" y="156165"/>
                  </a:cubicBezTo>
                  <a:lnTo>
                    <a:pt x="568783" y="161841"/>
                  </a:lnTo>
                  <a:lnTo>
                    <a:pt x="568937" y="161995"/>
                  </a:lnTo>
                  <a:cubicBezTo>
                    <a:pt x="592446" y="169666"/>
                    <a:pt x="608426" y="191607"/>
                    <a:pt x="608426" y="216462"/>
                  </a:cubicBezTo>
                  <a:lnTo>
                    <a:pt x="608426" y="330306"/>
                  </a:lnTo>
                  <a:cubicBezTo>
                    <a:pt x="608426" y="331380"/>
                    <a:pt x="608119" y="332454"/>
                    <a:pt x="607504" y="333375"/>
                  </a:cubicBezTo>
                  <a:lnTo>
                    <a:pt x="566632" y="395514"/>
                  </a:lnTo>
                  <a:lnTo>
                    <a:pt x="566632" y="552625"/>
                  </a:lnTo>
                  <a:cubicBezTo>
                    <a:pt x="566632" y="555847"/>
                    <a:pt x="564020" y="558455"/>
                    <a:pt x="560793" y="558455"/>
                  </a:cubicBezTo>
                  <a:lnTo>
                    <a:pt x="433566" y="558455"/>
                  </a:lnTo>
                  <a:cubicBezTo>
                    <a:pt x="430339" y="558455"/>
                    <a:pt x="427727" y="555847"/>
                    <a:pt x="427727" y="552625"/>
                  </a:cubicBezTo>
                  <a:lnTo>
                    <a:pt x="427727" y="395514"/>
                  </a:lnTo>
                  <a:lnTo>
                    <a:pt x="386855" y="333375"/>
                  </a:lnTo>
                  <a:cubicBezTo>
                    <a:pt x="386240" y="332454"/>
                    <a:pt x="385933" y="331380"/>
                    <a:pt x="385933" y="330306"/>
                  </a:cubicBezTo>
                  <a:lnTo>
                    <a:pt x="385933" y="216769"/>
                  </a:lnTo>
                  <a:cubicBezTo>
                    <a:pt x="385933" y="191760"/>
                    <a:pt x="401913" y="169820"/>
                    <a:pt x="425730" y="161841"/>
                  </a:cubicBezTo>
                  <a:cubicBezTo>
                    <a:pt x="425730" y="161841"/>
                    <a:pt x="445398" y="156011"/>
                    <a:pt x="446012" y="156011"/>
                  </a:cubicBezTo>
                  <a:close/>
                  <a:moveTo>
                    <a:pt x="487387" y="148470"/>
                  </a:moveTo>
                  <a:lnTo>
                    <a:pt x="507184" y="148470"/>
                  </a:lnTo>
                  <a:cubicBezTo>
                    <a:pt x="509793" y="148470"/>
                    <a:pt x="512402" y="149544"/>
                    <a:pt x="514244" y="151386"/>
                  </a:cubicBezTo>
                  <a:cubicBezTo>
                    <a:pt x="517007" y="154455"/>
                    <a:pt x="517467" y="158905"/>
                    <a:pt x="515472" y="162281"/>
                  </a:cubicBezTo>
                  <a:lnTo>
                    <a:pt x="504882" y="178239"/>
                  </a:lnTo>
                  <a:lnTo>
                    <a:pt x="509793" y="220131"/>
                  </a:lnTo>
                  <a:lnTo>
                    <a:pt x="499971" y="246064"/>
                  </a:lnTo>
                  <a:cubicBezTo>
                    <a:pt x="499050" y="248673"/>
                    <a:pt x="495367" y="248673"/>
                    <a:pt x="494446" y="246064"/>
                  </a:cubicBezTo>
                  <a:lnTo>
                    <a:pt x="484624" y="220131"/>
                  </a:lnTo>
                  <a:lnTo>
                    <a:pt x="489689" y="178239"/>
                  </a:lnTo>
                  <a:lnTo>
                    <a:pt x="478946" y="162281"/>
                  </a:lnTo>
                  <a:cubicBezTo>
                    <a:pt x="477104" y="158905"/>
                    <a:pt x="477411" y="154455"/>
                    <a:pt x="480173" y="151386"/>
                  </a:cubicBezTo>
                  <a:cubicBezTo>
                    <a:pt x="482015" y="149544"/>
                    <a:pt x="484624" y="148470"/>
                    <a:pt x="487387" y="148470"/>
                  </a:cubicBezTo>
                  <a:close/>
                  <a:moveTo>
                    <a:pt x="497215" y="0"/>
                  </a:moveTo>
                  <a:cubicBezTo>
                    <a:pt x="533264" y="0"/>
                    <a:pt x="562488" y="29192"/>
                    <a:pt x="562488" y="65203"/>
                  </a:cubicBezTo>
                  <a:cubicBezTo>
                    <a:pt x="562488" y="101214"/>
                    <a:pt x="533264" y="130406"/>
                    <a:pt x="497215" y="130406"/>
                  </a:cubicBezTo>
                  <a:cubicBezTo>
                    <a:pt x="461166" y="130406"/>
                    <a:pt x="431942" y="101214"/>
                    <a:pt x="431942" y="65203"/>
                  </a:cubicBezTo>
                  <a:cubicBezTo>
                    <a:pt x="431942" y="29192"/>
                    <a:pt x="461166" y="0"/>
                    <a:pt x="497215" y="0"/>
                  </a:cubicBezTo>
                  <a:close/>
                </a:path>
              </a:pathLst>
            </a:custGeom>
            <a:solidFill>
              <a:srgbClr val="004286"/>
            </a:solidFill>
            <a:ln>
              <a:noFill/>
            </a:ln>
          </p:spPr>
        </p:sp>
        <p:sp>
          <p:nvSpPr>
            <p:cNvPr id="37" name="文本框 36"/>
            <p:cNvSpPr txBox="1"/>
            <p:nvPr/>
          </p:nvSpPr>
          <p:spPr>
            <a:xfrm flipH="1">
              <a:off x="1869036" y="4476916"/>
              <a:ext cx="3118367" cy="1380835"/>
            </a:xfrm>
            <a:prstGeom prst="rect">
              <a:avLst/>
            </a:prstGeom>
            <a:noFill/>
          </p:spPr>
          <p:txBody>
            <a:bodyPr wrap="square" rtlCol="0">
              <a:spAutoFit/>
            </a:bodyPr>
            <a:p>
              <a:r>
                <a:rPr lang="en-US" altLang="zh-CN" sz="2400" b="1">
                  <a:solidFill>
                    <a:srgbClr val="004286"/>
                  </a:solidFill>
                </a:rPr>
                <a:t>3</a:t>
              </a:r>
              <a:r>
                <a:rPr lang="zh-CN" altLang="en-US" sz="2400" b="1">
                  <a:solidFill>
                    <a:srgbClr val="004286"/>
                  </a:solidFill>
                </a:rPr>
                <a:t>、</a:t>
              </a:r>
              <a:r>
                <a:rPr lang="zh-CN" altLang="en-US" sz="2400" dirty="0" smtClean="0">
                  <a:latin typeface="微软雅黑" charset="0"/>
                  <a:ea typeface="微软雅黑" charset="0"/>
                  <a:cs typeface="微软雅黑" charset="0"/>
                  <a:sym typeface="+mn-ea"/>
                </a:rPr>
                <a:t>消毒剂浓度及配制  </a:t>
              </a:r>
              <a:endParaRPr lang="zh-CN" altLang="en-US" sz="2400" dirty="0" smtClean="0">
                <a:latin typeface="微软雅黑" charset="0"/>
                <a:ea typeface="微软雅黑" charset="0"/>
                <a:cs typeface="微软雅黑" charset="0"/>
                <a:sym typeface="+mn-ea"/>
              </a:endParaRPr>
            </a:p>
            <a:p>
              <a:r>
                <a:rPr lang="zh-CN" altLang="en-US" sz="2400" dirty="0" smtClean="0">
                  <a:latin typeface="微软雅黑" charset="0"/>
                  <a:ea typeface="微软雅黑" charset="0"/>
                  <a:cs typeface="微软雅黑" charset="0"/>
                  <a:sym typeface="+mn-ea"/>
                </a:rPr>
                <a:t>      方法不规范</a:t>
              </a:r>
              <a:endParaRPr lang="en-US" altLang="zh-CN" sz="2400" dirty="0" smtClean="0">
                <a:solidFill>
                  <a:schemeClr val="tx1"/>
                </a:solidFill>
                <a:latin typeface="微软雅黑" charset="0"/>
                <a:ea typeface="微软雅黑" charset="0"/>
                <a:cs typeface="微软雅黑" charset="0"/>
              </a:endParaRPr>
            </a:p>
            <a:p>
              <a:endParaRPr lang="zh-CN" altLang="en-US" sz="2400" b="1">
                <a:solidFill>
                  <a:srgbClr val="004286"/>
                </a:solidFill>
                <a:latin typeface="微软雅黑" charset="0"/>
                <a:ea typeface="微软雅黑" charset="0"/>
                <a:cs typeface="微软雅黑" charset="0"/>
              </a:endParaRPr>
            </a:p>
          </p:txBody>
        </p:sp>
      </p:grpSp>
      <p:grpSp>
        <p:nvGrpSpPr>
          <p:cNvPr id="43" name="组合 42"/>
          <p:cNvGrpSpPr/>
          <p:nvPr/>
        </p:nvGrpSpPr>
        <p:grpSpPr>
          <a:xfrm>
            <a:off x="6666230" y="1885315"/>
            <a:ext cx="4144645" cy="1783715"/>
            <a:chOff x="6666016" y="1615043"/>
            <a:chExt cx="4144488" cy="2054431"/>
          </a:xfrm>
        </p:grpSpPr>
        <p:sp>
          <p:nvSpPr>
            <p:cNvPr id="20" name="矩形 19"/>
            <p:cNvSpPr/>
            <p:nvPr/>
          </p:nvSpPr>
          <p:spPr>
            <a:xfrm>
              <a:off x="6701642" y="1662544"/>
              <a:ext cx="4108862" cy="200693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6666016" y="1615043"/>
              <a:ext cx="4108862" cy="2006930"/>
            </a:xfrm>
            <a:prstGeom prst="rect">
              <a:avLst/>
            </a:prstGeom>
            <a:gradFill>
              <a:gsLst>
                <a:gs pos="85000">
                  <a:schemeClr val="accent1">
                    <a:lumMod val="5000"/>
                    <a:lumOff val="95000"/>
                  </a:schemeClr>
                </a:gs>
                <a:gs pos="100000">
                  <a:srgbClr val="D2C4C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residential_122365"/>
            <p:cNvSpPr>
              <a:spLocks noChangeAspect="1"/>
            </p:cNvSpPr>
            <p:nvPr/>
          </p:nvSpPr>
          <p:spPr bwMode="auto">
            <a:xfrm>
              <a:off x="10178574" y="3065366"/>
              <a:ext cx="447676" cy="447050"/>
            </a:xfrm>
            <a:custGeom>
              <a:avLst/>
              <a:gdLst>
                <a:gd name="connsiteX0" fmla="*/ 64421 w 606933"/>
                <a:gd name="connsiteY0" fmla="*/ 368927 h 606087"/>
                <a:gd name="connsiteX1" fmla="*/ 64421 w 606933"/>
                <a:gd name="connsiteY1" fmla="*/ 408886 h 606087"/>
                <a:gd name="connsiteX2" fmla="*/ 218970 w 606933"/>
                <a:gd name="connsiteY2" fmla="*/ 408886 h 606087"/>
                <a:gd name="connsiteX3" fmla="*/ 218970 w 606933"/>
                <a:gd name="connsiteY3" fmla="*/ 368927 h 606087"/>
                <a:gd name="connsiteX4" fmla="*/ 387986 w 606933"/>
                <a:gd name="connsiteY4" fmla="*/ 368912 h 606087"/>
                <a:gd name="connsiteX5" fmla="*/ 387986 w 606933"/>
                <a:gd name="connsiteY5" fmla="*/ 408874 h 606087"/>
                <a:gd name="connsiteX6" fmla="*/ 542419 w 606933"/>
                <a:gd name="connsiteY6" fmla="*/ 408874 h 606087"/>
                <a:gd name="connsiteX7" fmla="*/ 542419 w 606933"/>
                <a:gd name="connsiteY7" fmla="*/ 368912 h 606087"/>
                <a:gd name="connsiteX8" fmla="*/ 64421 w 606933"/>
                <a:gd name="connsiteY8" fmla="*/ 271725 h 606087"/>
                <a:gd name="connsiteX9" fmla="*/ 64421 w 606933"/>
                <a:gd name="connsiteY9" fmla="*/ 311685 h 606087"/>
                <a:gd name="connsiteX10" fmla="*/ 218970 w 606933"/>
                <a:gd name="connsiteY10" fmla="*/ 311685 h 606087"/>
                <a:gd name="connsiteX11" fmla="*/ 218970 w 606933"/>
                <a:gd name="connsiteY11" fmla="*/ 271725 h 606087"/>
                <a:gd name="connsiteX12" fmla="*/ 387986 w 606933"/>
                <a:gd name="connsiteY12" fmla="*/ 271704 h 606087"/>
                <a:gd name="connsiteX13" fmla="*/ 387986 w 606933"/>
                <a:gd name="connsiteY13" fmla="*/ 311666 h 606087"/>
                <a:gd name="connsiteX14" fmla="*/ 542419 w 606933"/>
                <a:gd name="connsiteY14" fmla="*/ 311666 h 606087"/>
                <a:gd name="connsiteX15" fmla="*/ 542419 w 606933"/>
                <a:gd name="connsiteY15" fmla="*/ 271704 h 606087"/>
                <a:gd name="connsiteX16" fmla="*/ 64421 w 606933"/>
                <a:gd name="connsiteY16" fmla="*/ 174524 h 606087"/>
                <a:gd name="connsiteX17" fmla="*/ 64421 w 606933"/>
                <a:gd name="connsiteY17" fmla="*/ 214483 h 606087"/>
                <a:gd name="connsiteX18" fmla="*/ 218970 w 606933"/>
                <a:gd name="connsiteY18" fmla="*/ 214483 h 606087"/>
                <a:gd name="connsiteX19" fmla="*/ 218970 w 606933"/>
                <a:gd name="connsiteY19" fmla="*/ 174524 h 606087"/>
                <a:gd name="connsiteX20" fmla="*/ 387986 w 606933"/>
                <a:gd name="connsiteY20" fmla="*/ 174496 h 606087"/>
                <a:gd name="connsiteX21" fmla="*/ 387986 w 606933"/>
                <a:gd name="connsiteY21" fmla="*/ 214458 h 606087"/>
                <a:gd name="connsiteX22" fmla="*/ 542419 w 606933"/>
                <a:gd name="connsiteY22" fmla="*/ 214458 h 606087"/>
                <a:gd name="connsiteX23" fmla="*/ 542419 w 606933"/>
                <a:gd name="connsiteY23" fmla="*/ 174496 h 606087"/>
                <a:gd name="connsiteX24" fmla="*/ 323472 w 606933"/>
                <a:gd name="connsiteY24" fmla="*/ 97169 h 606087"/>
                <a:gd name="connsiteX25" fmla="*/ 606933 w 606933"/>
                <a:gd name="connsiteY25" fmla="*/ 97169 h 606087"/>
                <a:gd name="connsiteX26" fmla="*/ 606933 w 606933"/>
                <a:gd name="connsiteY26" fmla="*/ 606087 h 606087"/>
                <a:gd name="connsiteX27" fmla="*/ 485207 w 606933"/>
                <a:gd name="connsiteY27" fmla="*/ 606087 h 606087"/>
                <a:gd name="connsiteX28" fmla="*/ 485207 w 606933"/>
                <a:gd name="connsiteY28" fmla="*/ 513974 h 606087"/>
                <a:gd name="connsiteX29" fmla="*/ 445198 w 606933"/>
                <a:gd name="connsiteY29" fmla="*/ 513974 h 606087"/>
                <a:gd name="connsiteX30" fmla="*/ 445198 w 606933"/>
                <a:gd name="connsiteY30" fmla="*/ 606087 h 606087"/>
                <a:gd name="connsiteX31" fmla="*/ 323472 w 606933"/>
                <a:gd name="connsiteY31" fmla="*/ 606087 h 606087"/>
                <a:gd name="connsiteX32" fmla="*/ 64421 w 606933"/>
                <a:gd name="connsiteY32" fmla="*/ 77222 h 606087"/>
                <a:gd name="connsiteX33" fmla="*/ 64421 w 606933"/>
                <a:gd name="connsiteY33" fmla="*/ 117181 h 606087"/>
                <a:gd name="connsiteX34" fmla="*/ 218970 w 606933"/>
                <a:gd name="connsiteY34" fmla="*/ 117181 h 606087"/>
                <a:gd name="connsiteX35" fmla="*/ 218970 w 606933"/>
                <a:gd name="connsiteY35" fmla="*/ 77222 h 606087"/>
                <a:gd name="connsiteX36" fmla="*/ 0 w 606933"/>
                <a:gd name="connsiteY36" fmla="*/ 0 h 606087"/>
                <a:gd name="connsiteX37" fmla="*/ 283391 w 606933"/>
                <a:gd name="connsiteY37" fmla="*/ 0 h 606087"/>
                <a:gd name="connsiteX38" fmla="*/ 283391 w 606933"/>
                <a:gd name="connsiteY38" fmla="*/ 606087 h 606087"/>
                <a:gd name="connsiteX39" fmla="*/ 161752 w 606933"/>
                <a:gd name="connsiteY39" fmla="*/ 606087 h 606087"/>
                <a:gd name="connsiteX40" fmla="*/ 161752 w 606933"/>
                <a:gd name="connsiteY40" fmla="*/ 513980 h 606087"/>
                <a:gd name="connsiteX41" fmla="*/ 121739 w 606933"/>
                <a:gd name="connsiteY41" fmla="*/ 513980 h 606087"/>
                <a:gd name="connsiteX42" fmla="*/ 121739 w 606933"/>
                <a:gd name="connsiteY42" fmla="*/ 606087 h 606087"/>
                <a:gd name="connsiteX43" fmla="*/ 0 w 606933"/>
                <a:gd name="connsiteY43" fmla="*/ 606087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6933" h="606087">
                  <a:moveTo>
                    <a:pt x="64421" y="368927"/>
                  </a:moveTo>
                  <a:lnTo>
                    <a:pt x="64421" y="408886"/>
                  </a:lnTo>
                  <a:lnTo>
                    <a:pt x="218970" y="408886"/>
                  </a:lnTo>
                  <a:lnTo>
                    <a:pt x="218970" y="368927"/>
                  </a:lnTo>
                  <a:close/>
                  <a:moveTo>
                    <a:pt x="387986" y="368912"/>
                  </a:moveTo>
                  <a:lnTo>
                    <a:pt x="387986" y="408874"/>
                  </a:lnTo>
                  <a:lnTo>
                    <a:pt x="542419" y="408874"/>
                  </a:lnTo>
                  <a:lnTo>
                    <a:pt x="542419" y="368912"/>
                  </a:lnTo>
                  <a:close/>
                  <a:moveTo>
                    <a:pt x="64421" y="271725"/>
                  </a:moveTo>
                  <a:lnTo>
                    <a:pt x="64421" y="311685"/>
                  </a:lnTo>
                  <a:lnTo>
                    <a:pt x="218970" y="311685"/>
                  </a:lnTo>
                  <a:lnTo>
                    <a:pt x="218970" y="271725"/>
                  </a:lnTo>
                  <a:close/>
                  <a:moveTo>
                    <a:pt x="387986" y="271704"/>
                  </a:moveTo>
                  <a:lnTo>
                    <a:pt x="387986" y="311666"/>
                  </a:lnTo>
                  <a:lnTo>
                    <a:pt x="542419" y="311666"/>
                  </a:lnTo>
                  <a:lnTo>
                    <a:pt x="542419" y="271704"/>
                  </a:lnTo>
                  <a:close/>
                  <a:moveTo>
                    <a:pt x="64421" y="174524"/>
                  </a:moveTo>
                  <a:lnTo>
                    <a:pt x="64421" y="214483"/>
                  </a:lnTo>
                  <a:lnTo>
                    <a:pt x="218970" y="214483"/>
                  </a:lnTo>
                  <a:lnTo>
                    <a:pt x="218970" y="174524"/>
                  </a:lnTo>
                  <a:close/>
                  <a:moveTo>
                    <a:pt x="387986" y="174496"/>
                  </a:moveTo>
                  <a:lnTo>
                    <a:pt x="387986" y="214458"/>
                  </a:lnTo>
                  <a:lnTo>
                    <a:pt x="542419" y="214458"/>
                  </a:lnTo>
                  <a:lnTo>
                    <a:pt x="542419" y="174496"/>
                  </a:lnTo>
                  <a:close/>
                  <a:moveTo>
                    <a:pt x="323472" y="97169"/>
                  </a:moveTo>
                  <a:lnTo>
                    <a:pt x="606933" y="97169"/>
                  </a:lnTo>
                  <a:lnTo>
                    <a:pt x="606933" y="606087"/>
                  </a:lnTo>
                  <a:lnTo>
                    <a:pt x="485207" y="606087"/>
                  </a:lnTo>
                  <a:lnTo>
                    <a:pt x="485207" y="513974"/>
                  </a:lnTo>
                  <a:lnTo>
                    <a:pt x="445198" y="513974"/>
                  </a:lnTo>
                  <a:lnTo>
                    <a:pt x="445198" y="606087"/>
                  </a:lnTo>
                  <a:lnTo>
                    <a:pt x="323472" y="606087"/>
                  </a:lnTo>
                  <a:close/>
                  <a:moveTo>
                    <a:pt x="64421" y="77222"/>
                  </a:moveTo>
                  <a:lnTo>
                    <a:pt x="64421" y="117181"/>
                  </a:lnTo>
                  <a:lnTo>
                    <a:pt x="218970" y="117181"/>
                  </a:lnTo>
                  <a:lnTo>
                    <a:pt x="218970" y="77222"/>
                  </a:lnTo>
                  <a:close/>
                  <a:moveTo>
                    <a:pt x="0" y="0"/>
                  </a:moveTo>
                  <a:lnTo>
                    <a:pt x="283391" y="0"/>
                  </a:lnTo>
                  <a:lnTo>
                    <a:pt x="283391" y="606087"/>
                  </a:lnTo>
                  <a:lnTo>
                    <a:pt x="161752" y="606087"/>
                  </a:lnTo>
                  <a:lnTo>
                    <a:pt x="161752" y="513980"/>
                  </a:lnTo>
                  <a:lnTo>
                    <a:pt x="121739" y="513980"/>
                  </a:lnTo>
                  <a:lnTo>
                    <a:pt x="121739" y="606087"/>
                  </a:lnTo>
                  <a:lnTo>
                    <a:pt x="0" y="606087"/>
                  </a:lnTo>
                  <a:close/>
                </a:path>
              </a:pathLst>
            </a:custGeom>
            <a:solidFill>
              <a:srgbClr val="004286"/>
            </a:solidFill>
            <a:ln>
              <a:noFill/>
            </a:ln>
          </p:spPr>
        </p:sp>
        <p:sp>
          <p:nvSpPr>
            <p:cNvPr id="39" name="文本框 38"/>
            <p:cNvSpPr txBox="1"/>
            <p:nvPr/>
          </p:nvSpPr>
          <p:spPr>
            <a:xfrm flipH="1">
              <a:off x="7001283" y="2136513"/>
              <a:ext cx="3464429" cy="955906"/>
            </a:xfrm>
            <a:prstGeom prst="rect">
              <a:avLst/>
            </a:prstGeom>
            <a:noFill/>
          </p:spPr>
          <p:txBody>
            <a:bodyPr wrap="square" rtlCol="0">
              <a:spAutoFit/>
            </a:bodyPr>
            <a:p>
              <a:r>
                <a:rPr lang="en-US" altLang="zh-CN" sz="2400" b="1">
                  <a:solidFill>
                    <a:srgbClr val="004286"/>
                  </a:solidFill>
                </a:rPr>
                <a:t>2</a:t>
              </a:r>
              <a:r>
                <a:rPr lang="zh-CN" altLang="en-US" sz="2400" b="1">
                  <a:solidFill>
                    <a:srgbClr val="004286"/>
                  </a:solidFill>
                </a:rPr>
                <a:t>、</a:t>
              </a:r>
              <a:r>
                <a:rPr lang="zh-CN" altLang="en-US" sz="2400" dirty="0" smtClean="0">
                  <a:latin typeface="微软雅黑" charset="0"/>
                  <a:ea typeface="微软雅黑" charset="0"/>
                  <a:sym typeface="+mn-ea"/>
                </a:rPr>
                <a:t>消毒制度操作性不强</a:t>
              </a:r>
              <a:endParaRPr lang="en-US" altLang="zh-CN" sz="2400" dirty="0" smtClean="0">
                <a:solidFill>
                  <a:schemeClr val="tx1"/>
                </a:solidFill>
                <a:latin typeface="微软雅黑" charset="0"/>
                <a:ea typeface="微软雅黑" charset="0"/>
              </a:endParaRPr>
            </a:p>
            <a:p>
              <a:endParaRPr lang="zh-CN" altLang="en-US" sz="2400" b="1">
                <a:solidFill>
                  <a:srgbClr val="004286"/>
                </a:solidFill>
                <a:latin typeface="微软雅黑" charset="0"/>
                <a:ea typeface="微软雅黑" charset="0"/>
              </a:endParaRPr>
            </a:p>
          </p:txBody>
        </p:sp>
      </p:grpSp>
      <p:grpSp>
        <p:nvGrpSpPr>
          <p:cNvPr id="44" name="组合 43"/>
          <p:cNvGrpSpPr/>
          <p:nvPr/>
        </p:nvGrpSpPr>
        <p:grpSpPr>
          <a:xfrm>
            <a:off x="6666230" y="4391025"/>
            <a:ext cx="4144645" cy="1783715"/>
            <a:chOff x="6666016" y="4120737"/>
            <a:chExt cx="4144488" cy="2054431"/>
          </a:xfrm>
        </p:grpSpPr>
        <p:sp>
          <p:nvSpPr>
            <p:cNvPr id="28" name="矩形 27"/>
            <p:cNvSpPr/>
            <p:nvPr/>
          </p:nvSpPr>
          <p:spPr>
            <a:xfrm>
              <a:off x="6701642" y="4168238"/>
              <a:ext cx="4108862" cy="200693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6666016" y="4120737"/>
              <a:ext cx="4108862" cy="2006930"/>
            </a:xfrm>
            <a:prstGeom prst="rect">
              <a:avLst/>
            </a:prstGeom>
            <a:gradFill>
              <a:gsLst>
                <a:gs pos="79000">
                  <a:schemeClr val="accent1">
                    <a:lumMod val="5000"/>
                    <a:lumOff val="95000"/>
                  </a:schemeClr>
                </a:gs>
                <a:gs pos="100000">
                  <a:srgbClr val="D2C4C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virtual-cloud_74160"/>
            <p:cNvSpPr>
              <a:spLocks noChangeAspect="1"/>
            </p:cNvSpPr>
            <p:nvPr/>
          </p:nvSpPr>
          <p:spPr bwMode="auto">
            <a:xfrm>
              <a:off x="10178223" y="5628671"/>
              <a:ext cx="447676" cy="332974"/>
            </a:xfrm>
            <a:custGeom>
              <a:avLst/>
              <a:gdLst>
                <a:gd name="T0" fmla="*/ 4546 w 5369"/>
                <a:gd name="T1" fmla="*/ 1300 h 4000"/>
                <a:gd name="T2" fmla="*/ 3316 w 5369"/>
                <a:gd name="T3" fmla="*/ 496 h 4000"/>
                <a:gd name="T4" fmla="*/ 2270 w 5369"/>
                <a:gd name="T5" fmla="*/ 0 h 4000"/>
                <a:gd name="T6" fmla="*/ 1450 w 5369"/>
                <a:gd name="T7" fmla="*/ 277 h 4000"/>
                <a:gd name="T8" fmla="*/ 1018 w 5369"/>
                <a:gd name="T9" fmla="*/ 843 h 4000"/>
                <a:gd name="T10" fmla="*/ 324 w 5369"/>
                <a:gd name="T11" fmla="*/ 1382 h 4000"/>
                <a:gd name="T12" fmla="*/ 0 w 5369"/>
                <a:gd name="T13" fmla="*/ 2361 h 4000"/>
                <a:gd name="T14" fmla="*/ 1639 w 5369"/>
                <a:gd name="T15" fmla="*/ 4000 h 4000"/>
                <a:gd name="T16" fmla="*/ 3954 w 5369"/>
                <a:gd name="T17" fmla="*/ 4000 h 4000"/>
                <a:gd name="T18" fmla="*/ 5369 w 5369"/>
                <a:gd name="T19" fmla="*/ 2585 h 4000"/>
                <a:gd name="T20" fmla="*/ 4546 w 5369"/>
                <a:gd name="T21" fmla="*/ 1300 h 4000"/>
                <a:gd name="T22" fmla="*/ 3954 w 5369"/>
                <a:gd name="T23" fmla="*/ 3467 h 4000"/>
                <a:gd name="T24" fmla="*/ 1639 w 5369"/>
                <a:gd name="T25" fmla="*/ 3467 h 4000"/>
                <a:gd name="T26" fmla="*/ 533 w 5369"/>
                <a:gd name="T27" fmla="*/ 2361 h 4000"/>
                <a:gd name="T28" fmla="*/ 1307 w 5369"/>
                <a:gd name="T29" fmla="*/ 1305 h 4000"/>
                <a:gd name="T30" fmla="*/ 1484 w 5369"/>
                <a:gd name="T31" fmla="*/ 1125 h 4000"/>
                <a:gd name="T32" fmla="*/ 2270 w 5369"/>
                <a:gd name="T33" fmla="*/ 534 h 4000"/>
                <a:gd name="T34" fmla="*/ 2963 w 5369"/>
                <a:gd name="T35" fmla="*/ 917 h 4000"/>
                <a:gd name="T36" fmla="*/ 3232 w 5369"/>
                <a:gd name="T37" fmla="*/ 1039 h 4000"/>
                <a:gd name="T38" fmla="*/ 3354 w 5369"/>
                <a:gd name="T39" fmla="*/ 1029 h 4000"/>
                <a:gd name="T40" fmla="*/ 4077 w 5369"/>
                <a:gd name="T41" fmla="*/ 1574 h 4000"/>
                <a:gd name="T42" fmla="*/ 4245 w 5369"/>
                <a:gd name="T43" fmla="*/ 1753 h 4000"/>
                <a:gd name="T44" fmla="*/ 4836 w 5369"/>
                <a:gd name="T45" fmla="*/ 2585 h 4000"/>
                <a:gd name="T46" fmla="*/ 3954 w 5369"/>
                <a:gd name="T47" fmla="*/ 3467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69" h="4000">
                  <a:moveTo>
                    <a:pt x="4546" y="1300"/>
                  </a:moveTo>
                  <a:cubicBezTo>
                    <a:pt x="4347" y="808"/>
                    <a:pt x="3857" y="479"/>
                    <a:pt x="3316" y="496"/>
                  </a:cubicBezTo>
                  <a:cubicBezTo>
                    <a:pt x="3060" y="183"/>
                    <a:pt x="2680" y="0"/>
                    <a:pt x="2270" y="0"/>
                  </a:cubicBezTo>
                  <a:cubicBezTo>
                    <a:pt x="1971" y="0"/>
                    <a:pt x="1687" y="96"/>
                    <a:pt x="1450" y="277"/>
                  </a:cubicBezTo>
                  <a:cubicBezTo>
                    <a:pt x="1258" y="424"/>
                    <a:pt x="1108" y="621"/>
                    <a:pt x="1018" y="843"/>
                  </a:cubicBezTo>
                  <a:cubicBezTo>
                    <a:pt x="742" y="956"/>
                    <a:pt x="505" y="1140"/>
                    <a:pt x="324" y="1382"/>
                  </a:cubicBezTo>
                  <a:cubicBezTo>
                    <a:pt x="112" y="1666"/>
                    <a:pt x="0" y="2005"/>
                    <a:pt x="0" y="2361"/>
                  </a:cubicBezTo>
                  <a:cubicBezTo>
                    <a:pt x="0" y="3265"/>
                    <a:pt x="735" y="4000"/>
                    <a:pt x="1639" y="4000"/>
                  </a:cubicBezTo>
                  <a:lnTo>
                    <a:pt x="3954" y="4000"/>
                  </a:lnTo>
                  <a:cubicBezTo>
                    <a:pt x="4734" y="4000"/>
                    <a:pt x="5369" y="3366"/>
                    <a:pt x="5369" y="2585"/>
                  </a:cubicBezTo>
                  <a:cubicBezTo>
                    <a:pt x="5369" y="2030"/>
                    <a:pt x="5043" y="1529"/>
                    <a:pt x="4546" y="1300"/>
                  </a:cubicBezTo>
                  <a:close/>
                  <a:moveTo>
                    <a:pt x="3954" y="3467"/>
                  </a:moveTo>
                  <a:lnTo>
                    <a:pt x="1639" y="3467"/>
                  </a:lnTo>
                  <a:cubicBezTo>
                    <a:pt x="1030" y="3467"/>
                    <a:pt x="533" y="2971"/>
                    <a:pt x="533" y="2361"/>
                  </a:cubicBezTo>
                  <a:cubicBezTo>
                    <a:pt x="533" y="1875"/>
                    <a:pt x="844" y="1451"/>
                    <a:pt x="1307" y="1305"/>
                  </a:cubicBezTo>
                  <a:cubicBezTo>
                    <a:pt x="1393" y="1279"/>
                    <a:pt x="1459" y="1211"/>
                    <a:pt x="1484" y="1125"/>
                  </a:cubicBezTo>
                  <a:cubicBezTo>
                    <a:pt x="1584" y="777"/>
                    <a:pt x="1907" y="534"/>
                    <a:pt x="2270" y="534"/>
                  </a:cubicBezTo>
                  <a:cubicBezTo>
                    <a:pt x="2553" y="534"/>
                    <a:pt x="2812" y="677"/>
                    <a:pt x="2963" y="917"/>
                  </a:cubicBezTo>
                  <a:cubicBezTo>
                    <a:pt x="3020" y="1008"/>
                    <a:pt x="3126" y="1056"/>
                    <a:pt x="3232" y="1039"/>
                  </a:cubicBezTo>
                  <a:cubicBezTo>
                    <a:pt x="3273" y="1032"/>
                    <a:pt x="3314" y="1029"/>
                    <a:pt x="3354" y="1029"/>
                  </a:cubicBezTo>
                  <a:cubicBezTo>
                    <a:pt x="3688" y="1029"/>
                    <a:pt x="3986" y="1253"/>
                    <a:pt x="4077" y="1574"/>
                  </a:cubicBezTo>
                  <a:cubicBezTo>
                    <a:pt x="4100" y="1658"/>
                    <a:pt x="4163" y="1724"/>
                    <a:pt x="4245" y="1753"/>
                  </a:cubicBezTo>
                  <a:cubicBezTo>
                    <a:pt x="4598" y="1877"/>
                    <a:pt x="4836" y="2211"/>
                    <a:pt x="4836" y="2585"/>
                  </a:cubicBezTo>
                  <a:cubicBezTo>
                    <a:pt x="4836" y="3072"/>
                    <a:pt x="4440" y="3467"/>
                    <a:pt x="3954" y="3467"/>
                  </a:cubicBezTo>
                  <a:close/>
                </a:path>
              </a:pathLst>
            </a:custGeom>
            <a:solidFill>
              <a:srgbClr val="004286"/>
            </a:solidFill>
            <a:ln>
              <a:noFill/>
            </a:ln>
          </p:spPr>
        </p:sp>
        <p:sp>
          <p:nvSpPr>
            <p:cNvPr id="41" name="文本框 40"/>
            <p:cNvSpPr txBox="1"/>
            <p:nvPr/>
          </p:nvSpPr>
          <p:spPr>
            <a:xfrm flipH="1">
              <a:off x="7115579" y="4476916"/>
              <a:ext cx="3062489" cy="1380835"/>
            </a:xfrm>
            <a:prstGeom prst="rect">
              <a:avLst/>
            </a:prstGeom>
            <a:noFill/>
          </p:spPr>
          <p:txBody>
            <a:bodyPr wrap="square" rtlCol="0">
              <a:spAutoFit/>
            </a:bodyPr>
            <a:p>
              <a:r>
                <a:rPr lang="en-US" altLang="zh-CN" sz="2400" b="1">
                  <a:solidFill>
                    <a:srgbClr val="004286"/>
                  </a:solidFill>
                </a:rPr>
                <a:t>4</a:t>
              </a:r>
              <a:r>
                <a:rPr lang="zh-CN" altLang="en-US" sz="2400" b="1">
                  <a:solidFill>
                    <a:srgbClr val="004286"/>
                  </a:solidFill>
                </a:rPr>
                <a:t>、</a:t>
              </a:r>
              <a:r>
                <a:rPr lang="zh-CN" altLang="en-US" sz="2400" dirty="0" smtClean="0">
                  <a:latin typeface="微软雅黑" charset="0"/>
                  <a:ea typeface="微软雅黑" charset="0"/>
                  <a:cs typeface="微软雅黑" charset="0"/>
                  <a:sym typeface="+mn-ea"/>
                </a:rPr>
                <a:t>日常监督管理方</a:t>
              </a:r>
              <a:endParaRPr lang="zh-CN" altLang="en-US" sz="2400" dirty="0" smtClean="0">
                <a:latin typeface="微软雅黑" charset="0"/>
                <a:ea typeface="微软雅黑" charset="0"/>
                <a:cs typeface="微软雅黑" charset="0"/>
                <a:sym typeface="+mn-ea"/>
              </a:endParaRPr>
            </a:p>
            <a:p>
              <a:r>
                <a:rPr lang="zh-CN" altLang="en-US" sz="2400" dirty="0" smtClean="0">
                  <a:latin typeface="微软雅黑" charset="0"/>
                  <a:ea typeface="微软雅黑" charset="0"/>
                  <a:cs typeface="微软雅黑" charset="0"/>
                  <a:sym typeface="+mn-ea"/>
                </a:rPr>
                <a:t>      法欠缺</a:t>
              </a:r>
              <a:endParaRPr lang="en-US" altLang="zh-CN" sz="2400" dirty="0" smtClean="0">
                <a:solidFill>
                  <a:schemeClr val="tx1"/>
                </a:solidFill>
                <a:latin typeface="+mn-ea"/>
              </a:endParaRPr>
            </a:p>
            <a:p>
              <a:pPr marL="0" indent="0">
                <a:buNone/>
              </a:pPr>
              <a:r>
                <a:rPr lang="zh-CN" altLang="en-US" sz="2400" dirty="0" smtClean="0">
                  <a:latin typeface="+mn-ea"/>
                  <a:sym typeface="+mn-ea"/>
                </a:rPr>
                <a:t>  </a:t>
              </a:r>
              <a:endParaRPr lang="zh-CN" altLang="en-US" sz="2400" b="1">
                <a:solidFill>
                  <a:srgbClr val="004286"/>
                </a:solidFill>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animBg="1"/>
      <p:bldP spid="4" grpId="1" animBg="1"/>
      <p:bldP spid="19" grpId="0" animBg="1"/>
      <p:bldP spid="19" grpId="1" animBg="1"/>
      <p:bldP spid="23" grpId="0" animBg="1"/>
      <p:bldP spid="23"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82775" y="2496185"/>
            <a:ext cx="4676775" cy="2971800"/>
          </a:xfrm>
          <a:prstGeom prst="rect">
            <a:avLst/>
          </a:prstGeom>
        </p:spPr>
      </p:pic>
      <p:sp>
        <p:nvSpPr>
          <p:cNvPr id="5" name="矩形 4"/>
          <p:cNvSpPr/>
          <p:nvPr/>
        </p:nvSpPr>
        <p:spPr>
          <a:xfrm>
            <a:off x="7211695" y="4231005"/>
            <a:ext cx="3808095" cy="69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问题二：增加保育老师工作量！</a:t>
            </a:r>
            <a:endParaRPr lang="zh-CN" altLang="en-US"/>
          </a:p>
          <a:p>
            <a:pPr algn="ctr"/>
            <a:r>
              <a:rPr lang="zh-CN" altLang="en-US"/>
              <a:t>操作性差</a:t>
            </a:r>
            <a:r>
              <a:rPr lang="zh-CN" altLang="en-US"/>
              <a:t>！</a:t>
            </a:r>
            <a:endParaRPr lang="zh-CN" altLang="en-US"/>
          </a:p>
        </p:txBody>
      </p:sp>
      <p:sp>
        <p:nvSpPr>
          <p:cNvPr id="8" name="矩形 7"/>
          <p:cNvSpPr/>
          <p:nvPr/>
        </p:nvSpPr>
        <p:spPr>
          <a:xfrm>
            <a:off x="7211695" y="3233420"/>
            <a:ext cx="3808095" cy="74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问题一：过于简单、无任何指导性</a:t>
            </a:r>
            <a:r>
              <a:rPr lang="zh-CN" altLang="en-US"/>
              <a:t>！</a:t>
            </a:r>
            <a:endParaRPr lang="zh-CN" altLang="en-US"/>
          </a:p>
          <a:p>
            <a:pPr algn="ctr"/>
            <a:r>
              <a:rPr lang="zh-CN" altLang="en-US"/>
              <a:t>不易操作</a:t>
            </a:r>
            <a:r>
              <a:rPr lang="zh-CN" altLang="en-US"/>
              <a:t>！</a:t>
            </a:r>
            <a:endParaRPr lang="zh-CN" altLang="en-US"/>
          </a:p>
        </p:txBody>
      </p:sp>
      <p:grpSp>
        <p:nvGrpSpPr>
          <p:cNvPr id="20" name="组 19"/>
          <p:cNvGrpSpPr/>
          <p:nvPr/>
        </p:nvGrpSpPr>
        <p:grpSpPr>
          <a:xfrm>
            <a:off x="824230" y="1139190"/>
            <a:ext cx="9584055" cy="603885"/>
            <a:chOff x="1187911" y="4023360"/>
            <a:chExt cx="6659105" cy="381695"/>
          </a:xfrm>
        </p:grpSpPr>
        <p:sp>
          <p:nvSpPr>
            <p:cNvPr id="18" name="矩形 17"/>
            <p:cNvSpPr/>
            <p:nvPr/>
          </p:nvSpPr>
          <p:spPr>
            <a:xfrm>
              <a:off x="1187911" y="4023360"/>
              <a:ext cx="4242158" cy="378428"/>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p>
          </p:txBody>
        </p:sp>
        <p:sp>
          <p:nvSpPr>
            <p:cNvPr id="19" name="矩形 18"/>
            <p:cNvSpPr/>
            <p:nvPr/>
          </p:nvSpPr>
          <p:spPr>
            <a:xfrm>
              <a:off x="1187911" y="4036204"/>
              <a:ext cx="6659105" cy="368851"/>
            </a:xfrm>
            <a:prstGeom prst="rect">
              <a:avLst/>
            </a:prstGeom>
          </p:spPr>
          <p:txBody>
            <a:bodyPr wrap="square">
              <a:spAutoFit/>
            </a:bodyPr>
            <a:p>
              <a:pPr algn="l"/>
              <a:r>
                <a:rPr lang="en-US" altLang="zh-CN"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制度文件：有效性、实操性</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文本框 5"/>
          <p:cNvSpPr txBox="1"/>
          <p:nvPr/>
        </p:nvSpPr>
        <p:spPr>
          <a:xfrm>
            <a:off x="669472" y="174868"/>
            <a:ext cx="4836795"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如何促进消毒工作开展</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制度类</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8"/>
          <p:cNvSpPr>
            <a:spLocks noGrp="1"/>
          </p:cNvSpPr>
          <p:nvPr>
            <p:ph type="title"/>
          </p:nvPr>
        </p:nvSpPr>
        <p:spPr/>
        <p:txBody>
          <a:bodyPr/>
          <a:p>
            <a:endParaRPr lang="zh-CN" altLang="en-US"/>
          </a:p>
        </p:txBody>
      </p:sp>
      <p:sp>
        <p:nvSpPr>
          <p:cNvPr id="10" name="文本占位符 9"/>
          <p:cNvSpPr>
            <a:spLocks noGrp="1"/>
          </p:cNvSpPr>
          <p:nvPr>
            <p:ph type="body" idx="1"/>
          </p:nvPr>
        </p:nvSpPr>
        <p:spPr/>
        <p:txBody>
          <a:bodyPr/>
          <a:p>
            <a:endParaRPr lang="zh-CN" altLang="en-US"/>
          </a:p>
        </p:txBody>
      </p:sp>
      <p:pic>
        <p:nvPicPr>
          <p:cNvPr id="2" name="图片 1" descr="微信图片_20210113235635"/>
          <p:cNvPicPr>
            <a:picLocks noChangeAspect="1"/>
          </p:cNvPicPr>
          <p:nvPr/>
        </p:nvPicPr>
        <p:blipFill>
          <a:blip r:embed="rId1"/>
          <a:stretch>
            <a:fillRect/>
          </a:stretch>
        </p:blipFill>
        <p:spPr>
          <a:xfrm>
            <a:off x="597535" y="815975"/>
            <a:ext cx="7390130" cy="5543550"/>
          </a:xfrm>
          <a:prstGeom prst="rect">
            <a:avLst/>
          </a:prstGeom>
        </p:spPr>
      </p:pic>
      <p:sp>
        <p:nvSpPr>
          <p:cNvPr id="3" name="线形标注 1 2"/>
          <p:cNvSpPr/>
          <p:nvPr/>
        </p:nvSpPr>
        <p:spPr>
          <a:xfrm>
            <a:off x="8273415" y="1183005"/>
            <a:ext cx="3809365" cy="530225"/>
          </a:xfrm>
          <a:prstGeom prst="borderCallout1">
            <a:avLst>
              <a:gd name="adj1" fmla="val 18750"/>
              <a:gd name="adj2" fmla="val -8333"/>
              <a:gd name="adj3" fmla="val 151017"/>
              <a:gd name="adj4" fmla="val -14515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2800">
                <a:latin typeface="微软雅黑" charset="0"/>
                <a:ea typeface="微软雅黑" charset="0"/>
              </a:rPr>
              <a:t>消毒方式</a:t>
            </a:r>
            <a:endParaRPr lang="zh-CN" altLang="en-US" sz="2800">
              <a:latin typeface="微软雅黑" charset="0"/>
              <a:ea typeface="微软雅黑" charset="0"/>
            </a:endParaRPr>
          </a:p>
        </p:txBody>
      </p:sp>
      <p:sp>
        <p:nvSpPr>
          <p:cNvPr id="4" name="线形标注 1 3"/>
          <p:cNvSpPr/>
          <p:nvPr/>
        </p:nvSpPr>
        <p:spPr>
          <a:xfrm>
            <a:off x="8275320" y="1796415"/>
            <a:ext cx="3808095" cy="749935"/>
          </a:xfrm>
          <a:prstGeom prst="borderCallout1">
            <a:avLst>
              <a:gd name="adj1" fmla="val 18750"/>
              <a:gd name="adj2" fmla="val -8333"/>
              <a:gd name="adj3" fmla="val 119880"/>
              <a:gd name="adj4" fmla="val -18216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2800">
                <a:latin typeface="微软雅黑" charset="0"/>
                <a:ea typeface="微软雅黑" charset="0"/>
                <a:cs typeface="微软雅黑" charset="0"/>
              </a:rPr>
              <a:t>“</a:t>
            </a:r>
            <a:r>
              <a:rPr lang="zh-CN" altLang="en-US" sz="2400">
                <a:latin typeface="微软雅黑" charset="0"/>
                <a:ea typeface="微软雅黑" charset="0"/>
                <a:cs typeface="微软雅黑" charset="0"/>
              </a:rPr>
              <a:t>毛巾</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蒸煮、</a:t>
            </a:r>
            <a:r>
              <a:rPr lang="en-US" altLang="zh-CN" sz="2400">
                <a:latin typeface="微软雅黑" charset="0"/>
                <a:ea typeface="微软雅黑" charset="0"/>
                <a:cs typeface="微软雅黑" charset="0"/>
              </a:rPr>
              <a:t>84</a:t>
            </a:r>
            <a:r>
              <a:rPr lang="zh-CN" altLang="en-US" sz="2400">
                <a:latin typeface="微软雅黑" charset="0"/>
                <a:ea typeface="微软雅黑" charset="0"/>
                <a:cs typeface="微软雅黑" charset="0"/>
              </a:rPr>
              <a:t>、暴晒</a:t>
            </a:r>
            <a:endParaRPr lang="zh-CN" altLang="en-US" sz="2400">
              <a:latin typeface="微软雅黑" charset="0"/>
              <a:ea typeface="微软雅黑" charset="0"/>
              <a:cs typeface="微软雅黑" charset="0"/>
            </a:endParaRPr>
          </a:p>
        </p:txBody>
      </p:sp>
      <p:sp>
        <p:nvSpPr>
          <p:cNvPr id="5" name="矩形 4"/>
          <p:cNvSpPr/>
          <p:nvPr/>
        </p:nvSpPr>
        <p:spPr>
          <a:xfrm>
            <a:off x="8252460" y="5372100"/>
            <a:ext cx="3808095" cy="69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charset="0"/>
                <a:ea typeface="微软雅黑" charset="0"/>
              </a:rPr>
              <a:t>问题二</a:t>
            </a:r>
            <a:r>
              <a:rPr lang="zh-CN" altLang="en-US">
                <a:latin typeface="微软雅黑" charset="0"/>
                <a:ea typeface="微软雅黑" charset="0"/>
              </a:rPr>
              <a:t>：浓度、方式、</a:t>
            </a:r>
            <a:r>
              <a:rPr lang="zh-CN" altLang="en-US">
                <a:latin typeface="微软雅黑" charset="0"/>
                <a:ea typeface="微软雅黑" charset="0"/>
              </a:rPr>
              <a:t>频次、时间？</a:t>
            </a:r>
            <a:endParaRPr lang="zh-CN" altLang="en-US">
              <a:latin typeface="微软雅黑" charset="0"/>
              <a:ea typeface="微软雅黑" charset="0"/>
            </a:endParaRPr>
          </a:p>
          <a:p>
            <a:pPr algn="ctr"/>
            <a:r>
              <a:rPr lang="zh-CN" altLang="en-US">
                <a:latin typeface="微软雅黑" charset="0"/>
                <a:ea typeface="微软雅黑" charset="0"/>
              </a:rPr>
              <a:t>操作性差</a:t>
            </a:r>
            <a:r>
              <a:rPr lang="zh-CN" altLang="en-US">
                <a:latin typeface="微软雅黑" charset="0"/>
                <a:ea typeface="微软雅黑" charset="0"/>
              </a:rPr>
              <a:t>！</a:t>
            </a:r>
            <a:endParaRPr lang="zh-CN" altLang="en-US">
              <a:latin typeface="微软雅黑" charset="0"/>
              <a:ea typeface="微软雅黑" charset="0"/>
            </a:endParaRPr>
          </a:p>
        </p:txBody>
      </p:sp>
      <p:sp>
        <p:nvSpPr>
          <p:cNvPr id="6" name="线形标注 1 5"/>
          <p:cNvSpPr/>
          <p:nvPr/>
        </p:nvSpPr>
        <p:spPr>
          <a:xfrm>
            <a:off x="8273415" y="2546350"/>
            <a:ext cx="3809365" cy="530225"/>
          </a:xfrm>
          <a:prstGeom prst="borderCallout1">
            <a:avLst>
              <a:gd name="adj1" fmla="val 18750"/>
              <a:gd name="adj2" fmla="val -8333"/>
              <a:gd name="adj3" fmla="val 133173"/>
              <a:gd name="adj4" fmla="val -11825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2800">
                <a:latin typeface="微软雅黑" charset="0"/>
                <a:ea typeface="微软雅黑" charset="0"/>
                <a:cs typeface="微软雅黑" charset="0"/>
              </a:rPr>
              <a:t>“</a:t>
            </a:r>
            <a:r>
              <a:rPr lang="zh-CN" altLang="en-US" sz="2400">
                <a:latin typeface="微软雅黑" charset="0"/>
                <a:ea typeface="微软雅黑" charset="0"/>
                <a:cs typeface="微软雅黑" charset="0"/>
              </a:rPr>
              <a:t>空气</a:t>
            </a:r>
            <a:r>
              <a:rPr lang="en-US" altLang="zh-CN" sz="2400">
                <a:latin typeface="微软雅黑" charset="0"/>
                <a:ea typeface="微软雅黑" charset="0"/>
                <a:cs typeface="微软雅黑" charset="0"/>
              </a:rPr>
              <a:t>”</a:t>
            </a:r>
            <a:r>
              <a:rPr lang="zh-CN" altLang="en-US" sz="2400">
                <a:latin typeface="微软雅黑" charset="0"/>
                <a:ea typeface="微软雅黑" charset="0"/>
                <a:cs typeface="微软雅黑" charset="0"/>
              </a:rPr>
              <a:t>通风、紫外线</a:t>
            </a:r>
            <a:endParaRPr lang="zh-CN" altLang="en-US" sz="2400">
              <a:latin typeface="微软雅黑" charset="0"/>
              <a:ea typeface="微软雅黑" charset="0"/>
              <a:cs typeface="微软雅黑" charset="0"/>
            </a:endParaRPr>
          </a:p>
        </p:txBody>
      </p:sp>
      <p:sp>
        <p:nvSpPr>
          <p:cNvPr id="7" name="线形标注 1 6"/>
          <p:cNvSpPr/>
          <p:nvPr/>
        </p:nvSpPr>
        <p:spPr>
          <a:xfrm>
            <a:off x="8272780" y="3240405"/>
            <a:ext cx="3809365" cy="530225"/>
          </a:xfrm>
          <a:prstGeom prst="borderCallout1">
            <a:avLst>
              <a:gd name="adj1" fmla="val 18750"/>
              <a:gd name="adj2" fmla="val -8333"/>
              <a:gd name="adj3" fmla="val 186467"/>
              <a:gd name="adj4" fmla="val -10621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sz="2800">
                <a:latin typeface="微软雅黑" charset="0"/>
                <a:ea typeface="微软雅黑" charset="0"/>
                <a:cs typeface="微软雅黑" charset="0"/>
              </a:rPr>
              <a:t>。。。 。。。</a:t>
            </a:r>
            <a:endParaRPr lang="zh-CN" sz="2800">
              <a:latin typeface="微软雅黑" charset="0"/>
              <a:ea typeface="微软雅黑" charset="0"/>
              <a:cs typeface="微软雅黑" charset="0"/>
            </a:endParaRPr>
          </a:p>
        </p:txBody>
      </p:sp>
      <p:sp>
        <p:nvSpPr>
          <p:cNvPr id="8" name="矩形 7"/>
          <p:cNvSpPr/>
          <p:nvPr/>
        </p:nvSpPr>
        <p:spPr>
          <a:xfrm>
            <a:off x="8252460" y="4374515"/>
            <a:ext cx="3808095" cy="74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charset="0"/>
                <a:ea typeface="微软雅黑" charset="0"/>
              </a:rPr>
              <a:t>问题一</a:t>
            </a:r>
            <a:r>
              <a:rPr lang="zh-CN" altLang="en-US">
                <a:latin typeface="微软雅黑" charset="0"/>
                <a:ea typeface="微软雅黑" charset="0"/>
              </a:rPr>
              <a:t>：物品不全、方式不正确！</a:t>
            </a:r>
            <a:endParaRPr lang="zh-CN" altLang="en-US">
              <a:latin typeface="微软雅黑" charset="0"/>
              <a:ea typeface="微软雅黑" charset="0"/>
            </a:endParaRPr>
          </a:p>
          <a:p>
            <a:pPr algn="ctr"/>
            <a:r>
              <a:rPr lang="zh-CN" altLang="en-US">
                <a:latin typeface="微软雅黑" charset="0"/>
                <a:ea typeface="微软雅黑" charset="0"/>
              </a:rPr>
              <a:t>有效性差</a:t>
            </a:r>
            <a:r>
              <a:rPr lang="zh-CN" altLang="en-US">
                <a:latin typeface="微软雅黑" charset="0"/>
                <a:ea typeface="微软雅黑" charset="0"/>
              </a:rPr>
              <a:t>！</a:t>
            </a:r>
            <a:endParaRPr lang="zh-CN" altLang="en-US">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556000" y="-2013585"/>
            <a:ext cx="5080000" cy="553085"/>
          </a:xfrm>
          <a:prstGeom prst="rect">
            <a:avLst/>
          </a:prstGeom>
          <a:noFill/>
          <a:ln w="9525">
            <a:noFill/>
          </a:ln>
        </p:spPr>
        <p:txBody>
          <a:bodyPr>
            <a:spAutoFit/>
          </a:bodyPr>
          <a:p>
            <a:pPr indent="0"/>
            <a:r>
              <a:rPr lang="en-US" sz="1600" b="0">
                <a:latin typeface="Times New Roman" panose="02020603050405020304" charset="0"/>
              </a:rPr>
              <a:t>	</a:t>
            </a:r>
            <a:r>
              <a:rPr lang="zh-CN" sz="1600" b="0">
                <a:ea typeface="宋体" pitchFamily="2" charset="-122"/>
              </a:rPr>
              <a:t>班级卫生消毒表</a:t>
            </a:r>
            <a:r>
              <a:rPr lang="zh-CN" sz="1400" b="0">
                <a:ea typeface="宋体" pitchFamily="2" charset="-122"/>
              </a:rPr>
              <a:t>校园：</a:t>
            </a:r>
            <a:r>
              <a:rPr lang="en-US" sz="1400" b="0">
                <a:latin typeface="宋体" pitchFamily="2" charset="-122"/>
              </a:rPr>
              <a:t>XXX</a:t>
            </a:r>
            <a:r>
              <a:rPr lang="zh-CN" sz="1400" b="0">
                <a:ea typeface="宋体" pitchFamily="2" charset="-122"/>
              </a:rPr>
              <a:t>幼儿园</a:t>
            </a:r>
            <a:r>
              <a:rPr lang="en-US" sz="1400" b="0">
                <a:latin typeface="Times New Roman" panose="02020603050405020304" charset="0"/>
              </a:rPr>
              <a:t>   </a:t>
            </a:r>
            <a:r>
              <a:rPr lang="en-US" sz="1400" b="0">
                <a:latin typeface="宋体" pitchFamily="2" charset="-122"/>
              </a:rPr>
              <a:t>              </a:t>
            </a:r>
            <a:r>
              <a:rPr lang="zh-CN" sz="1400" b="0">
                <a:ea typeface="宋体" pitchFamily="2" charset="-122"/>
              </a:rPr>
              <a:t>班级：</a:t>
            </a:r>
            <a:r>
              <a:rPr lang="en-US" sz="1400" b="0">
                <a:latin typeface="Times New Roman" panose="02020603050405020304" charset="0"/>
              </a:rPr>
              <a:t>    </a:t>
            </a:r>
            <a:r>
              <a:rPr lang="en-US" sz="1400" b="0">
                <a:latin typeface="宋体" pitchFamily="2" charset="-122"/>
              </a:rPr>
              <a:t>                  </a:t>
            </a:r>
            <a:r>
              <a:rPr lang="zh-CN" sz="1400" b="0">
                <a:ea typeface="宋体" pitchFamily="2" charset="-122"/>
              </a:rPr>
              <a:t>月</a:t>
            </a:r>
            <a:r>
              <a:rPr lang="en-US" sz="1400" b="0">
                <a:latin typeface="Times New Roman" panose="02020603050405020304" charset="0"/>
              </a:rPr>
              <a:t>  </a:t>
            </a:r>
            <a:r>
              <a:rPr lang="en-US" sz="1400" b="0">
                <a:latin typeface="宋体" pitchFamily="2" charset="-122"/>
              </a:rPr>
              <a:t>        </a:t>
            </a:r>
            <a:r>
              <a:rPr lang="zh-CN" sz="1400" b="0">
                <a:ea typeface="宋体" pitchFamily="2" charset="-122"/>
              </a:rPr>
              <a:t>日</a:t>
            </a:r>
            <a:endParaRPr lang="zh-CN" altLang="en-US"/>
          </a:p>
        </p:txBody>
      </p:sp>
      <p:graphicFrame>
        <p:nvGraphicFramePr>
          <p:cNvPr id="2" name="表格 1"/>
          <p:cNvGraphicFramePr/>
          <p:nvPr>
            <p:custDataLst>
              <p:tags r:id="rId1"/>
            </p:custDataLst>
          </p:nvPr>
        </p:nvGraphicFramePr>
        <p:xfrm>
          <a:off x="889000" y="911225"/>
          <a:ext cx="10772140" cy="6393815"/>
        </p:xfrm>
        <a:graphic>
          <a:graphicData uri="http://schemas.openxmlformats.org/drawingml/2006/table">
            <a:tbl>
              <a:tblPr firstRow="1" bandRow="1">
                <a:tableStyleId>{5940675A-B579-460E-94D1-54222C63F5DA}</a:tableStyleId>
              </a:tblPr>
              <a:tblGrid>
                <a:gridCol w="1357630"/>
                <a:gridCol w="760095"/>
                <a:gridCol w="1069340"/>
                <a:gridCol w="1226820"/>
                <a:gridCol w="1686560"/>
                <a:gridCol w="900430"/>
                <a:gridCol w="895985"/>
                <a:gridCol w="951865"/>
                <a:gridCol w="859790"/>
                <a:gridCol w="1063625"/>
              </a:tblGrid>
              <a:tr h="249555">
                <a:tc>
                  <a:txBody>
                    <a:bodyPr/>
                    <a:p>
                      <a:pPr indent="0">
                        <a:buNone/>
                      </a:pPr>
                      <a:r>
                        <a:rPr lang="en-US" sz="1200" b="0">
                          <a:latin typeface="宋体" pitchFamily="2" charset="-122"/>
                          <a:ea typeface="宋体" pitchFamily="2" charset="-122"/>
                          <a:cs typeface="宋体" pitchFamily="2" charset="-122"/>
                        </a:rPr>
                        <a:t>物品名称</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消毒周期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消毒方法</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消毒停留时间</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消毒时间段</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星期一</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星期二</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星期三</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星期四</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星期五</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a:txBody>
                    <a:bodyPr/>
                    <a:p>
                      <a:pPr indent="0">
                        <a:buNone/>
                      </a:pPr>
                      <a:r>
                        <a:rPr lang="en-US" sz="1200" b="0">
                          <a:latin typeface="宋体" pitchFamily="2" charset="-122"/>
                          <a:ea typeface="宋体" pitchFamily="2" charset="-122"/>
                          <a:cs typeface="宋体" pitchFamily="2" charset="-122"/>
                        </a:rPr>
                        <a:t>餐前桌面</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每餐</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1</a:t>
                      </a:r>
                      <a:r>
                        <a:rPr lang="en-US" sz="1200" b="0">
                          <a:latin typeface="宋体" pitchFamily="2" charset="-122"/>
                          <a:ea typeface="宋体" pitchFamily="2" charset="-122"/>
                          <a:cs typeface="宋体" pitchFamily="2" charset="-122"/>
                        </a:rPr>
                        <a:t>5分钟</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每餐前</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食品工作用具</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每次</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清水洗净</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使用后</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口杯架</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20分钟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7:30-8:00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2570">
                <a:tc>
                  <a:txBody>
                    <a:bodyPr/>
                    <a:p>
                      <a:pPr indent="0">
                        <a:buNone/>
                      </a:pPr>
                      <a:r>
                        <a:rPr lang="en-US" sz="1200" b="0">
                          <a:latin typeface="宋体" pitchFamily="2" charset="-122"/>
                          <a:ea typeface="宋体" pitchFamily="2" charset="-122"/>
                          <a:cs typeface="宋体" pitchFamily="2" charset="-122"/>
                        </a:rPr>
                        <a:t>门把手</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7:30-8:00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水龙头</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7:30-8:00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书包柜</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7:30-8:00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a:txBody>
                    <a:bodyPr/>
                    <a:p>
                      <a:pPr indent="0">
                        <a:buNone/>
                      </a:pPr>
                      <a:r>
                        <a:rPr lang="en-US" sz="1200" b="0">
                          <a:latin typeface="宋体" pitchFamily="2" charset="-122"/>
                          <a:ea typeface="宋体" pitchFamily="2" charset="-122"/>
                          <a:cs typeface="宋体" pitchFamily="2" charset="-122"/>
                        </a:rPr>
                        <a:t>晨检袋</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7:30-8:00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教具柜</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上午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桌椅</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上午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窗台台面</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30</a:t>
                      </a:r>
                      <a:r>
                        <a:rPr lang="en-US" sz="1200" b="0">
                          <a:latin typeface="宋体" pitchFamily="2" charset="-122"/>
                          <a:ea typeface="宋体" pitchFamily="2" charset="-122"/>
                          <a:cs typeface="宋体" pitchFamily="2" charset="-122"/>
                        </a:rPr>
                        <a:t>分钟</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上午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擦手巾</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20分钟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16:50-17:20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饮水桶</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16:50-17:20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a:txBody>
                    <a:bodyPr/>
                    <a:p>
                      <a:pPr indent="0">
                        <a:buNone/>
                      </a:pPr>
                      <a:r>
                        <a:rPr lang="en-US" sz="1200" b="0">
                          <a:latin typeface="宋体" pitchFamily="2" charset="-122"/>
                          <a:ea typeface="宋体" pitchFamily="2" charset="-122"/>
                          <a:cs typeface="宋体" pitchFamily="2" charset="-122"/>
                        </a:rPr>
                        <a:t>口杯</a:t>
                      </a:r>
                      <a:r>
                        <a:rPr lang="en-US" sz="1200" b="0">
                          <a:latin typeface="Times New Roman" panose="02020603050405020304" charset="0"/>
                          <a:cs typeface="Times New Roman" panose="02020603050405020304" charset="0"/>
                        </a:rPr>
                        <a:t>	</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高温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30分钟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16:50-17:20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抹布墩布</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30分钟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16:50-17:20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塑料玩具</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周三下午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2570">
                <a:tc>
                  <a:txBody>
                    <a:bodyPr/>
                    <a:p>
                      <a:pPr indent="0">
                        <a:buNone/>
                      </a:pPr>
                      <a:r>
                        <a:rPr lang="en-US" sz="1200" b="0">
                          <a:latin typeface="宋体" pitchFamily="2" charset="-122"/>
                          <a:ea typeface="宋体" pitchFamily="2" charset="-122"/>
                          <a:cs typeface="宋体" pitchFamily="2" charset="-122"/>
                        </a:rPr>
                        <a:t>毛绒玩具</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周四下午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665">
                <a:tc>
                  <a:txBody>
                    <a:bodyPr/>
                    <a:p>
                      <a:pPr indent="0">
                        <a:buNone/>
                      </a:pPr>
                      <a:r>
                        <a:rPr lang="en-US" sz="1200" b="0">
                          <a:latin typeface="宋体" pitchFamily="2" charset="-122"/>
                          <a:ea typeface="宋体" pitchFamily="2" charset="-122"/>
                          <a:cs typeface="宋体" pitchFamily="2" charset="-122"/>
                        </a:rPr>
                        <a:t>床</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2</a:t>
                      </a:r>
                      <a:r>
                        <a:rPr lang="en-US" sz="1200" b="0">
                          <a:latin typeface="Times New Roman" panose="02020603050405020304" charset="0"/>
                          <a:cs typeface="Times New Roman" panose="02020603050405020304" charset="0"/>
                        </a:rPr>
                        <a:t>0</a:t>
                      </a:r>
                      <a:r>
                        <a:rPr lang="en-US" sz="1200" b="0">
                          <a:latin typeface="宋体" pitchFamily="2" charset="-122"/>
                          <a:ea typeface="宋体" pitchFamily="2" charset="-122"/>
                          <a:cs typeface="宋体" pitchFamily="2" charset="-122"/>
                        </a:rPr>
                        <a:t>分钟</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周五下午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梳子袋</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水洗</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晾晒</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周五下午</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935">
                <a:tc>
                  <a:txBody>
                    <a:bodyPr/>
                    <a:p>
                      <a:pPr indent="0">
                        <a:buNone/>
                      </a:pPr>
                      <a:r>
                        <a:rPr lang="en-US" sz="1200" b="0">
                          <a:latin typeface="宋体" pitchFamily="2" charset="-122"/>
                          <a:ea typeface="宋体" pitchFamily="2" charset="-122"/>
                          <a:cs typeface="宋体" pitchFamily="2" charset="-122"/>
                        </a:rPr>
                        <a:t>地面</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30</a:t>
                      </a:r>
                      <a:r>
                        <a:rPr lang="en-US" sz="1200" b="0">
                          <a:latin typeface="宋体" pitchFamily="2" charset="-122"/>
                          <a:ea typeface="宋体" pitchFamily="2" charset="-122"/>
                          <a:cs typeface="宋体" pitchFamily="2" charset="-122"/>
                        </a:rPr>
                        <a:t>分钟</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早中晚</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0030">
                <a:tc>
                  <a:txBody>
                    <a:bodyPr/>
                    <a:p>
                      <a:pPr indent="0">
                        <a:buNone/>
                      </a:pPr>
                      <a:r>
                        <a:rPr lang="en-US" sz="1200" b="0">
                          <a:latin typeface="宋体" pitchFamily="2" charset="-122"/>
                          <a:ea typeface="宋体" pitchFamily="2" charset="-122"/>
                          <a:cs typeface="宋体" pitchFamily="2" charset="-122"/>
                        </a:rPr>
                        <a:t>便池</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84液</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30</a:t>
                      </a:r>
                      <a:r>
                        <a:rPr lang="en-US" sz="1200" b="0">
                          <a:latin typeface="宋体" pitchFamily="2" charset="-122"/>
                          <a:ea typeface="宋体" pitchFamily="2" charset="-122"/>
                          <a:cs typeface="宋体" pitchFamily="2" charset="-122"/>
                        </a:rPr>
                        <a:t>分钟</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集中如厕后</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buNone/>
                      </a:pPr>
                      <a:r>
                        <a:rPr lang="en-US" sz="1200" b="0">
                          <a:latin typeface="宋体" pitchFamily="2" charset="-122"/>
                          <a:ea typeface="宋体" pitchFamily="2" charset="-122"/>
                          <a:cs typeface="宋体" pitchFamily="2" charset="-122"/>
                        </a:rPr>
                        <a:t>空气</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每天</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开窗通风</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15min/次</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早、上、下（雾霾天气除外）</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图书</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暴晒</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6小时</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周三10：00-16:00</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1300">
                <a:tc>
                  <a:txBody>
                    <a:bodyPr/>
                    <a:p>
                      <a:pPr indent="0">
                        <a:buNone/>
                      </a:pPr>
                      <a:r>
                        <a:rPr lang="en-US" sz="1200" b="0">
                          <a:latin typeface="宋体" pitchFamily="2" charset="-122"/>
                          <a:ea typeface="宋体" pitchFamily="2" charset="-122"/>
                          <a:cs typeface="宋体" pitchFamily="2" charset="-122"/>
                        </a:rPr>
                        <a:t>分餐围裙</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每周</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水洗</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脏了随时洗</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宋体" pitchFamily="2" charset="-122"/>
                          <a:ea typeface="宋体" pitchFamily="2" charset="-122"/>
                          <a:cs typeface="宋体" pitchFamily="2" charset="-122"/>
                        </a:rPr>
                        <a:t> </a:t>
                      </a:r>
                      <a:endParaRPr lang="en-US" altLang="en-US" sz="1200" b="0">
                        <a:latin typeface="宋体" pitchFamily="2" charset="-122"/>
                        <a:ea typeface="宋体" pitchFamily="2" charset="-122"/>
                        <a:cs typeface="宋体" pitchFamily="2" charset="-122"/>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latin typeface="Times New Roman" panose="02020603050405020304" charset="0"/>
                          <a:cs typeface="Times New Roman" panose="02020603050405020304" charset="0"/>
                        </a:rPr>
                        <a:t> </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70535">
                <a:tc gridSpan="10">
                  <a:txBody>
                    <a:bodyPr/>
                    <a:p>
                      <a:pPr indent="0">
                        <a:buNone/>
                      </a:pP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责任人：</a:t>
                      </a:r>
                      <a:r>
                        <a:rPr lang="en-US" sz="1200" b="0">
                          <a:latin typeface="Times New Roman" panose="02020603050405020304" charset="0"/>
                          <a:cs typeface="Times New Roman" panose="02020603050405020304" charset="0"/>
                        </a:rPr>
                        <a:t>                                      </a:t>
                      </a:r>
                      <a:r>
                        <a:rPr lang="en-US" sz="1200" b="0">
                          <a:latin typeface="宋体" pitchFamily="2" charset="-122"/>
                          <a:ea typeface="宋体" pitchFamily="2" charset="-122"/>
                          <a:cs typeface="宋体" pitchFamily="2" charset="-122"/>
                        </a:rPr>
                        <a:t>检查人：</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bl>
          </a:graphicData>
        </a:graphic>
      </p:graphicFrame>
      <p:sp>
        <p:nvSpPr>
          <p:cNvPr id="3" name="文本框 2"/>
          <p:cNvSpPr txBox="1"/>
          <p:nvPr/>
        </p:nvSpPr>
        <p:spPr>
          <a:xfrm>
            <a:off x="6670040" y="3866515"/>
            <a:ext cx="5164455" cy="26765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marL="457200" indent="-457200"/>
            <a:r>
              <a:rPr lang="zh-CN" sz="1200" b="0">
                <a:cs typeface="Times New Roman" panose="02020603050405020304" charset="0"/>
              </a:rPr>
              <a:t>备注：</a:t>
            </a:r>
            <a:endParaRPr lang="zh-CN" sz="1200" b="0">
              <a:cs typeface="Times New Roman" panose="02020603050405020304" charset="0"/>
            </a:endParaRPr>
          </a:p>
          <a:p>
            <a:pPr marL="457200" indent="-457200"/>
            <a:endParaRPr lang="zh-CN" sz="1200" b="0">
              <a:cs typeface="Times New Roman" panose="02020603050405020304" charset="0"/>
            </a:endParaRPr>
          </a:p>
          <a:p>
            <a:pPr marL="457200" indent="-457200"/>
            <a:r>
              <a:rPr lang="en-US" sz="1200" b="0">
                <a:latin typeface="Times New Roman" panose="02020603050405020304" charset="0"/>
              </a:rPr>
              <a:t>            1</a:t>
            </a:r>
            <a:r>
              <a:rPr lang="zh-CN" altLang="en-US" sz="1200" b="0">
                <a:latin typeface="Times New Roman" panose="02020603050405020304" charset="0"/>
              </a:rPr>
              <a:t>、</a:t>
            </a:r>
            <a:r>
              <a:rPr lang="zh-CN" sz="1200" b="0">
                <a:ea typeface="宋体" pitchFamily="2" charset="-122"/>
              </a:rPr>
              <a:t>餐具、饮具、水杯食堂红外线消毒</a:t>
            </a:r>
            <a:r>
              <a:rPr lang="en-US" sz="1200" b="0">
                <a:latin typeface="宋体" pitchFamily="2" charset="-122"/>
              </a:rPr>
              <a:t>120</a:t>
            </a:r>
            <a:r>
              <a:rPr lang="zh-CN" sz="1200" b="0">
                <a:ea typeface="宋体" pitchFamily="2" charset="-122"/>
              </a:rPr>
              <a:t>度以上 ，蒸汽消毒</a:t>
            </a:r>
            <a:r>
              <a:rPr lang="en-US" sz="1200" b="0">
                <a:latin typeface="Times New Roman" panose="02020603050405020304" charset="0"/>
              </a:rPr>
              <a:t>20</a:t>
            </a:r>
            <a:r>
              <a:rPr lang="zh-CN" sz="1200" b="0">
                <a:ea typeface="宋体" pitchFamily="2" charset="-122"/>
              </a:rPr>
              <a:t>分钟</a:t>
            </a:r>
            <a:r>
              <a:rPr lang="zh-CN" sz="1200" b="0">
                <a:cs typeface="Times New Roman" panose="02020603050405020304" charset="0"/>
              </a:rPr>
              <a:t>2、</a:t>
            </a:r>
            <a:r>
              <a:rPr lang="en-US" sz="1200" b="0">
                <a:latin typeface="Times New Roman" panose="02020603050405020304" charset="0"/>
              </a:rPr>
              <a:t> </a:t>
            </a:r>
            <a:r>
              <a:rPr lang="zh-CN" sz="1200" b="0">
                <a:ea typeface="宋体" pitchFamily="2" charset="-122"/>
              </a:rPr>
              <a:t>物体表面、玩教具使用</a:t>
            </a:r>
            <a:r>
              <a:rPr lang="en-US" sz="1200" b="0">
                <a:latin typeface="宋体" pitchFamily="2" charset="-122"/>
              </a:rPr>
              <a:t>250mg/l</a:t>
            </a:r>
            <a:r>
              <a:rPr lang="zh-CN" sz="1200" b="0">
                <a:ea typeface="宋体" pitchFamily="2" charset="-122"/>
              </a:rPr>
              <a:t>比例</a:t>
            </a:r>
            <a:r>
              <a:rPr lang="en-US" sz="1200" b="0">
                <a:latin typeface="宋体" pitchFamily="2" charset="-122"/>
              </a:rPr>
              <a:t>84</a:t>
            </a:r>
            <a:r>
              <a:rPr lang="zh-CN" sz="1200" b="0">
                <a:ea typeface="宋体" pitchFamily="2" charset="-122"/>
              </a:rPr>
              <a:t>液</a:t>
            </a:r>
            <a:r>
              <a:rPr lang="en-US" sz="1200" b="0">
                <a:latin typeface="宋体" pitchFamily="2" charset="-122"/>
              </a:rPr>
              <a:t> </a:t>
            </a:r>
            <a:r>
              <a:rPr lang="zh-CN" sz="1200" b="0">
                <a:ea typeface="宋体" pitchFamily="2" charset="-122"/>
              </a:rPr>
              <a:t>，消毒剂停留</a:t>
            </a:r>
            <a:r>
              <a:rPr lang="en-US" sz="1200" b="0">
                <a:latin typeface="宋体" pitchFamily="2" charset="-122"/>
              </a:rPr>
              <a:t>20</a:t>
            </a:r>
            <a:r>
              <a:rPr lang="zh-CN" sz="1200" b="0">
                <a:ea typeface="宋体" pitchFamily="2" charset="-122"/>
              </a:rPr>
              <a:t>分钟</a:t>
            </a:r>
            <a:r>
              <a:rPr lang="zh-CN" sz="1200" b="0">
                <a:cs typeface="Times New Roman" panose="02020603050405020304" charset="0"/>
              </a:rPr>
              <a:t>3、</a:t>
            </a:r>
            <a:r>
              <a:rPr lang="en-US" sz="1200" b="0">
                <a:latin typeface="Times New Roman" panose="02020603050405020304" charset="0"/>
              </a:rPr>
              <a:t> </a:t>
            </a:r>
            <a:r>
              <a:rPr lang="zh-CN" sz="1200" b="0">
                <a:ea typeface="宋体" pitchFamily="2" charset="-122"/>
              </a:rPr>
              <a:t>小毛巾使用</a:t>
            </a:r>
            <a:r>
              <a:rPr lang="en-US" sz="1200" b="0">
                <a:latin typeface="宋体" pitchFamily="2" charset="-122"/>
              </a:rPr>
              <a:t>250mg/l</a:t>
            </a:r>
            <a:r>
              <a:rPr lang="zh-CN" sz="1200" b="0">
                <a:ea typeface="宋体" pitchFamily="2" charset="-122"/>
              </a:rPr>
              <a:t>比例</a:t>
            </a:r>
            <a:r>
              <a:rPr lang="en-US" sz="1200" b="0">
                <a:latin typeface="宋体" pitchFamily="2" charset="-122"/>
              </a:rPr>
              <a:t>84</a:t>
            </a:r>
            <a:r>
              <a:rPr lang="zh-CN" sz="1200" b="0">
                <a:ea typeface="宋体" pitchFamily="2" charset="-122"/>
              </a:rPr>
              <a:t>液浸泡消毒后阳光晾晒，无法晾晒时蒸汽消毒</a:t>
            </a:r>
            <a:r>
              <a:rPr lang="zh-CN" sz="1200" b="0">
                <a:cs typeface="Times New Roman" panose="02020603050405020304" charset="0"/>
              </a:rPr>
              <a:t>4、</a:t>
            </a:r>
            <a:r>
              <a:rPr lang="en-US" sz="1200" b="0">
                <a:latin typeface="Times New Roman" panose="02020603050405020304" charset="0"/>
              </a:rPr>
              <a:t> </a:t>
            </a:r>
            <a:r>
              <a:rPr lang="zh-CN" sz="1200" b="0">
                <a:ea typeface="宋体" pitchFamily="2" charset="-122"/>
              </a:rPr>
              <a:t>地面、抹布、坐便器、窗台使用</a:t>
            </a:r>
            <a:r>
              <a:rPr lang="en-US" sz="1200" b="0">
                <a:latin typeface="宋体" pitchFamily="2" charset="-122"/>
              </a:rPr>
              <a:t>500mg/l</a:t>
            </a:r>
            <a:r>
              <a:rPr lang="zh-CN" sz="1200" b="0">
                <a:ea typeface="宋体" pitchFamily="2" charset="-122"/>
              </a:rPr>
              <a:t>比例</a:t>
            </a:r>
            <a:r>
              <a:rPr lang="en-US" sz="1200" b="0">
                <a:latin typeface="宋体" pitchFamily="2" charset="-122"/>
              </a:rPr>
              <a:t>84</a:t>
            </a:r>
            <a:r>
              <a:rPr lang="zh-CN" sz="1200" b="0">
                <a:ea typeface="宋体" pitchFamily="2" charset="-122"/>
              </a:rPr>
              <a:t>液，消毒剂停留</a:t>
            </a:r>
            <a:r>
              <a:rPr lang="en-US" sz="1200" b="0">
                <a:latin typeface="宋体" pitchFamily="2" charset="-122"/>
              </a:rPr>
              <a:t>30</a:t>
            </a:r>
            <a:r>
              <a:rPr lang="zh-CN" sz="1200" b="0">
                <a:ea typeface="宋体" pitchFamily="2" charset="-122"/>
              </a:rPr>
              <a:t>分钟</a:t>
            </a:r>
            <a:r>
              <a:rPr lang="zh-CN" sz="1200" b="0">
                <a:cs typeface="Times New Roman" panose="02020603050405020304" charset="0"/>
              </a:rPr>
              <a:t>5、</a:t>
            </a:r>
            <a:r>
              <a:rPr lang="en-US" sz="1200" b="0">
                <a:latin typeface="Times New Roman" panose="02020603050405020304" charset="0"/>
              </a:rPr>
              <a:t> </a:t>
            </a:r>
            <a:r>
              <a:rPr lang="zh-CN" sz="1200" b="0">
                <a:ea typeface="宋体" pitchFamily="2" charset="-122"/>
              </a:rPr>
              <a:t>空气消毒，天气良好时开窗通风，每周三、雾霾天气、疫情期加紫外线灯消毒</a:t>
            </a:r>
            <a:r>
              <a:rPr lang="zh-CN" sz="1200" b="0">
                <a:cs typeface="Times New Roman" panose="02020603050405020304" charset="0"/>
              </a:rPr>
              <a:t>6、</a:t>
            </a:r>
            <a:r>
              <a:rPr lang="en-US" sz="1200" b="0">
                <a:latin typeface="Times New Roman" panose="02020603050405020304" charset="0"/>
              </a:rPr>
              <a:t> </a:t>
            </a:r>
            <a:r>
              <a:rPr lang="zh-CN" sz="1200" b="0">
                <a:ea typeface="宋体" pitchFamily="2" charset="-122"/>
              </a:rPr>
              <a:t>所有消毒用品专项使用，不得混用</a:t>
            </a:r>
            <a:r>
              <a:rPr lang="zh-CN" sz="1200" b="0">
                <a:cs typeface="Times New Roman" panose="02020603050405020304" charset="0"/>
              </a:rPr>
              <a:t>7、</a:t>
            </a:r>
            <a:r>
              <a:rPr lang="en-US" sz="1200" b="0">
                <a:latin typeface="Times New Roman" panose="02020603050405020304" charset="0"/>
              </a:rPr>
              <a:t> </a:t>
            </a:r>
            <a:r>
              <a:rPr lang="zh-CN" sz="1200" b="0">
                <a:ea typeface="宋体" pitchFamily="2" charset="-122"/>
              </a:rPr>
              <a:t>保育老师负责消毒登记，消毒用品、清洁用品按规定放置，不得使幼儿接触！</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标题 15"/>
          <p:cNvSpPr>
            <a:spLocks noGrp="1"/>
          </p:cNvSpPr>
          <p:nvPr>
            <p:ph type="title"/>
          </p:nvPr>
        </p:nvSpPr>
        <p:spPr/>
        <p:txBody>
          <a:bodyPr/>
          <a:p>
            <a:endParaRPr lang="zh-CN" altLang="en-US"/>
          </a:p>
        </p:txBody>
      </p:sp>
      <p:sp>
        <p:nvSpPr>
          <p:cNvPr id="17" name="文本占位符 16"/>
          <p:cNvSpPr>
            <a:spLocks noGrp="1"/>
          </p:cNvSpPr>
          <p:nvPr>
            <p:ph type="body" idx="1"/>
          </p:nvPr>
        </p:nvSpPr>
        <p:spPr/>
        <p:txBody>
          <a:bodyPr/>
          <a:p>
            <a:endParaRPr lang="zh-CN" altLang="en-US"/>
          </a:p>
        </p:txBody>
      </p:sp>
      <p:sp>
        <p:nvSpPr>
          <p:cNvPr id="13" name="矩形 12"/>
          <p:cNvSpPr/>
          <p:nvPr/>
        </p:nvSpPr>
        <p:spPr>
          <a:xfrm>
            <a:off x="7777480" y="4191635"/>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保健医</a:t>
            </a:r>
            <a:endParaRPr lang="zh-CN" altLang="en-US" sz="2400"/>
          </a:p>
        </p:txBody>
      </p:sp>
      <p:sp>
        <p:nvSpPr>
          <p:cNvPr id="14" name="矩形 13"/>
          <p:cNvSpPr/>
          <p:nvPr/>
        </p:nvSpPr>
        <p:spPr>
          <a:xfrm>
            <a:off x="7777480" y="5697855"/>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t>PH</a:t>
            </a:r>
            <a:r>
              <a:rPr lang="zh-CN" altLang="en-US" sz="2400"/>
              <a:t>试纸</a:t>
            </a:r>
            <a:endParaRPr lang="zh-CN" altLang="en-US" sz="2400"/>
          </a:p>
        </p:txBody>
      </p:sp>
      <p:sp>
        <p:nvSpPr>
          <p:cNvPr id="15" name="矩形 14"/>
          <p:cNvSpPr/>
          <p:nvPr/>
        </p:nvSpPr>
        <p:spPr>
          <a:xfrm>
            <a:off x="7777480" y="2687320"/>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消毒浓度等</a:t>
            </a:r>
            <a:endParaRPr lang="zh-CN" altLang="en-US" sz="2400"/>
          </a:p>
        </p:txBody>
      </p:sp>
      <p:sp>
        <p:nvSpPr>
          <p:cNvPr id="11" name="矩形 10"/>
          <p:cNvSpPr/>
          <p:nvPr/>
        </p:nvSpPr>
        <p:spPr>
          <a:xfrm>
            <a:off x="2092960" y="4202430"/>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园长、后勤、保健医</a:t>
            </a:r>
            <a:endParaRPr lang="zh-CN" altLang="en-US" sz="2400"/>
          </a:p>
        </p:txBody>
      </p:sp>
      <p:sp>
        <p:nvSpPr>
          <p:cNvPr id="12" name="矩形 11"/>
          <p:cNvSpPr/>
          <p:nvPr/>
        </p:nvSpPr>
        <p:spPr>
          <a:xfrm>
            <a:off x="2092960" y="5708650"/>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卫生消毒检查表</a:t>
            </a:r>
            <a:endParaRPr lang="zh-CN" altLang="en-US" sz="2400"/>
          </a:p>
        </p:txBody>
      </p:sp>
      <p:sp>
        <p:nvSpPr>
          <p:cNvPr id="10" name="矩形 9"/>
          <p:cNvSpPr/>
          <p:nvPr/>
        </p:nvSpPr>
        <p:spPr>
          <a:xfrm>
            <a:off x="2092960" y="2698115"/>
            <a:ext cx="3223260"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每周至少一次</a:t>
            </a:r>
            <a:endParaRPr lang="zh-CN" altLang="en-US" sz="2400"/>
          </a:p>
        </p:txBody>
      </p:sp>
      <p:sp>
        <p:nvSpPr>
          <p:cNvPr id="2" name="文本框 1"/>
          <p:cNvSpPr txBox="1"/>
          <p:nvPr/>
        </p:nvSpPr>
        <p:spPr>
          <a:xfrm>
            <a:off x="1854835" y="1780540"/>
            <a:ext cx="3700145" cy="521970"/>
          </a:xfrm>
          <a:prstGeom prst="rect">
            <a:avLst/>
          </a:prstGeom>
          <a:noFill/>
        </p:spPr>
        <p:txBody>
          <a:bodyPr wrap="square" rtlCol="0">
            <a:spAutoFit/>
          </a:bodyPr>
          <a:p>
            <a:r>
              <a:rPr lang="zh-CN" altLang="en-US" sz="2800"/>
              <a:t>定期检查：每周一次</a:t>
            </a:r>
            <a:endParaRPr lang="zh-CN" altLang="en-US" sz="2800"/>
          </a:p>
        </p:txBody>
      </p:sp>
      <p:sp>
        <p:nvSpPr>
          <p:cNvPr id="3" name="文本框 2"/>
          <p:cNvSpPr txBox="1"/>
          <p:nvPr/>
        </p:nvSpPr>
        <p:spPr>
          <a:xfrm>
            <a:off x="7777480" y="1780540"/>
            <a:ext cx="3700145" cy="521970"/>
          </a:xfrm>
          <a:prstGeom prst="rect">
            <a:avLst/>
          </a:prstGeom>
          <a:noFill/>
        </p:spPr>
        <p:txBody>
          <a:bodyPr wrap="square" rtlCol="0">
            <a:spAutoFit/>
          </a:bodyPr>
          <a:p>
            <a:r>
              <a:rPr lang="zh-CN" altLang="en-US" sz="2800"/>
              <a:t>随时抽查：不定时</a:t>
            </a:r>
            <a:endParaRPr lang="zh-CN" altLang="en-US" sz="2800"/>
          </a:p>
        </p:txBody>
      </p:sp>
      <p:sp>
        <p:nvSpPr>
          <p:cNvPr id="4" name="椭圆 3"/>
          <p:cNvSpPr/>
          <p:nvPr/>
        </p:nvSpPr>
        <p:spPr>
          <a:xfrm>
            <a:off x="866140" y="2393315"/>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检查频率</a:t>
            </a:r>
            <a:endParaRPr lang="zh-CN" altLang="en-US" sz="3200"/>
          </a:p>
        </p:txBody>
      </p:sp>
      <p:sp>
        <p:nvSpPr>
          <p:cNvPr id="5" name="椭圆 4"/>
          <p:cNvSpPr/>
          <p:nvPr/>
        </p:nvSpPr>
        <p:spPr>
          <a:xfrm>
            <a:off x="866140" y="3898265"/>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检查人员</a:t>
            </a:r>
            <a:endParaRPr lang="zh-CN" altLang="en-US" sz="3200"/>
          </a:p>
        </p:txBody>
      </p:sp>
      <p:sp>
        <p:nvSpPr>
          <p:cNvPr id="6" name="椭圆 5"/>
          <p:cNvSpPr/>
          <p:nvPr/>
        </p:nvSpPr>
        <p:spPr>
          <a:xfrm>
            <a:off x="904875" y="5403850"/>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检查表格</a:t>
            </a:r>
            <a:endParaRPr lang="zh-CN" altLang="en-US" sz="3200"/>
          </a:p>
        </p:txBody>
      </p:sp>
      <p:sp>
        <p:nvSpPr>
          <p:cNvPr id="7" name="椭圆 6"/>
          <p:cNvSpPr/>
          <p:nvPr/>
        </p:nvSpPr>
        <p:spPr>
          <a:xfrm>
            <a:off x="6690995" y="2382520"/>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检查项目</a:t>
            </a:r>
            <a:endParaRPr lang="zh-CN" altLang="en-US" sz="3200"/>
          </a:p>
        </p:txBody>
      </p:sp>
      <p:sp>
        <p:nvSpPr>
          <p:cNvPr id="8" name="椭圆 7"/>
          <p:cNvSpPr/>
          <p:nvPr/>
        </p:nvSpPr>
        <p:spPr>
          <a:xfrm>
            <a:off x="6690995" y="3887470"/>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检查人员</a:t>
            </a:r>
            <a:endParaRPr lang="zh-CN" altLang="en-US" sz="3200"/>
          </a:p>
        </p:txBody>
      </p:sp>
      <p:sp>
        <p:nvSpPr>
          <p:cNvPr id="9" name="椭圆 8"/>
          <p:cNvSpPr/>
          <p:nvPr/>
        </p:nvSpPr>
        <p:spPr>
          <a:xfrm>
            <a:off x="6729730" y="5393055"/>
            <a:ext cx="1483360" cy="1355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a:t>检查工具</a:t>
            </a:r>
            <a:endParaRPr lang="zh-CN" altLang="en-US" sz="3200"/>
          </a:p>
        </p:txBody>
      </p:sp>
      <p:grpSp>
        <p:nvGrpSpPr>
          <p:cNvPr id="20" name="组 19"/>
          <p:cNvGrpSpPr/>
          <p:nvPr/>
        </p:nvGrpSpPr>
        <p:grpSpPr>
          <a:xfrm>
            <a:off x="866140" y="781685"/>
            <a:ext cx="9584055" cy="603885"/>
            <a:chOff x="1187911" y="4023360"/>
            <a:chExt cx="6659105" cy="381695"/>
          </a:xfrm>
        </p:grpSpPr>
        <p:sp>
          <p:nvSpPr>
            <p:cNvPr id="18" name="矩形 17"/>
            <p:cNvSpPr/>
            <p:nvPr/>
          </p:nvSpPr>
          <p:spPr>
            <a:xfrm>
              <a:off x="1187911" y="4023360"/>
              <a:ext cx="4242158" cy="378428"/>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3200"/>
            </a:p>
          </p:txBody>
        </p:sp>
        <p:sp>
          <p:nvSpPr>
            <p:cNvPr id="19" name="矩形 18"/>
            <p:cNvSpPr/>
            <p:nvPr/>
          </p:nvSpPr>
          <p:spPr>
            <a:xfrm>
              <a:off x="1187911" y="4036204"/>
              <a:ext cx="6659105" cy="368851"/>
            </a:xfrm>
            <a:prstGeom prst="rect">
              <a:avLst/>
            </a:prstGeom>
          </p:spPr>
          <p:txBody>
            <a:bodyPr wrap="square">
              <a:spAutoFit/>
            </a:bodyPr>
            <a:p>
              <a:pPr algn="l"/>
              <a:r>
                <a:rPr lang="en-US" altLang="zh-CN"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落地检查：有频率、有工具</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descr="C:\Documents and Settings\user\桌面\消毒剂测试纸.JPG"/>
          <p:cNvPicPr>
            <a:picLocks noChangeAspect="1" noChangeArrowheads="1"/>
          </p:cNvPicPr>
          <p:nvPr/>
        </p:nvPicPr>
        <p:blipFill>
          <a:blip r:embed="rId1" cstate="print">
            <a:extLst>
              <a:ext uri="{28A0092B-C50C-407E-A947-70E740481C1C}">
                <a14:useLocalDpi xmlns:a14="http://schemas.microsoft.com/office/drawing/2010/main" val="0"/>
              </a:ext>
            </a:extLst>
          </a:blip>
          <a:srcRect l="21237" r="33403" b="11171"/>
          <a:stretch>
            <a:fillRect/>
          </a:stretch>
        </p:blipFill>
        <p:spPr bwMode="auto">
          <a:xfrm>
            <a:off x="4730327" y="2720340"/>
            <a:ext cx="2593340" cy="234865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2">
            <a:alphaModFix amt="40000"/>
            <a:extLst>
              <a:ext uri="{28A0092B-C50C-407E-A947-70E740481C1C}">
                <a14:useLocalDpi xmlns:a14="http://schemas.microsoft.com/office/drawing/2010/main" val="0"/>
              </a:ext>
            </a:extLst>
          </a:blip>
          <a:stretch>
            <a:fillRect/>
          </a:stretch>
        </p:blipFill>
        <p:spPr>
          <a:xfrm>
            <a:off x="10051272" y="5802251"/>
            <a:ext cx="1845307" cy="1062760"/>
          </a:xfrm>
          <a:prstGeom prst="rect">
            <a:avLst/>
          </a:prstGeom>
        </p:spPr>
      </p:pic>
      <p:sp>
        <p:nvSpPr>
          <p:cNvPr id="30740" name="Rectangle 25"/>
          <p:cNvSpPr>
            <a:spLocks noChangeArrowheads="1"/>
          </p:cNvSpPr>
          <p:nvPr/>
        </p:nvSpPr>
        <p:spPr bwMode="black">
          <a:xfrm>
            <a:off x="1027848" y="1001993"/>
            <a:ext cx="63670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charset="0"/>
                <a:ea typeface="黑体" panose="02010609060101010101" charset="-122"/>
              </a:defRPr>
            </a:lvl1pPr>
            <a:lvl2pPr marL="742950" indent="-285750">
              <a:defRPr>
                <a:solidFill>
                  <a:schemeClr val="tx1"/>
                </a:solidFill>
                <a:latin typeface="Franklin Gothic Book" panose="020B0503020102020204" charset="0"/>
                <a:ea typeface="黑体" panose="02010609060101010101" charset="-122"/>
              </a:defRPr>
            </a:lvl2pPr>
            <a:lvl3pPr marL="1143000" indent="-228600">
              <a:defRPr>
                <a:solidFill>
                  <a:schemeClr val="tx1"/>
                </a:solidFill>
                <a:latin typeface="Franklin Gothic Book" panose="020B0503020102020204" charset="0"/>
                <a:ea typeface="黑体" panose="02010609060101010101" charset="-122"/>
              </a:defRPr>
            </a:lvl3pPr>
            <a:lvl4pPr marL="1600200" indent="-228600">
              <a:defRPr>
                <a:solidFill>
                  <a:schemeClr val="tx1"/>
                </a:solidFill>
                <a:latin typeface="Franklin Gothic Book" panose="020B0503020102020204" charset="0"/>
                <a:ea typeface="黑体" panose="02010609060101010101" charset="-122"/>
              </a:defRPr>
            </a:lvl4pPr>
            <a:lvl5pPr marL="2057400" indent="-228600">
              <a:defRPr>
                <a:solidFill>
                  <a:schemeClr val="tx1"/>
                </a:solidFill>
                <a:latin typeface="Franklin Gothic Book" panose="020B0503020102020204" charset="0"/>
                <a:ea typeface="黑体" panose="02010609060101010101" charset="-122"/>
              </a:defRPr>
            </a:lvl5pPr>
            <a:lvl6pPr marL="2514600" indent="-228600" fontAlgn="base">
              <a:spcBef>
                <a:spcPct val="0"/>
              </a:spcBef>
              <a:spcAft>
                <a:spcPct val="0"/>
              </a:spcAft>
              <a:defRPr>
                <a:solidFill>
                  <a:schemeClr val="tx1"/>
                </a:solidFill>
                <a:latin typeface="Franklin Gothic Book" panose="020B0503020102020204" charset="0"/>
                <a:ea typeface="黑体" panose="02010609060101010101" charset="-122"/>
              </a:defRPr>
            </a:lvl6pPr>
            <a:lvl7pPr marL="2971800" indent="-228600" fontAlgn="base">
              <a:spcBef>
                <a:spcPct val="0"/>
              </a:spcBef>
              <a:spcAft>
                <a:spcPct val="0"/>
              </a:spcAft>
              <a:defRPr>
                <a:solidFill>
                  <a:schemeClr val="tx1"/>
                </a:solidFill>
                <a:latin typeface="Franklin Gothic Book" panose="020B0503020102020204" charset="0"/>
                <a:ea typeface="黑体" panose="02010609060101010101" charset="-122"/>
              </a:defRPr>
            </a:lvl7pPr>
            <a:lvl8pPr marL="3429000" indent="-228600" fontAlgn="base">
              <a:spcBef>
                <a:spcPct val="0"/>
              </a:spcBef>
              <a:spcAft>
                <a:spcPct val="0"/>
              </a:spcAft>
              <a:defRPr>
                <a:solidFill>
                  <a:schemeClr val="tx1"/>
                </a:solidFill>
                <a:latin typeface="Franklin Gothic Book" panose="020B0503020102020204" charset="0"/>
                <a:ea typeface="黑体" panose="02010609060101010101" charset="-122"/>
              </a:defRPr>
            </a:lvl8pPr>
            <a:lvl9pPr marL="3886200" indent="-228600" fontAlgn="base">
              <a:spcBef>
                <a:spcPct val="0"/>
              </a:spcBef>
              <a:spcAft>
                <a:spcPct val="0"/>
              </a:spcAft>
              <a:defRPr>
                <a:solidFill>
                  <a:schemeClr val="tx1"/>
                </a:solidFill>
                <a:latin typeface="Franklin Gothic Book" panose="020B0503020102020204" charset="0"/>
                <a:ea typeface="黑体" panose="02010609060101010101" charset="-122"/>
              </a:defRPr>
            </a:lvl9pPr>
          </a:lstStyle>
          <a:p>
            <a:pPr eaLnBrk="1" hangingPunct="1"/>
            <a:r>
              <a:rPr lang="en-US" altLang="zh-CN" sz="3200" b="1">
                <a:solidFill>
                  <a:srgbClr val="080808"/>
                </a:solidFill>
                <a:latin typeface="微软雅黑" panose="020B0503020204020204" pitchFamily="34" charset="-122"/>
                <a:ea typeface="微软雅黑" panose="020B0503020204020204" pitchFamily="34" charset="-122"/>
              </a:rPr>
              <a:t> </a:t>
            </a:r>
            <a:r>
              <a:rPr lang="zh-CN" altLang="en-US" sz="3200" b="1">
                <a:solidFill>
                  <a:srgbClr val="080808"/>
                </a:solidFill>
                <a:latin typeface="微软雅黑" panose="020B0503020204020204" pitchFamily="34" charset="-122"/>
                <a:ea typeface="微软雅黑" panose="020B0503020204020204" pitchFamily="34" charset="-122"/>
              </a:rPr>
              <a:t>定期检查、随时抽查：保证效果</a:t>
            </a:r>
            <a:endParaRPr lang="zh-CN" altLang="en-US" sz="3200" b="1">
              <a:solidFill>
                <a:srgbClr val="080808"/>
              </a:solidFill>
              <a:latin typeface="微软雅黑" panose="020B0503020204020204" pitchFamily="34" charset="-122"/>
              <a:ea typeface="微软雅黑" panose="020B0503020204020204" pitchFamily="34" charset="-122"/>
            </a:endParaRPr>
          </a:p>
        </p:txBody>
      </p:sp>
      <p:sp>
        <p:nvSpPr>
          <p:cNvPr id="46" name="Oval 38"/>
          <p:cNvSpPr>
            <a:spLocks noChangeArrowheads="1"/>
          </p:cNvSpPr>
          <p:nvPr/>
        </p:nvSpPr>
        <p:spPr bwMode="gray">
          <a:xfrm>
            <a:off x="600892" y="1102484"/>
            <a:ext cx="426412" cy="413729"/>
          </a:xfrm>
          <a:prstGeom prst="ellipse">
            <a:avLst/>
          </a:prstGeom>
          <a:solidFill>
            <a:srgbClr val="1C75BC"/>
          </a:solidFill>
          <a:ln w="12700">
            <a:noFill/>
            <a:round/>
          </a:ln>
          <a:effectLst/>
        </p:spPr>
        <p:txBody>
          <a:bodyPr wrap="none" anchor="ctr"/>
          <a:lstStyle/>
          <a:p>
            <a:pPr eaLnBrk="1" fontAlgn="auto" hangingPunct="1">
              <a:spcBef>
                <a:spcPts val="0"/>
              </a:spcBef>
              <a:spcAft>
                <a:spcPts val="0"/>
              </a:spcAft>
              <a:defRPr/>
            </a:pPr>
            <a:endParaRPr lang="zh-CN" altLang="en-US" sz="2400">
              <a:latin typeface="+mn-lt"/>
              <a:ea typeface="+mn-ea"/>
            </a:endParaRPr>
          </a:p>
        </p:txBody>
      </p:sp>
      <p:sp>
        <p:nvSpPr>
          <p:cNvPr id="17" name="左弧形箭头 19"/>
          <p:cNvSpPr/>
          <p:nvPr/>
        </p:nvSpPr>
        <p:spPr>
          <a:xfrm>
            <a:off x="4435403" y="2428447"/>
            <a:ext cx="1199215" cy="3193325"/>
          </a:xfrm>
          <a:prstGeom prst="curvedRightArrow">
            <a:avLst>
              <a:gd name="adj1" fmla="val 17641"/>
              <a:gd name="adj2" fmla="val 50000"/>
              <a:gd name="adj3" fmla="val 25000"/>
            </a:avLst>
          </a:prstGeom>
          <a:gradFill>
            <a:gsLst>
              <a:gs pos="0">
                <a:srgbClr val="E43C11"/>
              </a:gs>
              <a:gs pos="100000">
                <a:srgbClr val="F4712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21" name="左弧形箭头 20"/>
          <p:cNvSpPr/>
          <p:nvPr/>
        </p:nvSpPr>
        <p:spPr>
          <a:xfrm flipH="1" flipV="1">
            <a:off x="6392455" y="2186623"/>
            <a:ext cx="1199215" cy="3193325"/>
          </a:xfrm>
          <a:prstGeom prst="curvedRightArrow">
            <a:avLst>
              <a:gd name="adj1" fmla="val 17641"/>
              <a:gd name="adj2" fmla="val 50000"/>
              <a:gd name="adj3" fmla="val 25000"/>
            </a:avLst>
          </a:prstGeom>
          <a:gradFill>
            <a:gsLst>
              <a:gs pos="0">
                <a:srgbClr val="E43C11"/>
              </a:gs>
              <a:gs pos="100000">
                <a:srgbClr val="F4712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lumMod val="65000"/>
                  <a:lumOff val="35000"/>
                </a:schemeClr>
              </a:solidFill>
            </a:endParaRPr>
          </a:p>
        </p:txBody>
      </p:sp>
      <p:sp>
        <p:nvSpPr>
          <p:cNvPr id="22" name="TextBox 22"/>
          <p:cNvSpPr txBox="1"/>
          <p:nvPr/>
        </p:nvSpPr>
        <p:spPr>
          <a:xfrm>
            <a:off x="655320" y="3796453"/>
            <a:ext cx="3727027" cy="1374140"/>
          </a:xfrm>
          <a:prstGeom prst="rect">
            <a:avLst/>
          </a:prstGeom>
          <a:noFill/>
        </p:spPr>
        <p:txBody>
          <a:bodyPr wrap="square" rtlCol="0">
            <a:spAutoFit/>
          </a:bodyPr>
          <a:lstStyle/>
          <a:p>
            <a:pPr marL="285750" indent="-285750">
              <a:lnSpc>
                <a:spcPct val="130000"/>
              </a:lnSpc>
              <a:buFont typeface="Wingdings" panose="05000000000000000000" pitchFamily="2" charset="2"/>
              <a:buChar char="Ø"/>
            </a:pPr>
            <a:r>
              <a:rPr lang="zh-CN" altLang="en-US" sz="2135" dirty="0">
                <a:solidFill>
                  <a:schemeClr val="tx1">
                    <a:lumMod val="65000"/>
                    <a:lumOff val="35000"/>
                  </a:schemeClr>
                </a:solidFill>
                <a:latin typeface="微软雅黑" charset="0"/>
                <a:ea typeface="微软雅黑" charset="0"/>
              </a:rPr>
              <a:t>每周至少一次</a:t>
            </a:r>
            <a:endParaRPr lang="zh-CN" altLang="en-US" sz="2135" dirty="0">
              <a:solidFill>
                <a:schemeClr val="tx1">
                  <a:lumMod val="65000"/>
                  <a:lumOff val="35000"/>
                </a:schemeClr>
              </a:solidFill>
              <a:latin typeface="微软雅黑" charset="0"/>
              <a:ea typeface="微软雅黑" charset="0"/>
            </a:endParaRPr>
          </a:p>
          <a:p>
            <a:pPr marL="285750" indent="-285750">
              <a:lnSpc>
                <a:spcPct val="130000"/>
              </a:lnSpc>
              <a:buFont typeface="Wingdings" panose="05000000000000000000" pitchFamily="2" charset="2"/>
              <a:buChar char="Ø"/>
            </a:pPr>
            <a:r>
              <a:rPr lang="zh-CN" altLang="en-US" sz="2135" dirty="0">
                <a:solidFill>
                  <a:schemeClr val="tx1">
                    <a:lumMod val="65000"/>
                    <a:lumOff val="35000"/>
                  </a:schemeClr>
                </a:solidFill>
                <a:latin typeface="微软雅黑" charset="0"/>
                <a:ea typeface="微软雅黑" charset="0"/>
              </a:rPr>
              <a:t>园长、后勤主管、保健医</a:t>
            </a:r>
            <a:endParaRPr lang="zh-CN" altLang="en-US" sz="2135" dirty="0">
              <a:solidFill>
                <a:schemeClr val="tx1">
                  <a:lumMod val="65000"/>
                  <a:lumOff val="35000"/>
                </a:schemeClr>
              </a:solidFill>
              <a:latin typeface="微软雅黑" charset="0"/>
              <a:ea typeface="微软雅黑" charset="0"/>
            </a:endParaRPr>
          </a:p>
          <a:p>
            <a:pPr marL="285750" indent="-285750">
              <a:lnSpc>
                <a:spcPct val="130000"/>
              </a:lnSpc>
              <a:buFont typeface="Wingdings" panose="05000000000000000000" pitchFamily="2" charset="2"/>
              <a:buChar char="Ø"/>
            </a:pPr>
            <a:r>
              <a:rPr lang="zh-CN" altLang="en-US" sz="2135" dirty="0">
                <a:solidFill>
                  <a:schemeClr val="tx1">
                    <a:lumMod val="65000"/>
                    <a:lumOff val="35000"/>
                  </a:schemeClr>
                </a:solidFill>
                <a:latin typeface="微软雅黑" charset="0"/>
                <a:ea typeface="微软雅黑" charset="0"/>
              </a:rPr>
              <a:t>切实有效的检查表格</a:t>
            </a:r>
            <a:endParaRPr lang="zh-CN" altLang="en-US" sz="2135" dirty="0">
              <a:solidFill>
                <a:schemeClr val="tx1">
                  <a:lumMod val="65000"/>
                  <a:lumOff val="35000"/>
                </a:schemeClr>
              </a:solidFill>
              <a:latin typeface="微软雅黑" charset="0"/>
              <a:ea typeface="微软雅黑" charset="0"/>
            </a:endParaRPr>
          </a:p>
        </p:txBody>
      </p:sp>
      <p:grpSp>
        <p:nvGrpSpPr>
          <p:cNvPr id="42" name="组合 41"/>
          <p:cNvGrpSpPr/>
          <p:nvPr/>
        </p:nvGrpSpPr>
        <p:grpSpPr>
          <a:xfrm>
            <a:off x="1377527" y="2711027"/>
            <a:ext cx="2749973" cy="698960"/>
            <a:chOff x="964740" y="2157253"/>
            <a:chExt cx="2487060" cy="482177"/>
          </a:xfrm>
        </p:grpSpPr>
        <p:sp>
          <p:nvSpPr>
            <p:cNvPr id="43" name="矩形: 圆角 42"/>
            <p:cNvSpPr/>
            <p:nvPr/>
          </p:nvSpPr>
          <p:spPr>
            <a:xfrm>
              <a:off x="964740" y="2157253"/>
              <a:ext cx="2487060" cy="482177"/>
            </a:xfrm>
            <a:prstGeom prst="roundRect">
              <a:avLst>
                <a:gd name="adj" fmla="val 50000"/>
              </a:avLst>
            </a:prstGeom>
            <a:gradFill flip="none" rotWithShape="1">
              <a:gsLst>
                <a:gs pos="0">
                  <a:srgbClr val="D70F01"/>
                </a:gs>
                <a:gs pos="100000">
                  <a:srgbClr val="F47124"/>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4" name="矩形 43"/>
            <p:cNvSpPr/>
            <p:nvPr/>
          </p:nvSpPr>
          <p:spPr>
            <a:xfrm>
              <a:off x="1238998" y="2208378"/>
              <a:ext cx="1869440" cy="402572"/>
            </a:xfrm>
            <a:prstGeom prst="rect">
              <a:avLst/>
            </a:prstGeom>
          </p:spPr>
          <p:txBody>
            <a:bodyPr wrap="square">
              <a:spAutoFit/>
            </a:bodyPr>
            <a:lstStyle/>
            <a:p>
              <a:pPr algn="ctr"/>
              <a:r>
                <a:rPr lang="zh-CN" altLang="en-US" sz="3200" dirty="0">
                  <a:solidFill>
                    <a:schemeClr val="bg1"/>
                  </a:solidFill>
                  <a:latin typeface="思源黑体 CN Medium" panose="020B0600000000000000" pitchFamily="34" charset="-122"/>
                  <a:ea typeface="思源黑体 CN Medium" panose="020B0600000000000000" pitchFamily="34" charset="-122"/>
                </a:rPr>
                <a:t>定期检查</a:t>
              </a:r>
              <a:endParaRPr lang="zh-CN" altLang="en-US" sz="320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45" name="组合 44"/>
          <p:cNvGrpSpPr/>
          <p:nvPr/>
        </p:nvGrpSpPr>
        <p:grpSpPr>
          <a:xfrm>
            <a:off x="8065347" y="2678853"/>
            <a:ext cx="2749973" cy="698960"/>
            <a:chOff x="964740" y="2157253"/>
            <a:chExt cx="2487060" cy="482177"/>
          </a:xfrm>
        </p:grpSpPr>
        <p:sp>
          <p:nvSpPr>
            <p:cNvPr id="23" name="矩形: 圆角 45"/>
            <p:cNvSpPr/>
            <p:nvPr/>
          </p:nvSpPr>
          <p:spPr>
            <a:xfrm>
              <a:off x="964740" y="2157253"/>
              <a:ext cx="2487060" cy="482177"/>
            </a:xfrm>
            <a:prstGeom prst="roundRect">
              <a:avLst>
                <a:gd name="adj" fmla="val 50000"/>
              </a:avLst>
            </a:prstGeom>
            <a:gradFill flip="none" rotWithShape="1">
              <a:gsLst>
                <a:gs pos="0">
                  <a:srgbClr val="D70F01"/>
                </a:gs>
                <a:gs pos="100000">
                  <a:srgbClr val="F47124"/>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7" name="矩形 46"/>
            <p:cNvSpPr/>
            <p:nvPr/>
          </p:nvSpPr>
          <p:spPr>
            <a:xfrm>
              <a:off x="1238998" y="2208378"/>
              <a:ext cx="1869440" cy="402572"/>
            </a:xfrm>
            <a:prstGeom prst="rect">
              <a:avLst/>
            </a:prstGeom>
          </p:spPr>
          <p:txBody>
            <a:bodyPr wrap="square">
              <a:spAutoFit/>
            </a:bodyPr>
            <a:lstStyle/>
            <a:p>
              <a:pPr algn="ctr"/>
              <a:r>
                <a:rPr lang="zh-CN" altLang="en-US" sz="3200" dirty="0">
                  <a:solidFill>
                    <a:schemeClr val="bg1"/>
                  </a:solidFill>
                  <a:latin typeface="思源黑体 CN Medium" panose="020B0600000000000000" pitchFamily="34" charset="-122"/>
                  <a:ea typeface="思源黑体 CN Medium" panose="020B0600000000000000" pitchFamily="34" charset="-122"/>
                </a:rPr>
                <a:t>随时抽查</a:t>
              </a:r>
              <a:endParaRPr lang="zh-CN" altLang="en-US" sz="3200" dirty="0">
                <a:solidFill>
                  <a:schemeClr val="bg1"/>
                </a:solidFill>
                <a:latin typeface="思源黑体 CN Medium" panose="020B0600000000000000" pitchFamily="34" charset="-122"/>
                <a:ea typeface="思源黑体 CN Medium" panose="020B0600000000000000" pitchFamily="34" charset="-122"/>
              </a:endParaRPr>
            </a:p>
          </p:txBody>
        </p:sp>
      </p:grpSp>
      <p:sp>
        <p:nvSpPr>
          <p:cNvPr id="24" name="TextBox 22"/>
          <p:cNvSpPr txBox="1"/>
          <p:nvPr/>
        </p:nvSpPr>
        <p:spPr>
          <a:xfrm>
            <a:off x="8169487" y="3796453"/>
            <a:ext cx="3727027" cy="1802130"/>
          </a:xfrm>
          <a:prstGeom prst="rect">
            <a:avLst/>
          </a:prstGeom>
          <a:noFill/>
        </p:spPr>
        <p:txBody>
          <a:bodyPr wrap="square" rtlCol="0">
            <a:spAutoFit/>
          </a:bodyPr>
          <a:p>
            <a:pPr marL="285750" indent="-285750">
              <a:lnSpc>
                <a:spcPct val="130000"/>
              </a:lnSpc>
              <a:buFont typeface="Wingdings" panose="05000000000000000000" pitchFamily="2" charset="2"/>
              <a:buChar char="Ø"/>
            </a:pPr>
            <a:r>
              <a:rPr lang="zh-CN" altLang="en-US" sz="2135" dirty="0">
                <a:solidFill>
                  <a:srgbClr val="FF0000"/>
                </a:solidFill>
                <a:latin typeface="微软雅黑" charset="0"/>
                <a:ea typeface="微软雅黑" charset="0"/>
                <a:cs typeface="微软雅黑" charset="0"/>
              </a:rPr>
              <a:t>消毒浓度（</a:t>
            </a:r>
            <a:r>
              <a:rPr lang="en-US" altLang="zh-CN" sz="2135" dirty="0">
                <a:solidFill>
                  <a:srgbClr val="FF0000"/>
                </a:solidFill>
                <a:latin typeface="微软雅黑" charset="0"/>
                <a:ea typeface="微软雅黑" charset="0"/>
                <a:cs typeface="微软雅黑" charset="0"/>
              </a:rPr>
              <a:t>ph</a:t>
            </a:r>
            <a:r>
              <a:rPr lang="zh-CN" altLang="en-US" sz="2135" dirty="0">
                <a:solidFill>
                  <a:srgbClr val="FF0000"/>
                </a:solidFill>
                <a:latin typeface="微软雅黑" charset="0"/>
                <a:ea typeface="微软雅黑" charset="0"/>
                <a:cs typeface="微软雅黑" charset="0"/>
              </a:rPr>
              <a:t>试纸监测）</a:t>
            </a:r>
            <a:endParaRPr lang="zh-CN" altLang="en-US" sz="2135" dirty="0">
              <a:solidFill>
                <a:schemeClr val="tx1">
                  <a:lumMod val="65000"/>
                  <a:lumOff val="35000"/>
                </a:schemeClr>
              </a:solidFill>
              <a:latin typeface="微软雅黑" charset="0"/>
              <a:ea typeface="微软雅黑" charset="0"/>
              <a:cs typeface="微软雅黑" charset="0"/>
            </a:endParaRPr>
          </a:p>
          <a:p>
            <a:pPr marL="285750" indent="-285750">
              <a:lnSpc>
                <a:spcPct val="130000"/>
              </a:lnSpc>
              <a:buFont typeface="Wingdings" panose="05000000000000000000" pitchFamily="2" charset="2"/>
              <a:buChar char="Ø"/>
            </a:pPr>
            <a:r>
              <a:rPr lang="zh-CN" altLang="en-US" sz="2135" dirty="0">
                <a:solidFill>
                  <a:schemeClr val="tx1">
                    <a:lumMod val="65000"/>
                    <a:lumOff val="35000"/>
                  </a:schemeClr>
                </a:solidFill>
                <a:latin typeface="微软雅黑" charset="0"/>
                <a:ea typeface="微软雅黑" charset="0"/>
                <a:cs typeface="微软雅黑" charset="0"/>
              </a:rPr>
              <a:t>消毒时间</a:t>
            </a:r>
            <a:endParaRPr lang="zh-CN" altLang="en-US" sz="2135" dirty="0">
              <a:solidFill>
                <a:schemeClr val="tx1">
                  <a:lumMod val="65000"/>
                  <a:lumOff val="35000"/>
                </a:schemeClr>
              </a:solidFill>
              <a:latin typeface="微软雅黑" charset="0"/>
              <a:ea typeface="微软雅黑" charset="0"/>
              <a:cs typeface="微软雅黑" charset="0"/>
            </a:endParaRPr>
          </a:p>
          <a:p>
            <a:pPr marL="285750" indent="-285750">
              <a:lnSpc>
                <a:spcPct val="130000"/>
              </a:lnSpc>
              <a:buFont typeface="Wingdings" panose="05000000000000000000" pitchFamily="2" charset="2"/>
              <a:buChar char="Ø"/>
            </a:pPr>
            <a:r>
              <a:rPr lang="zh-CN" altLang="en-US" sz="2135" dirty="0">
                <a:solidFill>
                  <a:schemeClr val="tx1">
                    <a:lumMod val="65000"/>
                    <a:lumOff val="35000"/>
                  </a:schemeClr>
                </a:solidFill>
                <a:latin typeface="微软雅黑" charset="0"/>
                <a:ea typeface="微软雅黑" charset="0"/>
                <a:cs typeface="微软雅黑" charset="0"/>
              </a:rPr>
              <a:t>工具使用规范</a:t>
            </a:r>
            <a:endParaRPr lang="zh-CN" altLang="en-US" sz="2135" dirty="0">
              <a:solidFill>
                <a:schemeClr val="tx1">
                  <a:lumMod val="65000"/>
                  <a:lumOff val="35000"/>
                </a:schemeClr>
              </a:solidFill>
              <a:latin typeface="微软雅黑" charset="0"/>
              <a:ea typeface="微软雅黑" charset="0"/>
              <a:cs typeface="微软雅黑" charset="0"/>
            </a:endParaRPr>
          </a:p>
          <a:p>
            <a:pPr indent="0">
              <a:lnSpc>
                <a:spcPct val="130000"/>
              </a:lnSpc>
              <a:buFont typeface="Wingdings" panose="05000000000000000000" pitchFamily="2" charset="2"/>
              <a:buNone/>
            </a:pPr>
            <a:endParaRPr lang="zh-CN" altLang="en-US" sz="2135" dirty="0">
              <a:solidFill>
                <a:schemeClr val="tx1">
                  <a:lumMod val="65000"/>
                  <a:lumOff val="35000"/>
                </a:schemeClr>
              </a:solidFill>
              <a:latin typeface="微软雅黑" charset="0"/>
              <a:ea typeface="微软雅黑" charset="0"/>
              <a:cs typeface="微软雅黑"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p:bldP spid="24"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p>
            <a:endParaRPr lang="zh-CN" altLang="en-US"/>
          </a:p>
        </p:txBody>
      </p:sp>
      <p:pic>
        <p:nvPicPr>
          <p:cNvPr id="3" name="图片 2"/>
          <p:cNvPicPr>
            <a:picLocks noChangeAspect="1"/>
          </p:cNvPicPr>
          <p:nvPr/>
        </p:nvPicPr>
        <p:blipFill>
          <a:blip r:embed="rId1"/>
          <a:stretch>
            <a:fillRect/>
          </a:stretch>
        </p:blipFill>
        <p:spPr>
          <a:xfrm>
            <a:off x="0" y="8255"/>
            <a:ext cx="5375275" cy="6849110"/>
          </a:xfrm>
          <a:prstGeom prst="rect">
            <a:avLst/>
          </a:prstGeom>
        </p:spPr>
      </p:pic>
      <p:sp>
        <p:nvSpPr>
          <p:cNvPr id="5" name="椭圆 4"/>
          <p:cNvSpPr/>
          <p:nvPr/>
        </p:nvSpPr>
        <p:spPr>
          <a:xfrm>
            <a:off x="1002030" y="2050415"/>
            <a:ext cx="4373880" cy="4286250"/>
          </a:xfrm>
          <a:prstGeom prst="ellipse">
            <a:avLst/>
          </a:prstGeom>
          <a:solidFill>
            <a:srgbClr val="E6001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001361" y="8164"/>
            <a:ext cx="2139043" cy="163286"/>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081355" y="3532505"/>
            <a:ext cx="2214880" cy="1322070"/>
          </a:xfrm>
          <a:prstGeom prst="rect">
            <a:avLst/>
          </a:prstGeom>
          <a:noFill/>
        </p:spPr>
        <p:txBody>
          <a:bodyPr wrap="none" rtlCol="0">
            <a:spAutoFit/>
          </a:bodyPr>
          <a:lstStyle/>
          <a:p>
            <a:r>
              <a:rPr kumimoji="1" lang="zh-CN" altLang="en-US" sz="8000" dirty="0">
                <a:solidFill>
                  <a:schemeClr val="bg1"/>
                </a:solidFill>
                <a:latin typeface="FrankRuehl" panose="020E0503060101010101" pitchFamily="34" charset="-79"/>
                <a:ea typeface="Adobe Hebrew" charset="0"/>
                <a:cs typeface="FrankRuehl" panose="020E0503060101010101" pitchFamily="34" charset="-79"/>
              </a:rPr>
              <a:t>回顾</a:t>
            </a:r>
            <a:endParaRPr kumimoji="1" lang="zh-CN" altLang="en-US" sz="8000" dirty="0">
              <a:solidFill>
                <a:schemeClr val="bg1"/>
              </a:solidFill>
              <a:latin typeface="FrankRuehl" panose="020E0503060101010101" pitchFamily="34" charset="-79"/>
              <a:ea typeface="Adobe Hebrew" charset="0"/>
              <a:cs typeface="FrankRuehl" panose="020E0503060101010101" pitchFamily="34" charset="-79"/>
            </a:endParaRPr>
          </a:p>
        </p:txBody>
      </p:sp>
      <p:cxnSp>
        <p:nvCxnSpPr>
          <p:cNvPr id="11" name="直线连接符 10"/>
          <p:cNvCxnSpPr/>
          <p:nvPr/>
        </p:nvCxnSpPr>
        <p:spPr>
          <a:xfrm>
            <a:off x="0" y="571500"/>
            <a:ext cx="11609614" cy="0"/>
          </a:xfrm>
          <a:prstGeom prst="line">
            <a:avLst/>
          </a:prstGeom>
          <a:ln w="19050">
            <a:solidFill>
              <a:srgbClr val="E60013"/>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807847" y="1922530"/>
            <a:ext cx="33832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卫生消毒的基本</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概念</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6807847" y="3090777"/>
            <a:ext cx="37388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卫生消毒的内容与方法</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6791972" y="4319449"/>
            <a:ext cx="40944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如何</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做好卫生消毒管理？</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组 21"/>
          <p:cNvGrpSpPr/>
          <p:nvPr/>
        </p:nvGrpSpPr>
        <p:grpSpPr>
          <a:xfrm>
            <a:off x="5990316" y="1963508"/>
            <a:ext cx="546760" cy="546760"/>
            <a:chOff x="6949208" y="1565658"/>
            <a:chExt cx="546760" cy="546760"/>
          </a:xfrm>
        </p:grpSpPr>
        <p:grpSp>
          <p:nvGrpSpPr>
            <p:cNvPr id="20" name="组 19"/>
            <p:cNvGrpSpPr/>
            <p:nvPr/>
          </p:nvGrpSpPr>
          <p:grpSpPr>
            <a:xfrm>
              <a:off x="6949208" y="1565658"/>
              <a:ext cx="546760" cy="546760"/>
              <a:chOff x="7935686" y="6155871"/>
              <a:chExt cx="546760" cy="546760"/>
            </a:xfrm>
          </p:grpSpPr>
          <p:sp>
            <p:nvSpPr>
              <p:cNvPr id="17" name="矩形 16"/>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框 20"/>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01</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grpSp>
        <p:nvGrpSpPr>
          <p:cNvPr id="23" name="组 22"/>
          <p:cNvGrpSpPr/>
          <p:nvPr/>
        </p:nvGrpSpPr>
        <p:grpSpPr>
          <a:xfrm>
            <a:off x="5996915" y="3115426"/>
            <a:ext cx="546760" cy="546760"/>
            <a:chOff x="6949208" y="1565658"/>
            <a:chExt cx="546760" cy="546760"/>
          </a:xfrm>
        </p:grpSpPr>
        <p:grpSp>
          <p:nvGrpSpPr>
            <p:cNvPr id="24" name="组 23"/>
            <p:cNvGrpSpPr/>
            <p:nvPr/>
          </p:nvGrpSpPr>
          <p:grpSpPr>
            <a:xfrm>
              <a:off x="6949208" y="1565658"/>
              <a:ext cx="546760" cy="546760"/>
              <a:chOff x="7935686" y="6155871"/>
              <a:chExt cx="546760" cy="546760"/>
            </a:xfrm>
          </p:grpSpPr>
          <p:sp>
            <p:nvSpPr>
              <p:cNvPr id="26" name="矩形 25"/>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直角三角形 26"/>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5" name="文本框 24"/>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02</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grpSp>
        <p:nvGrpSpPr>
          <p:cNvPr id="28" name="组 27"/>
          <p:cNvGrpSpPr/>
          <p:nvPr/>
        </p:nvGrpSpPr>
        <p:grpSpPr>
          <a:xfrm>
            <a:off x="6003514" y="4267344"/>
            <a:ext cx="546760" cy="546760"/>
            <a:chOff x="6949208" y="1565658"/>
            <a:chExt cx="546760" cy="546760"/>
          </a:xfrm>
        </p:grpSpPr>
        <p:grpSp>
          <p:nvGrpSpPr>
            <p:cNvPr id="29" name="组 28"/>
            <p:cNvGrpSpPr/>
            <p:nvPr/>
          </p:nvGrpSpPr>
          <p:grpSpPr>
            <a:xfrm>
              <a:off x="6949208" y="1565658"/>
              <a:ext cx="546760" cy="546760"/>
              <a:chOff x="7935686" y="6155871"/>
              <a:chExt cx="546760" cy="546760"/>
            </a:xfrm>
          </p:grpSpPr>
          <p:sp>
            <p:nvSpPr>
              <p:cNvPr id="31" name="矩形 30"/>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直角三角形 31"/>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0" name="文本框 29"/>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03</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l="83552" t="59504" r="2425" b="13444"/>
          <a:stretch>
            <a:fillRect/>
          </a:stretch>
        </p:blipFill>
        <p:spPr>
          <a:xfrm rot="3588964">
            <a:off x="11196512" y="5645876"/>
            <a:ext cx="826203" cy="1137935"/>
          </a:xfrm>
          <a:custGeom>
            <a:avLst/>
            <a:gdLst>
              <a:gd name="connsiteX0" fmla="*/ 0 w 1346966"/>
              <a:gd name="connsiteY0" fmla="*/ 0 h 1855186"/>
              <a:gd name="connsiteX1" fmla="*/ 1346966 w 1346966"/>
              <a:gd name="connsiteY1" fmla="*/ 0 h 1855186"/>
              <a:gd name="connsiteX2" fmla="*/ 1346966 w 1346966"/>
              <a:gd name="connsiteY2" fmla="*/ 690842 h 1855186"/>
              <a:gd name="connsiteX3" fmla="*/ 1197267 w 1346966"/>
              <a:gd name="connsiteY3" fmla="*/ 690842 h 1855186"/>
              <a:gd name="connsiteX4" fmla="*/ 1197267 w 1346966"/>
              <a:gd name="connsiteY4" fmla="*/ 1292252 h 1855186"/>
              <a:gd name="connsiteX5" fmla="*/ 1346966 w 1346966"/>
              <a:gd name="connsiteY5" fmla="*/ 1292252 h 1855186"/>
              <a:gd name="connsiteX6" fmla="*/ 1346966 w 1346966"/>
              <a:gd name="connsiteY6" fmla="*/ 1855186 h 1855186"/>
              <a:gd name="connsiteX7" fmla="*/ 220294 w 1346966"/>
              <a:gd name="connsiteY7" fmla="*/ 1855186 h 1855186"/>
              <a:gd name="connsiteX8" fmla="*/ 220294 w 1346966"/>
              <a:gd name="connsiteY8" fmla="*/ 1506339 h 1855186"/>
              <a:gd name="connsiteX9" fmla="*/ 0 w 1346966"/>
              <a:gd name="connsiteY9" fmla="*/ 1506339 h 1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66" h="1855186">
                <a:moveTo>
                  <a:pt x="0" y="0"/>
                </a:moveTo>
                <a:lnTo>
                  <a:pt x="1346966" y="0"/>
                </a:lnTo>
                <a:lnTo>
                  <a:pt x="1346966" y="690842"/>
                </a:lnTo>
                <a:lnTo>
                  <a:pt x="1197267" y="690842"/>
                </a:lnTo>
                <a:lnTo>
                  <a:pt x="1197267" y="1292252"/>
                </a:lnTo>
                <a:lnTo>
                  <a:pt x="1346966" y="1292252"/>
                </a:lnTo>
                <a:lnTo>
                  <a:pt x="1346966" y="1855186"/>
                </a:lnTo>
                <a:lnTo>
                  <a:pt x="220294" y="1855186"/>
                </a:lnTo>
                <a:lnTo>
                  <a:pt x="220294" y="1506339"/>
                </a:lnTo>
                <a:lnTo>
                  <a:pt x="0" y="1506339"/>
                </a:lnTo>
                <a:close/>
              </a:path>
            </a:pathLst>
          </a:cu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13" grpId="0"/>
      <p:bldP spid="13" grpId="1"/>
      <p:bldP spid="14" grpId="0"/>
      <p:bldP spid="14" grpId="1"/>
      <p:bldP spid="16" grpId="0"/>
      <p:bldP spid="16"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 name="组 3"/>
          <p:cNvGrpSpPr/>
          <p:nvPr/>
        </p:nvGrpSpPr>
        <p:grpSpPr>
          <a:xfrm>
            <a:off x="3794929" y="3429217"/>
            <a:ext cx="4803647" cy="1757587"/>
            <a:chOff x="9430786" y="4404553"/>
            <a:chExt cx="10559716" cy="4411361"/>
          </a:xfrm>
        </p:grpSpPr>
        <p:sp>
          <p:nvSpPr>
            <p:cNvPr id="3" name="文本框 2"/>
            <p:cNvSpPr txBox="1"/>
            <p:nvPr/>
          </p:nvSpPr>
          <p:spPr>
            <a:xfrm>
              <a:off x="9430786" y="4404553"/>
              <a:ext cx="10137376" cy="3318258"/>
            </a:xfrm>
            <a:prstGeom prst="rect">
              <a:avLst/>
            </a:prstGeom>
            <a:noFill/>
            <a:effectLst>
              <a:outerShdw blurRad="50800" dist="50800" dir="5400000" algn="ctr" rotWithShape="0">
                <a:schemeClr val="accent2"/>
              </a:outerShdw>
            </a:effectLst>
          </p:spPr>
          <p:txBody>
            <a:bodyPr wrap="square" rtlCol="0">
              <a:spAutoFit/>
            </a:bodyPr>
            <a:lstStyle/>
            <a:p>
              <a:pPr algn="l"/>
              <a:r>
                <a:rPr lang="en-US" altLang="zh-CN" sz="8000" b="1" spc="90" dirty="0">
                  <a:solidFill>
                    <a:schemeClr val="bg1"/>
                  </a:solidFill>
                  <a:latin typeface="Arial" panose="020B0604020202090204" pitchFamily="34" charset="0"/>
                  <a:ea typeface="微软雅黑" panose="020B0503020204020204" pitchFamily="34" charset="-122"/>
                </a:rPr>
                <a:t>THANKS</a:t>
              </a:r>
              <a:endParaRPr lang="en-US" altLang="zh-CN" sz="8000" b="1" spc="90" dirty="0">
                <a:solidFill>
                  <a:schemeClr val="bg1"/>
                </a:solidFill>
                <a:latin typeface="Arial" panose="020B0604020202090204" pitchFamily="34" charset="0"/>
              </a:endParaRPr>
            </a:p>
          </p:txBody>
        </p:sp>
        <p:sp>
          <p:nvSpPr>
            <p:cNvPr id="4" name="文本框 3"/>
            <p:cNvSpPr txBox="1"/>
            <p:nvPr/>
          </p:nvSpPr>
          <p:spPr>
            <a:xfrm>
              <a:off x="9539621" y="7556825"/>
              <a:ext cx="10450881" cy="1259089"/>
            </a:xfrm>
            <a:prstGeom prst="rect">
              <a:avLst/>
            </a:prstGeom>
            <a:noFill/>
          </p:spPr>
          <p:txBody>
            <a:bodyPr wrap="square" rtlCol="0">
              <a:spAutoFit/>
            </a:bodyPr>
            <a:lstStyle/>
            <a:p>
              <a:pPr algn="l"/>
              <a:r>
                <a:rPr lang="zh-CN" altLang="en-US" sz="2665" spc="1494" dirty="0">
                  <a:solidFill>
                    <a:srgbClr val="FFEAAB"/>
                  </a:solidFill>
                  <a:latin typeface="Arial" panose="020B0604020202090204" pitchFamily="34" charset="0"/>
                  <a:ea typeface="微软雅黑" panose="020B0503020204020204" pitchFamily="34" charset="-122"/>
                </a:rPr>
                <a:t>谢  谢  观  看</a:t>
              </a:r>
              <a:endParaRPr lang="en-US" altLang="zh-CN" sz="2665" spc="1494" dirty="0">
                <a:solidFill>
                  <a:srgbClr val="FFEAAB"/>
                </a:solidFill>
                <a:latin typeface="Arial" panose="020B0604020202090204" pitchFamily="34" charset="0"/>
              </a:endParaRPr>
            </a:p>
          </p:txBody>
        </p:sp>
      </p:grpSp>
      <p:pic>
        <p:nvPicPr>
          <p:cNvPr id="6" name="图片 5" descr="卡通人物&#10;&#10;描述已自动生成"/>
          <p:cNvPicPr>
            <a:picLocks noChangeAspect="1"/>
          </p:cNvPicPr>
          <p:nvPr/>
        </p:nvPicPr>
        <p:blipFill>
          <a:blip r:embed="rId2"/>
          <a:stretch>
            <a:fillRect/>
          </a:stretch>
        </p:blipFill>
        <p:spPr>
          <a:xfrm>
            <a:off x="4372820" y="1593772"/>
            <a:ext cx="2850263" cy="14321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8255"/>
            <a:ext cx="5375275" cy="6849110"/>
          </a:xfrm>
          <a:prstGeom prst="rect">
            <a:avLst/>
          </a:prstGeom>
        </p:spPr>
      </p:pic>
      <p:sp>
        <p:nvSpPr>
          <p:cNvPr id="5" name="椭圆 4"/>
          <p:cNvSpPr/>
          <p:nvPr/>
        </p:nvSpPr>
        <p:spPr>
          <a:xfrm>
            <a:off x="1002030" y="2050415"/>
            <a:ext cx="4373880" cy="4286250"/>
          </a:xfrm>
          <a:prstGeom prst="ellipse">
            <a:avLst/>
          </a:prstGeom>
          <a:solidFill>
            <a:srgbClr val="E6001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001361" y="8164"/>
            <a:ext cx="2139043" cy="163286"/>
          </a:xfrm>
          <a:prstGeom prst="rect">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081355" y="3532505"/>
            <a:ext cx="2214880" cy="1322070"/>
          </a:xfrm>
          <a:prstGeom prst="rect">
            <a:avLst/>
          </a:prstGeom>
          <a:noFill/>
        </p:spPr>
        <p:txBody>
          <a:bodyPr wrap="none" rtlCol="0">
            <a:spAutoFit/>
          </a:bodyPr>
          <a:lstStyle/>
          <a:p>
            <a:r>
              <a:rPr kumimoji="1" lang="zh-CN" altLang="en-US" sz="8000" dirty="0">
                <a:solidFill>
                  <a:schemeClr val="bg1"/>
                </a:solidFill>
                <a:latin typeface="FrankRuehl" panose="020E0503060101010101" pitchFamily="34" charset="-79"/>
                <a:ea typeface="Adobe Hebrew" charset="0"/>
                <a:cs typeface="FrankRuehl" panose="020E0503060101010101" pitchFamily="34" charset="-79"/>
              </a:rPr>
              <a:t>目录</a:t>
            </a:r>
            <a:endParaRPr kumimoji="1" lang="zh-CN" altLang="en-US" sz="8000" dirty="0">
              <a:solidFill>
                <a:schemeClr val="bg1"/>
              </a:solidFill>
              <a:latin typeface="FrankRuehl" panose="020E0503060101010101" pitchFamily="34" charset="-79"/>
              <a:ea typeface="Adobe Hebrew" charset="0"/>
              <a:cs typeface="FrankRuehl" panose="020E0503060101010101" pitchFamily="34" charset="-79"/>
            </a:endParaRPr>
          </a:p>
        </p:txBody>
      </p:sp>
      <p:cxnSp>
        <p:nvCxnSpPr>
          <p:cNvPr id="11" name="直线连接符 10"/>
          <p:cNvCxnSpPr/>
          <p:nvPr/>
        </p:nvCxnSpPr>
        <p:spPr>
          <a:xfrm>
            <a:off x="0" y="571500"/>
            <a:ext cx="11609614" cy="0"/>
          </a:xfrm>
          <a:prstGeom prst="line">
            <a:avLst/>
          </a:prstGeom>
          <a:ln w="19050">
            <a:solidFill>
              <a:srgbClr val="E60013"/>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807847" y="1922530"/>
            <a:ext cx="33832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卫生消毒的</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基本概念</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6807847" y="3090777"/>
            <a:ext cx="37388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卫生消毒的内容与方法</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6791972" y="4319449"/>
            <a:ext cx="3738880" cy="521970"/>
          </a:xfrm>
          <a:prstGeom prst="rect">
            <a:avLst/>
          </a:prstGeom>
        </p:spPr>
        <p:txBody>
          <a:bodyPr wrap="none">
            <a:spAutoFit/>
          </a:bodyPr>
          <a:lstStyle/>
          <a:p>
            <a:pPr>
              <a:lnSpc>
                <a:spcPct val="100000"/>
              </a:lnSpc>
              <a:spcBef>
                <a:spcPct val="50000"/>
              </a:spcBef>
              <a:buClr>
                <a:schemeClr val="accent1"/>
              </a:buClr>
              <a:buFontTx/>
              <a:buNone/>
            </a:pP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如何</a:t>
            </a:r>
            <a:r>
              <a:rPr lang="zh-CN" altLang="en-US" sz="2800" dirty="0">
                <a:latin typeface="微软雅黑" panose="020B0503020204020204" pitchFamily="34" charset="-122"/>
                <a:ea typeface="微软雅黑" panose="020B0503020204020204" pitchFamily="34" charset="-122"/>
                <a:cs typeface="微软雅黑" panose="020B0503020204020204" pitchFamily="34" charset="-122"/>
              </a:rPr>
              <a:t>做好卫生消毒管理</a:t>
            </a:r>
            <a:endParaRPr lang="zh-CN" altLang="en-US" sz="2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组 21"/>
          <p:cNvGrpSpPr/>
          <p:nvPr/>
        </p:nvGrpSpPr>
        <p:grpSpPr>
          <a:xfrm>
            <a:off x="5990316" y="1963508"/>
            <a:ext cx="546760" cy="546760"/>
            <a:chOff x="6949208" y="1565658"/>
            <a:chExt cx="546760" cy="546760"/>
          </a:xfrm>
        </p:grpSpPr>
        <p:grpSp>
          <p:nvGrpSpPr>
            <p:cNvPr id="20" name="组 19"/>
            <p:cNvGrpSpPr/>
            <p:nvPr/>
          </p:nvGrpSpPr>
          <p:grpSpPr>
            <a:xfrm>
              <a:off x="6949208" y="1565658"/>
              <a:ext cx="546760" cy="546760"/>
              <a:chOff x="7935686" y="6155871"/>
              <a:chExt cx="546760" cy="546760"/>
            </a:xfrm>
          </p:grpSpPr>
          <p:sp>
            <p:nvSpPr>
              <p:cNvPr id="17" name="矩形 16"/>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1" name="文本框 20"/>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01</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grpSp>
        <p:nvGrpSpPr>
          <p:cNvPr id="23" name="组 22"/>
          <p:cNvGrpSpPr/>
          <p:nvPr/>
        </p:nvGrpSpPr>
        <p:grpSpPr>
          <a:xfrm>
            <a:off x="5996915" y="3115426"/>
            <a:ext cx="546760" cy="546760"/>
            <a:chOff x="6949208" y="1565658"/>
            <a:chExt cx="546760" cy="546760"/>
          </a:xfrm>
        </p:grpSpPr>
        <p:grpSp>
          <p:nvGrpSpPr>
            <p:cNvPr id="24" name="组 23"/>
            <p:cNvGrpSpPr/>
            <p:nvPr/>
          </p:nvGrpSpPr>
          <p:grpSpPr>
            <a:xfrm>
              <a:off x="6949208" y="1565658"/>
              <a:ext cx="546760" cy="546760"/>
              <a:chOff x="7935686" y="6155871"/>
              <a:chExt cx="546760" cy="546760"/>
            </a:xfrm>
          </p:grpSpPr>
          <p:sp>
            <p:nvSpPr>
              <p:cNvPr id="26" name="矩形 25"/>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直角三角形 26"/>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5" name="文本框 24"/>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02</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grpSp>
        <p:nvGrpSpPr>
          <p:cNvPr id="28" name="组 27"/>
          <p:cNvGrpSpPr/>
          <p:nvPr/>
        </p:nvGrpSpPr>
        <p:grpSpPr>
          <a:xfrm>
            <a:off x="6003514" y="4267344"/>
            <a:ext cx="546760" cy="546760"/>
            <a:chOff x="6949208" y="1565658"/>
            <a:chExt cx="546760" cy="546760"/>
          </a:xfrm>
        </p:grpSpPr>
        <p:grpSp>
          <p:nvGrpSpPr>
            <p:cNvPr id="29" name="组 28"/>
            <p:cNvGrpSpPr/>
            <p:nvPr/>
          </p:nvGrpSpPr>
          <p:grpSpPr>
            <a:xfrm>
              <a:off x="6949208" y="1565658"/>
              <a:ext cx="546760" cy="546760"/>
              <a:chOff x="7935686" y="6155871"/>
              <a:chExt cx="546760" cy="546760"/>
            </a:xfrm>
          </p:grpSpPr>
          <p:sp>
            <p:nvSpPr>
              <p:cNvPr id="31" name="矩形 30"/>
              <p:cNvSpPr/>
              <p:nvPr/>
            </p:nvSpPr>
            <p:spPr>
              <a:xfrm>
                <a:off x="7935686" y="6155871"/>
                <a:ext cx="546760" cy="546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直角三角形 31"/>
              <p:cNvSpPr/>
              <p:nvPr/>
            </p:nvSpPr>
            <p:spPr>
              <a:xfrm flipH="1" flipV="1">
                <a:off x="7935686" y="6155871"/>
                <a:ext cx="546760" cy="546760"/>
              </a:xfrm>
              <a:prstGeom prst="rtTriangle">
                <a:avLst/>
              </a:prstGeom>
              <a:solidFill>
                <a:srgbClr val="E6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0" name="文本框 29"/>
            <p:cNvSpPr txBox="1"/>
            <p:nvPr/>
          </p:nvSpPr>
          <p:spPr>
            <a:xfrm>
              <a:off x="6968259" y="1593857"/>
              <a:ext cx="527709" cy="461665"/>
            </a:xfrm>
            <a:prstGeom prst="rect">
              <a:avLst/>
            </a:prstGeom>
            <a:noFill/>
          </p:spPr>
          <p:txBody>
            <a:bodyPr wrap="none" rtlCol="0">
              <a:spAutoFit/>
            </a:bodyPr>
            <a:lstStyle/>
            <a:p>
              <a:r>
                <a:rPr kumimoji="1" lang="en-US" altLang="zh-CN" sz="2400" dirty="0">
                  <a:solidFill>
                    <a:schemeClr val="bg1"/>
                  </a:solidFill>
                  <a:latin typeface="Arial" panose="020B0604020202090204" pitchFamily="34" charset="0"/>
                  <a:ea typeface="Arial" panose="020B0604020202090204" pitchFamily="34" charset="0"/>
                  <a:cs typeface="Arial" panose="020B0604020202090204" pitchFamily="34" charset="0"/>
                </a:rPr>
                <a:t>03</a:t>
              </a:r>
              <a:endParaRPr kumimoji="1" lang="zh-CN" altLang="en-US" sz="24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grpSp>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l="83552" t="59504" r="2425" b="13444"/>
          <a:stretch>
            <a:fillRect/>
          </a:stretch>
        </p:blipFill>
        <p:spPr>
          <a:xfrm rot="3588964">
            <a:off x="11196512" y="5645876"/>
            <a:ext cx="826203" cy="1137935"/>
          </a:xfrm>
          <a:custGeom>
            <a:avLst/>
            <a:gdLst>
              <a:gd name="connsiteX0" fmla="*/ 0 w 1346966"/>
              <a:gd name="connsiteY0" fmla="*/ 0 h 1855186"/>
              <a:gd name="connsiteX1" fmla="*/ 1346966 w 1346966"/>
              <a:gd name="connsiteY1" fmla="*/ 0 h 1855186"/>
              <a:gd name="connsiteX2" fmla="*/ 1346966 w 1346966"/>
              <a:gd name="connsiteY2" fmla="*/ 690842 h 1855186"/>
              <a:gd name="connsiteX3" fmla="*/ 1197267 w 1346966"/>
              <a:gd name="connsiteY3" fmla="*/ 690842 h 1855186"/>
              <a:gd name="connsiteX4" fmla="*/ 1197267 w 1346966"/>
              <a:gd name="connsiteY4" fmla="*/ 1292252 h 1855186"/>
              <a:gd name="connsiteX5" fmla="*/ 1346966 w 1346966"/>
              <a:gd name="connsiteY5" fmla="*/ 1292252 h 1855186"/>
              <a:gd name="connsiteX6" fmla="*/ 1346966 w 1346966"/>
              <a:gd name="connsiteY6" fmla="*/ 1855186 h 1855186"/>
              <a:gd name="connsiteX7" fmla="*/ 220294 w 1346966"/>
              <a:gd name="connsiteY7" fmla="*/ 1855186 h 1855186"/>
              <a:gd name="connsiteX8" fmla="*/ 220294 w 1346966"/>
              <a:gd name="connsiteY8" fmla="*/ 1506339 h 1855186"/>
              <a:gd name="connsiteX9" fmla="*/ 0 w 1346966"/>
              <a:gd name="connsiteY9" fmla="*/ 1506339 h 1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66" h="1855186">
                <a:moveTo>
                  <a:pt x="0" y="0"/>
                </a:moveTo>
                <a:lnTo>
                  <a:pt x="1346966" y="0"/>
                </a:lnTo>
                <a:lnTo>
                  <a:pt x="1346966" y="690842"/>
                </a:lnTo>
                <a:lnTo>
                  <a:pt x="1197267" y="690842"/>
                </a:lnTo>
                <a:lnTo>
                  <a:pt x="1197267" y="1292252"/>
                </a:lnTo>
                <a:lnTo>
                  <a:pt x="1346966" y="1292252"/>
                </a:lnTo>
                <a:lnTo>
                  <a:pt x="1346966" y="1855186"/>
                </a:lnTo>
                <a:lnTo>
                  <a:pt x="220294" y="1855186"/>
                </a:lnTo>
                <a:lnTo>
                  <a:pt x="220294" y="1506339"/>
                </a:lnTo>
                <a:lnTo>
                  <a:pt x="0" y="1506339"/>
                </a:lnTo>
                <a:close/>
              </a:path>
            </a:pathLst>
          </a:cu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p:bldP spid="13" grpId="0"/>
      <p:bldP spid="13" grpId="1"/>
      <p:bldP spid="14" grpId="0"/>
      <p:bldP spid="14" grpId="1"/>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5" y="0"/>
            <a:ext cx="12191365" cy="3463925"/>
          </a:xfrm>
          <a:prstGeom prst="rect">
            <a:avLst/>
          </a:prstGeom>
        </p:spPr>
      </p:pic>
      <p:pic>
        <p:nvPicPr>
          <p:cNvPr id="38" name="图片 37"/>
          <p:cNvPicPr>
            <a:picLocks noChangeAspect="1"/>
          </p:cNvPicPr>
          <p:nvPr/>
        </p:nvPicPr>
        <p:blipFill rotWithShape="1">
          <a:blip r:embed="rId2">
            <a:extLst>
              <a:ext uri="{28A0092B-C50C-407E-A947-70E740481C1C}">
                <a14:useLocalDpi xmlns:a14="http://schemas.microsoft.com/office/drawing/2010/main" val="0"/>
              </a:ext>
            </a:extLst>
          </a:blip>
          <a:srcRect l="83552" t="59504" r="2425" b="13444"/>
          <a:stretch>
            <a:fillRect/>
          </a:stretch>
        </p:blipFill>
        <p:spPr>
          <a:xfrm rot="3588964">
            <a:off x="11196512" y="5645876"/>
            <a:ext cx="826203" cy="1137935"/>
          </a:xfrm>
          <a:custGeom>
            <a:avLst/>
            <a:gdLst>
              <a:gd name="connsiteX0" fmla="*/ 0 w 1346966"/>
              <a:gd name="connsiteY0" fmla="*/ 0 h 1855186"/>
              <a:gd name="connsiteX1" fmla="*/ 1346966 w 1346966"/>
              <a:gd name="connsiteY1" fmla="*/ 0 h 1855186"/>
              <a:gd name="connsiteX2" fmla="*/ 1346966 w 1346966"/>
              <a:gd name="connsiteY2" fmla="*/ 690842 h 1855186"/>
              <a:gd name="connsiteX3" fmla="*/ 1197267 w 1346966"/>
              <a:gd name="connsiteY3" fmla="*/ 690842 h 1855186"/>
              <a:gd name="connsiteX4" fmla="*/ 1197267 w 1346966"/>
              <a:gd name="connsiteY4" fmla="*/ 1292252 h 1855186"/>
              <a:gd name="connsiteX5" fmla="*/ 1346966 w 1346966"/>
              <a:gd name="connsiteY5" fmla="*/ 1292252 h 1855186"/>
              <a:gd name="connsiteX6" fmla="*/ 1346966 w 1346966"/>
              <a:gd name="connsiteY6" fmla="*/ 1855186 h 1855186"/>
              <a:gd name="connsiteX7" fmla="*/ 220294 w 1346966"/>
              <a:gd name="connsiteY7" fmla="*/ 1855186 h 1855186"/>
              <a:gd name="connsiteX8" fmla="*/ 220294 w 1346966"/>
              <a:gd name="connsiteY8" fmla="*/ 1506339 h 1855186"/>
              <a:gd name="connsiteX9" fmla="*/ 0 w 1346966"/>
              <a:gd name="connsiteY9" fmla="*/ 1506339 h 1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66" h="1855186">
                <a:moveTo>
                  <a:pt x="0" y="0"/>
                </a:moveTo>
                <a:lnTo>
                  <a:pt x="1346966" y="0"/>
                </a:lnTo>
                <a:lnTo>
                  <a:pt x="1346966" y="690842"/>
                </a:lnTo>
                <a:lnTo>
                  <a:pt x="1197267" y="690842"/>
                </a:lnTo>
                <a:lnTo>
                  <a:pt x="1197267" y="1292252"/>
                </a:lnTo>
                <a:lnTo>
                  <a:pt x="1346966" y="1292252"/>
                </a:lnTo>
                <a:lnTo>
                  <a:pt x="1346966" y="1855186"/>
                </a:lnTo>
                <a:lnTo>
                  <a:pt x="220294" y="1855186"/>
                </a:lnTo>
                <a:lnTo>
                  <a:pt x="220294" y="1506339"/>
                </a:lnTo>
                <a:lnTo>
                  <a:pt x="0" y="1506339"/>
                </a:lnTo>
                <a:close/>
              </a:path>
            </a:pathLst>
          </a:custGeom>
        </p:spPr>
      </p:pic>
      <p:sp>
        <p:nvSpPr>
          <p:cNvPr id="39" name="椭圆 38"/>
          <p:cNvSpPr/>
          <p:nvPr/>
        </p:nvSpPr>
        <p:spPr>
          <a:xfrm>
            <a:off x="4914899" y="906236"/>
            <a:ext cx="5290458" cy="5290458"/>
          </a:xfrm>
          <a:prstGeom prst="ellipse">
            <a:avLst/>
          </a:prstGeom>
          <a:solidFill>
            <a:srgbClr val="E6001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5789748" y="2284626"/>
            <a:ext cx="3540760" cy="2199640"/>
          </a:xfrm>
          <a:prstGeom prst="rect">
            <a:avLst/>
          </a:prstGeom>
        </p:spPr>
        <p:txBody>
          <a:bodyPr wrap="none">
            <a:spAutoFit/>
          </a:bodyPr>
          <a:lstStyle/>
          <a:p>
            <a:pPr algn="ctr">
              <a:lnSpc>
                <a:spcPts val="7920"/>
              </a:lnSpc>
              <a:spcBef>
                <a:spcPts val="600"/>
              </a:spcBef>
              <a:buClr>
                <a:schemeClr val="accent1"/>
              </a:buClr>
              <a:buFontTx/>
              <a:buNone/>
            </a:pP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卫生消毒</a:t>
            </a:r>
            <a:endPar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ts val="7920"/>
              </a:lnSpc>
              <a:spcBef>
                <a:spcPts val="600"/>
              </a:spcBef>
              <a:buClr>
                <a:schemeClr val="accent1"/>
              </a:buClr>
              <a:buFontTx/>
              <a:buNone/>
            </a:pP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基本概念</a:t>
            </a:r>
            <a:endPar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386244" y="5060883"/>
            <a:ext cx="1807210" cy="1861185"/>
          </a:xfrm>
          <a:prstGeom prst="rect">
            <a:avLst/>
          </a:prstGeom>
          <a:noFill/>
        </p:spPr>
        <p:txBody>
          <a:bodyPr wrap="none" rtlCol="0">
            <a:spAutoFit/>
          </a:bodyPr>
          <a:lstStyle/>
          <a:p>
            <a:r>
              <a:rPr kumimoji="1" lang="en-US" altLang="zh-CN" sz="11500" b="1" dirty="0">
                <a:solidFill>
                  <a:srgbClr val="E60013"/>
                </a:solidFill>
                <a:latin typeface="Arial" panose="020B0604020202090204" pitchFamily="34" charset="0"/>
                <a:ea typeface="Arial" panose="020B0604020202090204" pitchFamily="34" charset="0"/>
                <a:cs typeface="Arial" panose="020B0604020202090204" pitchFamily="34" charset="0"/>
              </a:rPr>
              <a:t>01</a:t>
            </a:r>
            <a:endParaRPr kumimoji="1" lang="zh-CN" altLang="en-US" sz="11500" dirty="0">
              <a:solidFill>
                <a:srgbClr val="E60013"/>
              </a:solidFill>
              <a:latin typeface="+mn-ea"/>
              <a:cs typeface="Arial" panose="020B0604020202090204" pitchFamily="34" charset="0"/>
            </a:endParaRPr>
          </a:p>
        </p:txBody>
      </p:sp>
      <p:cxnSp>
        <p:nvCxnSpPr>
          <p:cNvPr id="12" name="直线连接符 11"/>
          <p:cNvCxnSpPr/>
          <p:nvPr/>
        </p:nvCxnSpPr>
        <p:spPr>
          <a:xfrm flipH="1">
            <a:off x="2403847" y="5493885"/>
            <a:ext cx="338298" cy="996043"/>
          </a:xfrm>
          <a:prstGeom prst="line">
            <a:avLst/>
          </a:prstGeom>
          <a:ln>
            <a:solidFill>
              <a:srgbClr val="E6001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9" grpId="0" animBg="1"/>
      <p:bldP spid="40"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文本框 3"/>
          <p:cNvSpPr txBox="1"/>
          <p:nvPr/>
        </p:nvSpPr>
        <p:spPr>
          <a:xfrm>
            <a:off x="669472" y="118353"/>
            <a:ext cx="3119120" cy="460375"/>
          </a:xfrm>
          <a:prstGeom prst="rect">
            <a:avLst/>
          </a:prstGeom>
          <a:noFill/>
        </p:spPr>
        <p:txBody>
          <a:bodyPr wrap="none" rtlCol="0">
            <a:spAutoFit/>
          </a:bodyPr>
          <a:lstStyle/>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卫生消毒概述</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定义</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849755" y="3855992"/>
            <a:ext cx="1198880" cy="706755"/>
          </a:xfrm>
          <a:prstGeom prst="rect">
            <a:avLst/>
          </a:prstGeom>
          <a:noFill/>
        </p:spPr>
        <p:txBody>
          <a:bodyPr wrap="none" rtlCol="0">
            <a:spAutoFit/>
          </a:bodyPr>
          <a:p>
            <a:pPr algn="ctr"/>
            <a:r>
              <a:rPr lang="zh-CN" altLang="en-US" sz="4000"/>
              <a:t>清洁</a:t>
            </a:r>
            <a:endParaRPr lang="zh-CN" altLang="en-US" sz="4000"/>
          </a:p>
        </p:txBody>
      </p:sp>
      <p:sp>
        <p:nvSpPr>
          <p:cNvPr id="5" name="矩形 4"/>
          <p:cNvSpPr/>
          <p:nvPr/>
        </p:nvSpPr>
        <p:spPr>
          <a:xfrm>
            <a:off x="1179195" y="5165725"/>
            <a:ext cx="2866390" cy="460375"/>
          </a:xfrm>
          <a:prstGeom prst="rect">
            <a:avLst/>
          </a:prstGeom>
        </p:spPr>
        <p:txBody>
          <a:bodyPr wrap="square">
            <a:spAutoFit/>
          </a:bodyPr>
          <a:p>
            <a:r>
              <a:rPr lang="zh-CN" altLang="en-US" sz="24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去除和减少微生物</a:t>
            </a:r>
            <a:endParaRPr lang="zh-CN" altLang="en-US" sz="24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2201545" y="4716814"/>
            <a:ext cx="495300" cy="55801"/>
          </a:xfrm>
          <a:prstGeom prst="rect">
            <a:avLst/>
          </a:prstGeom>
          <a:solidFill>
            <a:srgbClr val="C3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707380" y="3855992"/>
            <a:ext cx="1198880" cy="706755"/>
          </a:xfrm>
          <a:prstGeom prst="rect">
            <a:avLst/>
          </a:prstGeom>
          <a:noFill/>
        </p:spPr>
        <p:txBody>
          <a:bodyPr wrap="none" rtlCol="0">
            <a:spAutoFit/>
          </a:bodyPr>
          <a:p>
            <a:pPr algn="ctr"/>
            <a:r>
              <a:rPr lang="zh-CN" altLang="en-US" sz="4000"/>
              <a:t>消毒</a:t>
            </a:r>
            <a:endParaRPr lang="zh-CN" altLang="en-US" sz="4000"/>
          </a:p>
        </p:txBody>
      </p:sp>
      <p:sp>
        <p:nvSpPr>
          <p:cNvPr id="10" name="矩形 9"/>
          <p:cNvSpPr/>
          <p:nvPr/>
        </p:nvSpPr>
        <p:spPr>
          <a:xfrm>
            <a:off x="5036820" y="5165817"/>
            <a:ext cx="2540000" cy="1198880"/>
          </a:xfrm>
          <a:prstGeom prst="rect">
            <a:avLst/>
          </a:prstGeom>
        </p:spPr>
        <p:txBody>
          <a:bodyPr wrap="square">
            <a:spAutoFit/>
          </a:bodyPr>
          <a:p>
            <a:pPr algn="just"/>
            <a:r>
              <a:rPr lang="zh-CN" altLang="en-US" sz="2400" dirty="0" smtClean="0">
                <a:solidFill>
                  <a:schemeClr val="tx1">
                    <a:lumMod val="75000"/>
                    <a:lumOff val="25000"/>
                  </a:schemeClr>
                </a:solidFill>
                <a:effectLst/>
                <a:latin typeface="微软雅黑" panose="020B0503020204020204" pitchFamily="34" charset="-122"/>
                <a:ea typeface="微软雅黑" panose="020B0503020204020204" pitchFamily="34" charset="-122"/>
                <a:sym typeface="+mn-ea"/>
              </a:rPr>
              <a:t>杀灭芽孢以外的所有病原微生物</a:t>
            </a:r>
            <a:endParaRPr lang="zh-CN" altLang="en-US" sz="2400" dirty="0" smtClean="0">
              <a:solidFill>
                <a:schemeClr val="tx1">
                  <a:lumMod val="75000"/>
                  <a:lumOff val="25000"/>
                </a:schemeClr>
              </a:solidFill>
              <a:effectLst/>
              <a:latin typeface="微软雅黑" panose="020B0503020204020204" pitchFamily="34" charset="-122"/>
              <a:ea typeface="微软雅黑" panose="020B0503020204020204" pitchFamily="34" charset="-122"/>
              <a:sym typeface="+mn-ea"/>
            </a:endParaRPr>
          </a:p>
          <a:p>
            <a:endParaRPr lang="en-US" altLang="zh-CN" sz="2400" dirty="0">
              <a:solidFill>
                <a:schemeClr val="tx1">
                  <a:lumMod val="50000"/>
                  <a:lumOff val="50000"/>
                </a:schemeClr>
              </a:solidFill>
              <a:cs typeface="+mn-ea"/>
              <a:sym typeface="+mn-lt"/>
            </a:endParaRPr>
          </a:p>
        </p:txBody>
      </p:sp>
      <p:sp>
        <p:nvSpPr>
          <p:cNvPr id="11" name="矩形 10"/>
          <p:cNvSpPr/>
          <p:nvPr/>
        </p:nvSpPr>
        <p:spPr>
          <a:xfrm>
            <a:off x="6059170" y="4716814"/>
            <a:ext cx="495300" cy="55801"/>
          </a:xfrm>
          <a:prstGeom prst="rect">
            <a:avLst/>
          </a:prstGeom>
          <a:solidFill>
            <a:srgbClr val="C3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9495609" y="3855992"/>
            <a:ext cx="1198880" cy="706755"/>
          </a:xfrm>
          <a:prstGeom prst="rect">
            <a:avLst/>
          </a:prstGeom>
          <a:noFill/>
        </p:spPr>
        <p:txBody>
          <a:bodyPr wrap="none" rtlCol="0">
            <a:spAutoFit/>
          </a:bodyPr>
          <a:p>
            <a:pPr algn="ctr"/>
            <a:r>
              <a:rPr lang="zh-CN" altLang="en-US" sz="4000"/>
              <a:t>灭菌</a:t>
            </a:r>
            <a:endParaRPr lang="zh-CN" altLang="en-US" sz="4000"/>
          </a:p>
        </p:txBody>
      </p:sp>
      <p:sp>
        <p:nvSpPr>
          <p:cNvPr id="13" name="矩形 12"/>
          <p:cNvSpPr/>
          <p:nvPr/>
        </p:nvSpPr>
        <p:spPr>
          <a:xfrm>
            <a:off x="8825049" y="5165817"/>
            <a:ext cx="2540000" cy="460375"/>
          </a:xfrm>
          <a:prstGeom prst="rect">
            <a:avLst/>
          </a:prstGeom>
        </p:spPr>
        <p:txBody>
          <a:bodyPr wrap="square">
            <a:spAutoFit/>
          </a:bodyPr>
          <a:p>
            <a:r>
              <a:rPr lang="zh-CN" altLang="en-US" sz="2400">
                <a:latin typeface="微软雅黑" panose="020B0503020204020204" pitchFamily="34" charset="-122"/>
                <a:ea typeface="微软雅黑" panose="020B0503020204020204" pitchFamily="34" charset="-122"/>
                <a:sym typeface="+mn-ea"/>
              </a:rPr>
              <a:t>杀灭全部微生物</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ea"/>
            </a:endParaRPr>
          </a:p>
        </p:txBody>
      </p:sp>
      <p:sp>
        <p:nvSpPr>
          <p:cNvPr id="38" name="矩形 37"/>
          <p:cNvSpPr/>
          <p:nvPr/>
        </p:nvSpPr>
        <p:spPr>
          <a:xfrm>
            <a:off x="9847399" y="4716814"/>
            <a:ext cx="495300" cy="55801"/>
          </a:xfrm>
          <a:prstGeom prst="rect">
            <a:avLst/>
          </a:prstGeom>
          <a:solidFill>
            <a:srgbClr val="C3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9" name="图片 38"/>
          <p:cNvPicPr>
            <a:picLocks noChangeAspect="1"/>
          </p:cNvPicPr>
          <p:nvPr/>
        </p:nvPicPr>
        <p:blipFill>
          <a:blip r:embed="rId1"/>
          <a:stretch>
            <a:fillRect/>
          </a:stretch>
        </p:blipFill>
        <p:spPr>
          <a:xfrm>
            <a:off x="852805" y="1508760"/>
            <a:ext cx="3193415" cy="2127250"/>
          </a:xfrm>
          <a:prstGeom prst="snip2DiagRect">
            <a:avLst/>
          </a:prstGeom>
        </p:spPr>
      </p:pic>
      <p:pic>
        <p:nvPicPr>
          <p:cNvPr id="40" name="图片 39"/>
          <p:cNvPicPr>
            <a:picLocks noChangeAspect="1"/>
          </p:cNvPicPr>
          <p:nvPr/>
        </p:nvPicPr>
        <p:blipFill>
          <a:blip r:embed="rId2"/>
          <a:srcRect l="5309" t="2358" r="6999" b="1164"/>
          <a:stretch>
            <a:fillRect/>
          </a:stretch>
        </p:blipFill>
        <p:spPr>
          <a:xfrm>
            <a:off x="4776470" y="1508125"/>
            <a:ext cx="2860675" cy="2097405"/>
          </a:xfrm>
          <a:prstGeom prst="snip2DiagRect">
            <a:avLst/>
          </a:prstGeom>
        </p:spPr>
      </p:pic>
      <p:pic>
        <p:nvPicPr>
          <p:cNvPr id="41" name="图片 40"/>
          <p:cNvPicPr>
            <a:picLocks noChangeAspect="1"/>
          </p:cNvPicPr>
          <p:nvPr/>
        </p:nvPicPr>
        <p:blipFill>
          <a:blip r:embed="rId3"/>
          <a:stretch>
            <a:fillRect/>
          </a:stretch>
        </p:blipFill>
        <p:spPr>
          <a:xfrm>
            <a:off x="8488680" y="1508125"/>
            <a:ext cx="3213100" cy="2127885"/>
          </a:xfrm>
          <a:prstGeom prst="snip2Diag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p:tgtEl>
                                          <p:spTgt spid="40"/>
                                        </p:tgtEl>
                                        <p:attrNameLst>
                                          <p:attrName>ppt_y</p:attrName>
                                        </p:attrNameLst>
                                      </p:cBhvr>
                                      <p:tavLst>
                                        <p:tav tm="0">
                                          <p:val>
                                            <p:strVal val="#ppt_y+#ppt_h*1.125000"/>
                                          </p:val>
                                        </p:tav>
                                        <p:tav tm="100000">
                                          <p:val>
                                            <p:strVal val="#ppt_y"/>
                                          </p:val>
                                        </p:tav>
                                      </p:tavLst>
                                    </p:anim>
                                    <p:animEffect transition="in" filter="wipe(up)">
                                      <p:cBhvr>
                                        <p:cTn id="26" dur="500"/>
                                        <p:tgtEl>
                                          <p:spTgt spid="4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ppt_x</p:attrName>
                                        </p:attrNameLst>
                                      </p:cBhvr>
                                      <p:tavLst>
                                        <p:tav tm="0">
                                          <p:val>
                                            <p:strVal val="#ppt_x-.2"/>
                                          </p:val>
                                        </p:tav>
                                        <p:tav tm="100000">
                                          <p:val>
                                            <p:strVal val="#ppt_x"/>
                                          </p:val>
                                        </p:tav>
                                      </p:tavLst>
                                    </p:anim>
                                    <p:anim calcmode="lin" valueType="num">
                                      <p:cBhvr>
                                        <p:cTn id="3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1"/>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p:tgtEl>
                                          <p:spTgt spid="41"/>
                                        </p:tgtEl>
                                        <p:attrNameLst>
                                          <p:attrName>ppt_y</p:attrName>
                                        </p:attrNameLst>
                                      </p:cBhvr>
                                      <p:tavLst>
                                        <p:tav tm="0">
                                          <p:val>
                                            <p:strVal val="#ppt_y+#ppt_h*1.125000"/>
                                          </p:val>
                                        </p:tav>
                                        <p:tav tm="100000">
                                          <p:val>
                                            <p:strVal val="#ppt_y"/>
                                          </p:val>
                                        </p:tav>
                                      </p:tavLst>
                                    </p:anim>
                                    <p:animEffect transition="in" filter="wipe(up)">
                                      <p:cBhvr>
                                        <p:cTn id="48" dur="500"/>
                                        <p:tgtEl>
                                          <p:spTgt spid="4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ppt_y</p:attrName>
                                        </p:attrNameLst>
                                      </p:cBhvr>
                                      <p:tavLst>
                                        <p:tav tm="0">
                                          <p:val>
                                            <p:strVal val="#ppt_y+#ppt_h*1.125000"/>
                                          </p:val>
                                        </p:tav>
                                        <p:tav tm="100000">
                                          <p:val>
                                            <p:strVal val="#ppt_y"/>
                                          </p:val>
                                        </p:tav>
                                      </p:tavLst>
                                    </p:anim>
                                    <p:animEffect transition="in" filter="wipe(up)">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5" grpId="0"/>
      <p:bldP spid="7" grpId="1" animBg="1"/>
      <p:bldP spid="5" grpId="1"/>
      <p:bldP spid="9" grpId="0"/>
      <p:bldP spid="9" grpId="1"/>
      <p:bldP spid="11" grpId="0" animBg="1"/>
      <p:bldP spid="10" grpId="0"/>
      <p:bldP spid="11" grpId="1" animBg="1"/>
      <p:bldP spid="10" grpId="1"/>
      <p:bldP spid="12" grpId="0"/>
      <p:bldP spid="12" grpId="1"/>
      <p:bldP spid="3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69472" y="118353"/>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卫生消毒概述</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分类</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1366909" y="3632127"/>
            <a:ext cx="2726055" cy="706755"/>
          </a:xfrm>
          <a:prstGeom prst="rect">
            <a:avLst/>
          </a:prstGeom>
        </p:spPr>
        <p:txBody>
          <a:bodyPr vert="horz" wrap="none">
            <a:spAutoFit/>
          </a:bodyPr>
          <a:p>
            <a:pPr algn="ctr"/>
            <a:r>
              <a:rPr lang="zh-CN" altLang="en-US" sz="4000" b="1" dirty="0">
                <a:solidFill>
                  <a:srgbClr val="B60000"/>
                </a:solidFill>
                <a:latin typeface="思源黑体" panose="020B0500000000000000" pitchFamily="34" charset="-122"/>
                <a:ea typeface="思源黑体" panose="020B0500000000000000" pitchFamily="34" charset="-122"/>
                <a:cs typeface="+mn-ea"/>
                <a:sym typeface="思源黑体" panose="020B0500000000000000" pitchFamily="34" charset="-122"/>
              </a:rPr>
              <a:t>消毒的分类</a:t>
            </a:r>
            <a:endParaRPr lang="zh-CN" altLang="en-US" sz="4000" b="1" dirty="0">
              <a:solidFill>
                <a:srgbClr val="B60000"/>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10" name="组合 9"/>
          <p:cNvGrpSpPr/>
          <p:nvPr/>
        </p:nvGrpSpPr>
        <p:grpSpPr>
          <a:xfrm>
            <a:off x="4828540" y="1558290"/>
            <a:ext cx="6231890" cy="808990"/>
            <a:chOff x="4526280" y="2072640"/>
            <a:chExt cx="5516880" cy="523220"/>
          </a:xfrm>
        </p:grpSpPr>
        <p:grpSp>
          <p:nvGrpSpPr>
            <p:cNvPr id="8" name="组合 7"/>
            <p:cNvGrpSpPr/>
            <p:nvPr/>
          </p:nvGrpSpPr>
          <p:grpSpPr>
            <a:xfrm>
              <a:off x="4526280" y="2072640"/>
              <a:ext cx="1996440" cy="523220"/>
              <a:chOff x="4526280" y="2072640"/>
              <a:chExt cx="1996440" cy="523220"/>
            </a:xfrm>
          </p:grpSpPr>
          <p:sp>
            <p:nvSpPr>
              <p:cNvPr id="9" name="矩形: 圆角 4"/>
              <p:cNvSpPr/>
              <p:nvPr/>
            </p:nvSpPr>
            <p:spPr>
              <a:xfrm>
                <a:off x="4526280" y="2072640"/>
                <a:ext cx="1996440" cy="523220"/>
              </a:xfrm>
              <a:prstGeom prst="roundRect">
                <a:avLst>
                  <a:gd name="adj" fmla="val 0"/>
                </a:avLst>
              </a:prstGeom>
              <a:solidFill>
                <a:srgbClr val="B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1" name="矩形 10"/>
              <p:cNvSpPr/>
              <p:nvPr/>
            </p:nvSpPr>
            <p:spPr>
              <a:xfrm>
                <a:off x="4952040" y="2134195"/>
                <a:ext cx="1459230" cy="257914"/>
              </a:xfrm>
              <a:prstGeom prst="rect">
                <a:avLst/>
              </a:prstGeom>
            </p:spPr>
            <p:txBody>
              <a:bodyPr wrap="square">
                <a:spAutoFit/>
              </a:bodyPr>
              <a:p>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预防性消毒</a:t>
                </a:r>
                <a:endPar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12" name="矩形 11"/>
            <p:cNvSpPr/>
            <p:nvPr/>
          </p:nvSpPr>
          <p:spPr>
            <a:xfrm>
              <a:off x="6929416" y="2165020"/>
              <a:ext cx="2646878" cy="377425"/>
            </a:xfrm>
            <a:prstGeom prst="rect">
              <a:avLst/>
            </a:prstGeom>
          </p:spPr>
          <p:txBody>
            <a:bodyPr wrap="square">
              <a:spAutoFit/>
            </a:bodyPr>
            <a:p>
              <a:r>
                <a:rPr lang="zh-CN" altLang="en-US" sz="3200">
                  <a:solidFill>
                    <a:schemeClr val="tx1"/>
                  </a:solidFill>
                  <a:latin typeface="微软雅黑" charset="0"/>
                  <a:ea typeface="微软雅黑" charset="0"/>
                  <a:sym typeface="+mn-ea"/>
                </a:rPr>
                <a:t>未发现传染源</a:t>
              </a:r>
              <a:endParaRPr lang="zh-CN" altLang="en-US" sz="3200" dirty="0">
                <a:solidFill>
                  <a:schemeClr val="tx1"/>
                </a:solidFill>
                <a:latin typeface="微软雅黑" charset="0"/>
                <a:ea typeface="微软雅黑" charset="0"/>
                <a:cs typeface="+mn-ea"/>
                <a:sym typeface="+mn-ea"/>
              </a:endParaRPr>
            </a:p>
          </p:txBody>
        </p:sp>
        <p:sp>
          <p:nvSpPr>
            <p:cNvPr id="13" name="矩形: 圆角 8"/>
            <p:cNvSpPr/>
            <p:nvPr/>
          </p:nvSpPr>
          <p:spPr>
            <a:xfrm>
              <a:off x="4526280" y="2072640"/>
              <a:ext cx="5516880" cy="523220"/>
            </a:xfrm>
            <a:prstGeom prst="roundRect">
              <a:avLst>
                <a:gd name="adj" fmla="val 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14" name="组合 13"/>
          <p:cNvGrpSpPr/>
          <p:nvPr/>
        </p:nvGrpSpPr>
        <p:grpSpPr>
          <a:xfrm>
            <a:off x="4828540" y="2682875"/>
            <a:ext cx="6231890" cy="808990"/>
            <a:chOff x="4526280" y="2072640"/>
            <a:chExt cx="5516880" cy="523220"/>
          </a:xfrm>
        </p:grpSpPr>
        <p:grpSp>
          <p:nvGrpSpPr>
            <p:cNvPr id="15" name="组合 14"/>
            <p:cNvGrpSpPr/>
            <p:nvPr/>
          </p:nvGrpSpPr>
          <p:grpSpPr>
            <a:xfrm>
              <a:off x="4526280" y="2072640"/>
              <a:ext cx="1996440" cy="523220"/>
              <a:chOff x="4526280" y="2072640"/>
              <a:chExt cx="1996440" cy="523220"/>
            </a:xfrm>
          </p:grpSpPr>
          <p:sp>
            <p:nvSpPr>
              <p:cNvPr id="16" name="矩形: 圆角 14"/>
              <p:cNvSpPr/>
              <p:nvPr/>
            </p:nvSpPr>
            <p:spPr>
              <a:xfrm>
                <a:off x="4526280" y="2072640"/>
                <a:ext cx="1996440" cy="523220"/>
              </a:xfrm>
              <a:prstGeom prst="roundRect">
                <a:avLst>
                  <a:gd name="adj" fmla="val 0"/>
                </a:avLst>
              </a:prstGeom>
              <a:solidFill>
                <a:srgbClr val="B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7" name="矩形 16"/>
              <p:cNvSpPr/>
              <p:nvPr/>
            </p:nvSpPr>
            <p:spPr>
              <a:xfrm>
                <a:off x="4952040" y="2134195"/>
                <a:ext cx="1459230" cy="257914"/>
              </a:xfrm>
              <a:prstGeom prst="rect">
                <a:avLst/>
              </a:prstGeom>
            </p:spPr>
            <p:txBody>
              <a:bodyPr wrap="square">
                <a:spAutoFit/>
              </a:bodyPr>
              <a:p>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疫源地消毒</a:t>
                </a:r>
                <a:endPar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18" name="矩形 17"/>
            <p:cNvSpPr/>
            <p:nvPr/>
          </p:nvSpPr>
          <p:spPr>
            <a:xfrm>
              <a:off x="7083435" y="2185146"/>
              <a:ext cx="2339102" cy="377425"/>
            </a:xfrm>
            <a:prstGeom prst="rect">
              <a:avLst/>
            </a:prstGeom>
          </p:spPr>
          <p:txBody>
            <a:bodyPr wrap="square">
              <a:spAutoFit/>
            </a:bodyPr>
            <a:p>
              <a:r>
                <a:rPr lang="zh-CN" altLang="en-US" sz="3200">
                  <a:solidFill>
                    <a:schemeClr val="tx1"/>
                  </a:solidFill>
                  <a:latin typeface="微软雅黑" charset="0"/>
                  <a:ea typeface="微软雅黑" charset="0"/>
                  <a:sym typeface="+mn-ea"/>
                </a:rPr>
                <a:t>有传染源</a:t>
              </a:r>
              <a:endParaRPr lang="zh-CN" altLang="en-US" sz="3200">
                <a:solidFill>
                  <a:schemeClr val="tx1"/>
                </a:solidFill>
                <a:latin typeface="微软雅黑" charset="0"/>
                <a:ea typeface="微软雅黑" charset="0"/>
                <a:sym typeface="+mn-ea"/>
              </a:endParaRPr>
            </a:p>
          </p:txBody>
        </p:sp>
        <p:sp>
          <p:nvSpPr>
            <p:cNvPr id="19" name="矩形: 圆角 13"/>
            <p:cNvSpPr/>
            <p:nvPr/>
          </p:nvSpPr>
          <p:spPr>
            <a:xfrm>
              <a:off x="4526280" y="2072640"/>
              <a:ext cx="5516880" cy="523220"/>
            </a:xfrm>
            <a:prstGeom prst="roundRect">
              <a:avLst>
                <a:gd name="adj" fmla="val 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20" name="组合 19"/>
          <p:cNvGrpSpPr/>
          <p:nvPr/>
        </p:nvGrpSpPr>
        <p:grpSpPr>
          <a:xfrm>
            <a:off x="4828540" y="3724910"/>
            <a:ext cx="6232525" cy="808989"/>
            <a:chOff x="4526280" y="2072640"/>
            <a:chExt cx="5516880" cy="523220"/>
          </a:xfrm>
        </p:grpSpPr>
        <p:grpSp>
          <p:nvGrpSpPr>
            <p:cNvPr id="21" name="组合 20"/>
            <p:cNvGrpSpPr/>
            <p:nvPr/>
          </p:nvGrpSpPr>
          <p:grpSpPr>
            <a:xfrm>
              <a:off x="4526280" y="2072640"/>
              <a:ext cx="1996440" cy="523220"/>
              <a:chOff x="4526280" y="2072640"/>
              <a:chExt cx="1996440" cy="523220"/>
            </a:xfrm>
          </p:grpSpPr>
          <p:sp>
            <p:nvSpPr>
              <p:cNvPr id="22" name="矩形: 圆角 20"/>
              <p:cNvSpPr/>
              <p:nvPr/>
            </p:nvSpPr>
            <p:spPr>
              <a:xfrm>
                <a:off x="4526280" y="2072640"/>
                <a:ext cx="1996440" cy="523220"/>
              </a:xfrm>
              <a:prstGeom prst="roundRect">
                <a:avLst>
                  <a:gd name="adj" fmla="val 0"/>
                </a:avLst>
              </a:prstGeom>
              <a:solidFill>
                <a:srgbClr val="B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3" name="矩形 22"/>
              <p:cNvSpPr/>
              <p:nvPr/>
            </p:nvSpPr>
            <p:spPr>
              <a:xfrm>
                <a:off x="4952040" y="2134195"/>
                <a:ext cx="1459230" cy="257914"/>
              </a:xfrm>
              <a:prstGeom prst="rect">
                <a:avLst/>
              </a:prstGeom>
            </p:spPr>
            <p:txBody>
              <a:bodyPr wrap="square">
                <a:spAutoFit/>
              </a:bodyPr>
              <a:p>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随时性</a:t>
                </a:r>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消毒</a:t>
                </a:r>
                <a:endPar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24" name="矩形 23"/>
            <p:cNvSpPr/>
            <p:nvPr/>
          </p:nvSpPr>
          <p:spPr>
            <a:xfrm>
              <a:off x="6634480" y="2134244"/>
              <a:ext cx="3408680" cy="377425"/>
            </a:xfrm>
            <a:prstGeom prst="rect">
              <a:avLst/>
            </a:prstGeom>
          </p:spPr>
          <p:txBody>
            <a:bodyPr wrap="square">
              <a:spAutoFit/>
            </a:bodyPr>
            <a:p>
              <a:r>
                <a:rPr lang="zh-CN" altLang="en-US" sz="3200">
                  <a:solidFill>
                    <a:schemeClr val="tx1"/>
                  </a:solidFill>
                  <a:latin typeface="微软雅黑" charset="0"/>
                  <a:ea typeface="微软雅黑" charset="0"/>
                  <a:sym typeface="+mn-ea"/>
                </a:rPr>
                <a:t>及时杀灭消除微生物</a:t>
              </a:r>
              <a:endParaRPr lang="zh-CN" altLang="en-US" sz="3200">
                <a:solidFill>
                  <a:schemeClr val="tx1"/>
                </a:solidFill>
                <a:latin typeface="微软雅黑" charset="0"/>
                <a:ea typeface="微软雅黑" charset="0"/>
                <a:sym typeface="+mn-ea"/>
              </a:endParaRPr>
            </a:p>
          </p:txBody>
        </p:sp>
        <p:sp>
          <p:nvSpPr>
            <p:cNvPr id="25" name="矩形: 圆角 19"/>
            <p:cNvSpPr/>
            <p:nvPr/>
          </p:nvSpPr>
          <p:spPr>
            <a:xfrm>
              <a:off x="4526280" y="2072640"/>
              <a:ext cx="5516880" cy="523220"/>
            </a:xfrm>
            <a:prstGeom prst="roundRect">
              <a:avLst>
                <a:gd name="adj" fmla="val 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26" name="组合 25"/>
          <p:cNvGrpSpPr/>
          <p:nvPr/>
        </p:nvGrpSpPr>
        <p:grpSpPr>
          <a:xfrm>
            <a:off x="4828540" y="4752340"/>
            <a:ext cx="6577330" cy="808990"/>
            <a:chOff x="4526280" y="2072640"/>
            <a:chExt cx="5822315" cy="523220"/>
          </a:xfrm>
        </p:grpSpPr>
        <p:grpSp>
          <p:nvGrpSpPr>
            <p:cNvPr id="27" name="组合 26"/>
            <p:cNvGrpSpPr/>
            <p:nvPr/>
          </p:nvGrpSpPr>
          <p:grpSpPr>
            <a:xfrm>
              <a:off x="4526280" y="2072640"/>
              <a:ext cx="1996440" cy="523220"/>
              <a:chOff x="4526280" y="2072640"/>
              <a:chExt cx="1996440" cy="523220"/>
            </a:xfrm>
          </p:grpSpPr>
          <p:sp>
            <p:nvSpPr>
              <p:cNvPr id="28" name="矩形: 圆角 26"/>
              <p:cNvSpPr/>
              <p:nvPr/>
            </p:nvSpPr>
            <p:spPr>
              <a:xfrm>
                <a:off x="4526280" y="2072640"/>
                <a:ext cx="1996440" cy="523220"/>
              </a:xfrm>
              <a:prstGeom prst="roundRect">
                <a:avLst>
                  <a:gd name="adj" fmla="val 0"/>
                </a:avLst>
              </a:prstGeom>
              <a:solidFill>
                <a:srgbClr val="B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9" name="矩形 28"/>
              <p:cNvSpPr/>
              <p:nvPr/>
            </p:nvSpPr>
            <p:spPr>
              <a:xfrm>
                <a:off x="4952040" y="2134195"/>
                <a:ext cx="1203960" cy="257914"/>
              </a:xfrm>
              <a:prstGeom prst="rect">
                <a:avLst/>
              </a:prstGeom>
            </p:spPr>
            <p:txBody>
              <a:bodyPr wrap="square">
                <a:spAutoFit/>
              </a:bodyPr>
              <a:p>
                <a:r>
                  <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终末消毒</a:t>
                </a:r>
                <a:endParaRPr lang="zh-CN" altLang="en-US" sz="2000" b="1"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30" name="矩形 29"/>
            <p:cNvSpPr/>
            <p:nvPr/>
          </p:nvSpPr>
          <p:spPr>
            <a:xfrm>
              <a:off x="6634480" y="2134244"/>
              <a:ext cx="3714115" cy="377425"/>
            </a:xfrm>
            <a:prstGeom prst="rect">
              <a:avLst/>
            </a:prstGeom>
          </p:spPr>
          <p:txBody>
            <a:bodyPr wrap="square">
              <a:spAutoFit/>
            </a:bodyPr>
            <a:p>
              <a:r>
                <a:rPr lang="zh-CN" altLang="en-US" sz="3200">
                  <a:solidFill>
                    <a:schemeClr val="tx1"/>
                  </a:solidFill>
                  <a:latin typeface="微软雅黑" charset="0"/>
                  <a:ea typeface="微软雅黑" charset="0"/>
                  <a:sym typeface="+mn-ea"/>
                </a:rPr>
                <a:t>最后一次彻底的消毒</a:t>
              </a:r>
              <a:r>
                <a:rPr lang="zh-CN" altLang="en-US" sz="3200">
                  <a:solidFill>
                    <a:schemeClr val="tx1"/>
                  </a:solidFill>
                  <a:sym typeface="思源黑体" panose="020B0500000000000000" pitchFamily="34" charset="-122"/>
                </a:rPr>
                <a:t> </a:t>
              </a:r>
              <a:endParaRPr lang="zh-CN" altLang="en-US" sz="3200" dirty="0">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1" name="矩形: 圆角 25"/>
            <p:cNvSpPr/>
            <p:nvPr/>
          </p:nvSpPr>
          <p:spPr>
            <a:xfrm>
              <a:off x="4526280" y="2072640"/>
              <a:ext cx="5516880" cy="523220"/>
            </a:xfrm>
            <a:prstGeom prst="roundRect">
              <a:avLst>
                <a:gd name="adj" fmla="val 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47" name="右大括号 46"/>
          <p:cNvSpPr/>
          <p:nvPr/>
        </p:nvSpPr>
        <p:spPr>
          <a:xfrm flipH="1">
            <a:off x="4272280" y="1653540"/>
            <a:ext cx="381000" cy="3704780"/>
          </a:xfrm>
          <a:prstGeom prst="rightBrace">
            <a:avLst>
              <a:gd name="adj1" fmla="val 70333"/>
              <a:gd name="adj2"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2" name="图片 1"/>
          <p:cNvPicPr>
            <a:picLocks noChangeAspect="1"/>
          </p:cNvPicPr>
          <p:nvPr/>
        </p:nvPicPr>
        <p:blipFill>
          <a:blip r:embed="rId1"/>
          <a:stretch>
            <a:fillRect/>
          </a:stretch>
        </p:blipFill>
        <p:spPr>
          <a:xfrm>
            <a:off x="1805305" y="1396365"/>
            <a:ext cx="2152650" cy="209550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1640840" y="4782185"/>
            <a:ext cx="5025390" cy="521970"/>
          </a:xfrm>
          <a:prstGeom prst="rect">
            <a:avLst/>
          </a:prstGeom>
          <a:ln>
            <a:solidFill>
              <a:srgbClr val="E43C11"/>
            </a:solidFill>
          </a:ln>
        </p:spPr>
        <p:txBody>
          <a:bodyPr wrap="square">
            <a:spAutoFit/>
          </a:bodyPr>
          <a:p>
            <a:pPr algn="ctr"/>
            <a:r>
              <a:rPr lang="zh-CN" altLang="en-US" sz="2800" b="1" noProof="0" dirty="0">
                <a:solidFill>
                  <a:srgbClr val="FF0000"/>
                </a:solidFill>
                <a:latin typeface="微软雅黑" charset="0"/>
                <a:ea typeface="微软雅黑" charset="0"/>
                <a:sym typeface="+mn-ea"/>
              </a:rPr>
              <a:t>物理性消毒</a:t>
            </a:r>
            <a:endParaRPr lang="zh-CN" altLang="en-US" sz="2800" b="1" noProof="0" dirty="0">
              <a:solidFill>
                <a:srgbClr val="FF0000"/>
              </a:solidFill>
              <a:latin typeface="微软雅黑" charset="0"/>
              <a:ea typeface="微软雅黑" charset="0"/>
              <a:sym typeface="+mn-ea"/>
            </a:endParaRPr>
          </a:p>
        </p:txBody>
      </p:sp>
      <p:grpSp>
        <p:nvGrpSpPr>
          <p:cNvPr id="51" name="组合 50"/>
          <p:cNvGrpSpPr/>
          <p:nvPr/>
        </p:nvGrpSpPr>
        <p:grpSpPr>
          <a:xfrm>
            <a:off x="839976" y="4624682"/>
            <a:ext cx="965401" cy="730881"/>
            <a:chOff x="860101" y="3910307"/>
            <a:chExt cx="965401" cy="730881"/>
          </a:xfrm>
        </p:grpSpPr>
        <p:grpSp>
          <p:nvGrpSpPr>
            <p:cNvPr id="48" name="组合 47"/>
            <p:cNvGrpSpPr/>
            <p:nvPr/>
          </p:nvGrpSpPr>
          <p:grpSpPr>
            <a:xfrm>
              <a:off x="933430" y="3910307"/>
              <a:ext cx="790291" cy="730881"/>
              <a:chOff x="6097807" y="1575435"/>
              <a:chExt cx="2534181" cy="4253865"/>
            </a:xfrm>
          </p:grpSpPr>
          <p:sp>
            <p:nvSpPr>
              <p:cNvPr id="49" name="矩形: 圆角 48"/>
              <p:cNvSpPr/>
              <p:nvPr/>
            </p:nvSpPr>
            <p:spPr>
              <a:xfrm>
                <a:off x="6097807" y="1575435"/>
                <a:ext cx="2534181" cy="4253865"/>
              </a:xfrm>
              <a:prstGeom prst="roundRect">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bg1"/>
                  </a:solidFill>
                  <a:latin typeface="思源黑体 CN Bold" panose="020B0800000000000000" pitchFamily="34" charset="-122"/>
                  <a:ea typeface="思源黑体 CN Bold" panose="020B0800000000000000" pitchFamily="34" charset="-122"/>
                </a:endParaRPr>
              </a:p>
            </p:txBody>
          </p:sp>
          <p:sp>
            <p:nvSpPr>
              <p:cNvPr id="50" name="矩形: 圆角 49"/>
              <p:cNvSpPr/>
              <p:nvPr/>
            </p:nvSpPr>
            <p:spPr>
              <a:xfrm>
                <a:off x="6205376" y="1808708"/>
                <a:ext cx="2319043" cy="3817702"/>
              </a:xfrm>
              <a:prstGeom prst="roundRect">
                <a:avLst/>
              </a:prstGeom>
              <a:solidFill>
                <a:srgbClr val="E43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矩形 8"/>
            <p:cNvSpPr/>
            <p:nvPr/>
          </p:nvSpPr>
          <p:spPr>
            <a:xfrm>
              <a:off x="860101" y="3966707"/>
              <a:ext cx="965401" cy="645160"/>
            </a:xfrm>
            <a:prstGeom prst="rect">
              <a:avLst/>
            </a:prstGeom>
          </p:spPr>
          <p:txBody>
            <a:bodyPr wrap="square">
              <a:spAutoFit/>
            </a:bodyPr>
            <a:p>
              <a:pPr algn="ctr"/>
              <a:endParaRPr lang="zh-CN" altLang="en-US" sz="3600" dirty="0">
                <a:solidFill>
                  <a:schemeClr val="bg1"/>
                </a:solidFill>
                <a:latin typeface="Impact" panose="020B0806030902050204" pitchFamily="34" charset="0"/>
              </a:endParaRPr>
            </a:p>
          </p:txBody>
        </p:sp>
      </p:grpSp>
      <p:sp>
        <p:nvSpPr>
          <p:cNvPr id="10" name="矩形 9"/>
          <p:cNvSpPr/>
          <p:nvPr/>
        </p:nvSpPr>
        <p:spPr>
          <a:xfrm>
            <a:off x="7722870" y="4762500"/>
            <a:ext cx="4118610" cy="521970"/>
          </a:xfrm>
          <a:prstGeom prst="rect">
            <a:avLst/>
          </a:prstGeom>
          <a:ln>
            <a:solidFill>
              <a:srgbClr val="E43C11"/>
            </a:solidFill>
          </a:ln>
        </p:spPr>
        <p:txBody>
          <a:bodyPr wrap="square">
            <a:spAutoFit/>
          </a:bodyPr>
          <a:p>
            <a:pPr algn="ctr"/>
            <a:r>
              <a:rPr lang="zh-CN" altLang="en-US" sz="2800" b="1" noProof="0" dirty="0">
                <a:solidFill>
                  <a:srgbClr val="FF0000"/>
                </a:solidFill>
                <a:latin typeface="微软雅黑" charset="0"/>
                <a:ea typeface="微软雅黑" charset="0"/>
                <a:sym typeface="+mn-ea"/>
              </a:rPr>
              <a:t>化学性消毒</a:t>
            </a:r>
            <a:endParaRPr lang="zh-CN" altLang="en-US" sz="2800" b="1" noProof="0" dirty="0">
              <a:solidFill>
                <a:srgbClr val="FF0000"/>
              </a:solidFill>
              <a:latin typeface="微软雅黑" charset="0"/>
              <a:ea typeface="微软雅黑" charset="0"/>
              <a:sym typeface="+mn-ea"/>
            </a:endParaRPr>
          </a:p>
        </p:txBody>
      </p:sp>
      <p:grpSp>
        <p:nvGrpSpPr>
          <p:cNvPr id="11" name="组合 10"/>
          <p:cNvGrpSpPr/>
          <p:nvPr/>
        </p:nvGrpSpPr>
        <p:grpSpPr>
          <a:xfrm>
            <a:off x="6859141" y="4584677"/>
            <a:ext cx="965401" cy="730881"/>
            <a:chOff x="860101" y="3910307"/>
            <a:chExt cx="965401" cy="730881"/>
          </a:xfrm>
        </p:grpSpPr>
        <p:grpSp>
          <p:nvGrpSpPr>
            <p:cNvPr id="12" name="组合 11"/>
            <p:cNvGrpSpPr/>
            <p:nvPr/>
          </p:nvGrpSpPr>
          <p:grpSpPr>
            <a:xfrm>
              <a:off x="933430" y="3910307"/>
              <a:ext cx="790291" cy="730881"/>
              <a:chOff x="6097807" y="1575435"/>
              <a:chExt cx="2534181" cy="4253865"/>
            </a:xfrm>
          </p:grpSpPr>
          <p:sp>
            <p:nvSpPr>
              <p:cNvPr id="13" name="矩形: 圆角 48"/>
              <p:cNvSpPr/>
              <p:nvPr/>
            </p:nvSpPr>
            <p:spPr>
              <a:xfrm>
                <a:off x="6097807" y="1575435"/>
                <a:ext cx="2534181" cy="4253865"/>
              </a:xfrm>
              <a:prstGeom prst="roundRect">
                <a:avLst/>
              </a:prstGeom>
              <a:gradFill flip="none" rotWithShape="1">
                <a:gsLst>
                  <a:gs pos="100000">
                    <a:srgbClr val="FFFFFF"/>
                  </a:gs>
                  <a:gs pos="0">
                    <a:srgbClr val="B8BBBC"/>
                  </a:gs>
                </a:gsLst>
                <a:lin ang="6600000" scaled="0"/>
                <a:tileRect/>
              </a:gradFill>
              <a:ln w="12700">
                <a:gradFill>
                  <a:gsLst>
                    <a:gs pos="0">
                      <a:schemeClr val="bg1"/>
                    </a:gs>
                    <a:gs pos="100000">
                      <a:schemeClr val="bg1">
                        <a:lumMod val="75000"/>
                      </a:schemeClr>
                    </a:gs>
                  </a:gsLst>
                  <a:lin ang="5400000" scaled="1"/>
                </a:gradFill>
              </a:ln>
              <a:effectLst>
                <a:outerShdw blurRad="50800" dist="889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bg1"/>
                  </a:solidFill>
                  <a:latin typeface="思源黑体 CN Bold" panose="020B0800000000000000" pitchFamily="34" charset="-122"/>
                  <a:ea typeface="思源黑体 CN Bold" panose="020B0800000000000000" pitchFamily="34" charset="-122"/>
                </a:endParaRPr>
              </a:p>
            </p:txBody>
          </p:sp>
          <p:sp>
            <p:nvSpPr>
              <p:cNvPr id="14" name="矩形: 圆角 49"/>
              <p:cNvSpPr/>
              <p:nvPr/>
            </p:nvSpPr>
            <p:spPr>
              <a:xfrm>
                <a:off x="6205376" y="1808708"/>
                <a:ext cx="2319043" cy="3817702"/>
              </a:xfrm>
              <a:prstGeom prst="roundRect">
                <a:avLst/>
              </a:prstGeom>
              <a:solidFill>
                <a:srgbClr val="E43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矩形 14"/>
            <p:cNvSpPr/>
            <p:nvPr/>
          </p:nvSpPr>
          <p:spPr>
            <a:xfrm>
              <a:off x="860101" y="3966707"/>
              <a:ext cx="965401" cy="645160"/>
            </a:xfrm>
            <a:prstGeom prst="rect">
              <a:avLst/>
            </a:prstGeom>
          </p:spPr>
          <p:txBody>
            <a:bodyPr wrap="square">
              <a:spAutoFit/>
            </a:bodyPr>
            <a:p>
              <a:pPr algn="ctr"/>
              <a:endParaRPr lang="zh-CN" altLang="en-US" sz="3600" dirty="0">
                <a:solidFill>
                  <a:schemeClr val="bg1"/>
                </a:solidFill>
                <a:latin typeface="Impact" panose="020B0806030902050204" pitchFamily="34" charset="0"/>
              </a:endParaRPr>
            </a:p>
          </p:txBody>
        </p:sp>
      </p:grpSp>
      <p:cxnSp>
        <p:nvCxnSpPr>
          <p:cNvPr id="16" name="直接连接符 15"/>
          <p:cNvCxnSpPr/>
          <p:nvPr/>
        </p:nvCxnSpPr>
        <p:spPr>
          <a:xfrm>
            <a:off x="1946275" y="3646805"/>
            <a:ext cx="0" cy="1136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378200" y="4421505"/>
            <a:ext cx="0" cy="33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842510" y="3622675"/>
            <a:ext cx="0" cy="1136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270625" y="4453890"/>
            <a:ext cx="0" cy="337820"/>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1"/>
          <a:srcRect l="-1053" t="-2398" r="17902" b="2398"/>
          <a:stretch>
            <a:fillRect/>
          </a:stretch>
        </p:blipFill>
        <p:spPr>
          <a:xfrm>
            <a:off x="2672715" y="2913380"/>
            <a:ext cx="1410335" cy="1323975"/>
          </a:xfrm>
          <a:prstGeom prst="hexagon">
            <a:avLst/>
          </a:prstGeom>
        </p:spPr>
      </p:pic>
      <p:pic>
        <p:nvPicPr>
          <p:cNvPr id="31" name="图片 30"/>
          <p:cNvPicPr>
            <a:picLocks noChangeAspect="1"/>
          </p:cNvPicPr>
          <p:nvPr/>
        </p:nvPicPr>
        <p:blipFill>
          <a:blip r:embed="rId2"/>
          <a:stretch>
            <a:fillRect/>
          </a:stretch>
        </p:blipFill>
        <p:spPr>
          <a:xfrm>
            <a:off x="4060825" y="2085340"/>
            <a:ext cx="1514475" cy="1334770"/>
          </a:xfrm>
          <a:prstGeom prst="hexagon">
            <a:avLst/>
          </a:prstGeom>
        </p:spPr>
      </p:pic>
      <p:pic>
        <p:nvPicPr>
          <p:cNvPr id="32" name="图片 31"/>
          <p:cNvPicPr>
            <a:picLocks noChangeAspect="1"/>
          </p:cNvPicPr>
          <p:nvPr/>
        </p:nvPicPr>
        <p:blipFill>
          <a:blip r:embed="rId3"/>
          <a:stretch>
            <a:fillRect/>
          </a:stretch>
        </p:blipFill>
        <p:spPr>
          <a:xfrm>
            <a:off x="5454015" y="2941955"/>
            <a:ext cx="1511935" cy="1316355"/>
          </a:xfrm>
          <a:prstGeom prst="hexagon">
            <a:avLst/>
          </a:prstGeom>
        </p:spPr>
      </p:pic>
      <p:pic>
        <p:nvPicPr>
          <p:cNvPr id="33" name="图片 32"/>
          <p:cNvPicPr>
            <a:picLocks noChangeAspect="1"/>
          </p:cNvPicPr>
          <p:nvPr/>
        </p:nvPicPr>
        <p:blipFill>
          <a:blip r:embed="rId4"/>
          <a:stretch>
            <a:fillRect/>
          </a:stretch>
        </p:blipFill>
        <p:spPr>
          <a:xfrm>
            <a:off x="7593965" y="2108835"/>
            <a:ext cx="1386205" cy="1336040"/>
          </a:xfrm>
          <a:prstGeom prst="hexagon">
            <a:avLst/>
          </a:prstGeom>
        </p:spPr>
      </p:pic>
      <p:pic>
        <p:nvPicPr>
          <p:cNvPr id="34" name="图片 33"/>
          <p:cNvPicPr>
            <a:picLocks noChangeAspect="1"/>
          </p:cNvPicPr>
          <p:nvPr/>
        </p:nvPicPr>
        <p:blipFill>
          <a:blip r:embed="rId5"/>
          <a:stretch>
            <a:fillRect/>
          </a:stretch>
        </p:blipFill>
        <p:spPr>
          <a:xfrm>
            <a:off x="9093835" y="2919095"/>
            <a:ext cx="1376045" cy="1312545"/>
          </a:xfrm>
          <a:prstGeom prst="hexagon">
            <a:avLst/>
          </a:prstGeom>
        </p:spPr>
      </p:pic>
      <p:pic>
        <p:nvPicPr>
          <p:cNvPr id="35" name="图片 34"/>
          <p:cNvPicPr>
            <a:picLocks noChangeAspect="1"/>
          </p:cNvPicPr>
          <p:nvPr/>
        </p:nvPicPr>
        <p:blipFill>
          <a:blip r:embed="rId6"/>
          <a:stretch>
            <a:fillRect/>
          </a:stretch>
        </p:blipFill>
        <p:spPr>
          <a:xfrm>
            <a:off x="10469880" y="2085340"/>
            <a:ext cx="1315720" cy="1311910"/>
          </a:xfrm>
          <a:prstGeom prst="hexagon">
            <a:avLst/>
          </a:prstGeom>
        </p:spPr>
      </p:pic>
      <p:cxnSp>
        <p:nvCxnSpPr>
          <p:cNvPr id="36" name="直接连接符 35"/>
          <p:cNvCxnSpPr/>
          <p:nvPr/>
        </p:nvCxnSpPr>
        <p:spPr>
          <a:xfrm>
            <a:off x="8331835" y="3623310"/>
            <a:ext cx="0" cy="1136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9898380" y="4406265"/>
            <a:ext cx="0" cy="337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1175365" y="3622675"/>
            <a:ext cx="0" cy="1136650"/>
          </a:xfrm>
          <a:prstGeom prst="line">
            <a:avLst/>
          </a:prstGeom>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669472" y="118353"/>
            <a:ext cx="3119120" cy="460375"/>
          </a:xfrm>
          <a:prstGeom prst="rect">
            <a:avLst/>
          </a:prstGeom>
          <a:noFill/>
        </p:spPr>
        <p:txBody>
          <a:bodyPr wrap="none" rtlCol="0">
            <a:spAutoFit/>
          </a:bodyPr>
          <a:p>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卫生消毒概述</a:t>
            </a:r>
            <a:r>
              <a:rPr kumimoji="1" lang="en-US" altLang="zh-CN"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rPr>
              <a:t>方式</a:t>
            </a:r>
            <a:endParaRPr kumimoji="1" lang="zh-CN" altLang="en-US" sz="2400" b="1" spc="300" dirty="0">
              <a:solidFill>
                <a:srgbClr val="E6001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7"/>
          <a:stretch>
            <a:fillRect/>
          </a:stretch>
        </p:blipFill>
        <p:spPr>
          <a:xfrm>
            <a:off x="1167130" y="2141220"/>
            <a:ext cx="1558925" cy="1303655"/>
          </a:xfrm>
          <a:prstGeom prst="hexagon">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up)">
                                      <p:cBhvr>
                                        <p:cTn id="8" dur="500"/>
                                        <p:tgtEl>
                                          <p:spTgt spid="5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p:tgtEl>
                                          <p:spTgt spid="4"/>
                                        </p:tgtEl>
                                        <p:attrNameLst>
                                          <p:attrName>ppt_y</p:attrName>
                                        </p:attrNameLst>
                                      </p:cBhvr>
                                      <p:tavLst>
                                        <p:tav tm="0">
                                          <p:val>
                                            <p:strVal val="#ppt_y+#ppt_h*1.125000"/>
                                          </p:val>
                                        </p:tav>
                                        <p:tav tm="100000">
                                          <p:val>
                                            <p:strVal val="#ppt_y"/>
                                          </p:val>
                                        </p:tav>
                                      </p:tavLst>
                                    </p:anim>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heckerboard(across)">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heckerboard(across)">
                                      <p:cBhvr>
                                        <p:cTn id="36" dur="500"/>
                                        <p:tgtEl>
                                          <p:spTgt spid="30"/>
                                        </p:tgtEl>
                                      </p:cBhvr>
                                    </p:animEffect>
                                  </p:childTnLst>
                                </p:cTn>
                              </p:par>
                              <p:par>
                                <p:cTn id="37" presetID="5" presetClass="entr" presetSubtype="1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checkerboard(across)">
                                      <p:cBhvr>
                                        <p:cTn id="44" dur="500"/>
                                        <p:tgtEl>
                                          <p:spTgt spid="31"/>
                                        </p:tgtEl>
                                      </p:cBhvr>
                                    </p:animEffect>
                                  </p:childTnLst>
                                </p:cTn>
                              </p:par>
                              <p:par>
                                <p:cTn id="45" presetID="5"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heckerboard(across)">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heckerboard(across)">
                                      <p:cBhvr>
                                        <p:cTn id="52" dur="500"/>
                                        <p:tgtEl>
                                          <p:spTgt spid="32"/>
                                        </p:tgtEl>
                                      </p:cBhvr>
                                    </p:animEffect>
                                  </p:childTnLst>
                                </p:cTn>
                              </p:par>
                              <p:par>
                                <p:cTn id="53" presetID="5" presetClass="entr" presetSubtype="1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heckerboard(across)">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checkerboard(across)">
                                      <p:cBhvr>
                                        <p:cTn id="60" dur="500"/>
                                        <p:tgtEl>
                                          <p:spTgt spid="33"/>
                                        </p:tgtEl>
                                      </p:cBhvr>
                                    </p:animEffect>
                                  </p:childTnLst>
                                </p:cTn>
                              </p:par>
                              <p:par>
                                <p:cTn id="61" presetID="5" presetClass="entr" presetSubtype="1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checkerboard(across)">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checkerboard(across)">
                                      <p:cBhvr>
                                        <p:cTn id="68" dur="500"/>
                                        <p:tgtEl>
                                          <p:spTgt spid="34"/>
                                        </p:tgtEl>
                                      </p:cBhvr>
                                    </p:animEffect>
                                  </p:childTnLst>
                                </p:cTn>
                              </p:par>
                              <p:par>
                                <p:cTn id="69" presetID="5" presetClass="entr" presetSubtype="1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checkerboard(across)">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checkerboard(across)">
                                      <p:cBhvr>
                                        <p:cTn id="76" dur="500"/>
                                        <p:tgtEl>
                                          <p:spTgt spid="35"/>
                                        </p:tgtEl>
                                      </p:cBhvr>
                                    </p:animEffect>
                                  </p:childTnLst>
                                </p:cTn>
                              </p:par>
                              <p:par>
                                <p:cTn id="77" presetID="5" presetClass="entr" presetSubtype="1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checkerboard(across)">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8" grpId="1"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35" y="0"/>
            <a:ext cx="12191365" cy="3463925"/>
          </a:xfrm>
          <a:prstGeom prst="rect">
            <a:avLst/>
          </a:prstGeom>
        </p:spPr>
      </p:pic>
      <p:pic>
        <p:nvPicPr>
          <p:cNvPr id="42" name="图片 4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767" t="-4214" r="41818" b="33809"/>
          <a:stretch>
            <a:fillRect/>
          </a:stretch>
        </p:blipFill>
        <p:spPr>
          <a:xfrm>
            <a:off x="-563096" y="1592522"/>
            <a:ext cx="8253477" cy="5027254"/>
          </a:xfrm>
          <a:prstGeom prst="rect">
            <a:avLst/>
          </a:prstGeom>
        </p:spPr>
      </p:pic>
      <p:pic>
        <p:nvPicPr>
          <p:cNvPr id="38" name="图片 37"/>
          <p:cNvPicPr>
            <a:picLocks noChangeAspect="1"/>
          </p:cNvPicPr>
          <p:nvPr/>
        </p:nvPicPr>
        <p:blipFill rotWithShape="1">
          <a:blip r:embed="rId4">
            <a:extLst>
              <a:ext uri="{28A0092B-C50C-407E-A947-70E740481C1C}">
                <a14:useLocalDpi xmlns:a14="http://schemas.microsoft.com/office/drawing/2010/main" val="0"/>
              </a:ext>
            </a:extLst>
          </a:blip>
          <a:srcRect l="83552" t="59504" r="2425" b="13444"/>
          <a:stretch>
            <a:fillRect/>
          </a:stretch>
        </p:blipFill>
        <p:spPr>
          <a:xfrm rot="3588964">
            <a:off x="11196512" y="5645876"/>
            <a:ext cx="826203" cy="1137935"/>
          </a:xfrm>
          <a:custGeom>
            <a:avLst/>
            <a:gdLst>
              <a:gd name="connsiteX0" fmla="*/ 0 w 1346966"/>
              <a:gd name="connsiteY0" fmla="*/ 0 h 1855186"/>
              <a:gd name="connsiteX1" fmla="*/ 1346966 w 1346966"/>
              <a:gd name="connsiteY1" fmla="*/ 0 h 1855186"/>
              <a:gd name="connsiteX2" fmla="*/ 1346966 w 1346966"/>
              <a:gd name="connsiteY2" fmla="*/ 690842 h 1855186"/>
              <a:gd name="connsiteX3" fmla="*/ 1197267 w 1346966"/>
              <a:gd name="connsiteY3" fmla="*/ 690842 h 1855186"/>
              <a:gd name="connsiteX4" fmla="*/ 1197267 w 1346966"/>
              <a:gd name="connsiteY4" fmla="*/ 1292252 h 1855186"/>
              <a:gd name="connsiteX5" fmla="*/ 1346966 w 1346966"/>
              <a:gd name="connsiteY5" fmla="*/ 1292252 h 1855186"/>
              <a:gd name="connsiteX6" fmla="*/ 1346966 w 1346966"/>
              <a:gd name="connsiteY6" fmla="*/ 1855186 h 1855186"/>
              <a:gd name="connsiteX7" fmla="*/ 220294 w 1346966"/>
              <a:gd name="connsiteY7" fmla="*/ 1855186 h 1855186"/>
              <a:gd name="connsiteX8" fmla="*/ 220294 w 1346966"/>
              <a:gd name="connsiteY8" fmla="*/ 1506339 h 1855186"/>
              <a:gd name="connsiteX9" fmla="*/ 0 w 1346966"/>
              <a:gd name="connsiteY9" fmla="*/ 1506339 h 18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966" h="1855186">
                <a:moveTo>
                  <a:pt x="0" y="0"/>
                </a:moveTo>
                <a:lnTo>
                  <a:pt x="1346966" y="0"/>
                </a:lnTo>
                <a:lnTo>
                  <a:pt x="1346966" y="690842"/>
                </a:lnTo>
                <a:lnTo>
                  <a:pt x="1197267" y="690842"/>
                </a:lnTo>
                <a:lnTo>
                  <a:pt x="1197267" y="1292252"/>
                </a:lnTo>
                <a:lnTo>
                  <a:pt x="1346966" y="1292252"/>
                </a:lnTo>
                <a:lnTo>
                  <a:pt x="1346966" y="1855186"/>
                </a:lnTo>
                <a:lnTo>
                  <a:pt x="220294" y="1855186"/>
                </a:lnTo>
                <a:lnTo>
                  <a:pt x="220294" y="1506339"/>
                </a:lnTo>
                <a:lnTo>
                  <a:pt x="0" y="1506339"/>
                </a:lnTo>
                <a:close/>
              </a:path>
            </a:pathLst>
          </a:custGeom>
        </p:spPr>
      </p:pic>
      <p:sp>
        <p:nvSpPr>
          <p:cNvPr id="39" name="椭圆 38"/>
          <p:cNvSpPr/>
          <p:nvPr/>
        </p:nvSpPr>
        <p:spPr>
          <a:xfrm>
            <a:off x="4914899" y="906236"/>
            <a:ext cx="5290458" cy="5290458"/>
          </a:xfrm>
          <a:prstGeom prst="ellipse">
            <a:avLst/>
          </a:prstGeom>
          <a:solidFill>
            <a:srgbClr val="E6001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5370014" y="2284626"/>
            <a:ext cx="4380230" cy="2199640"/>
          </a:xfrm>
          <a:prstGeom prst="rect">
            <a:avLst/>
          </a:prstGeom>
        </p:spPr>
        <p:txBody>
          <a:bodyPr wrap="none">
            <a:spAutoFit/>
          </a:bodyPr>
          <a:lstStyle/>
          <a:p>
            <a:pPr algn="ctr">
              <a:lnSpc>
                <a:spcPts val="7920"/>
              </a:lnSpc>
              <a:spcBef>
                <a:spcPts val="600"/>
              </a:spcBef>
              <a:buClr>
                <a:schemeClr val="accent1"/>
              </a:buClr>
              <a:buFontTx/>
              <a:buNone/>
            </a:pP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卫生消毒</a:t>
            </a:r>
            <a:endPar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ts val="7920"/>
              </a:lnSpc>
              <a:spcBef>
                <a:spcPts val="600"/>
              </a:spcBef>
              <a:buClr>
                <a:schemeClr val="accent1"/>
              </a:buClr>
              <a:buFontTx/>
              <a:buNone/>
            </a:pP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内容与方法</a:t>
            </a:r>
            <a:endPar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386244" y="5060883"/>
            <a:ext cx="1807210" cy="1861185"/>
          </a:xfrm>
          <a:prstGeom prst="rect">
            <a:avLst/>
          </a:prstGeom>
          <a:noFill/>
        </p:spPr>
        <p:txBody>
          <a:bodyPr wrap="none" rtlCol="0">
            <a:spAutoFit/>
          </a:bodyPr>
          <a:lstStyle/>
          <a:p>
            <a:r>
              <a:rPr kumimoji="1" lang="en-US" altLang="zh-CN" sz="11500" b="1" dirty="0">
                <a:solidFill>
                  <a:srgbClr val="E60013"/>
                </a:solidFill>
                <a:latin typeface="Arial" panose="020B0604020202090204" pitchFamily="34" charset="0"/>
                <a:ea typeface="Arial" panose="020B0604020202090204" pitchFamily="34" charset="0"/>
                <a:cs typeface="Arial" panose="020B0604020202090204" pitchFamily="34" charset="0"/>
              </a:rPr>
              <a:t>02</a:t>
            </a:r>
            <a:endParaRPr kumimoji="1" lang="zh-CN" altLang="en-US" sz="11500" dirty="0">
              <a:solidFill>
                <a:srgbClr val="E60013"/>
              </a:solidFill>
              <a:latin typeface="+mn-ea"/>
              <a:cs typeface="Arial" panose="020B0604020202090204" pitchFamily="34" charset="0"/>
            </a:endParaRPr>
          </a:p>
        </p:txBody>
      </p:sp>
      <p:cxnSp>
        <p:nvCxnSpPr>
          <p:cNvPr id="12" name="直线连接符 11"/>
          <p:cNvCxnSpPr/>
          <p:nvPr/>
        </p:nvCxnSpPr>
        <p:spPr>
          <a:xfrm flipH="1">
            <a:off x="2403847" y="5493885"/>
            <a:ext cx="338298" cy="996043"/>
          </a:xfrm>
          <a:prstGeom prst="line">
            <a:avLst/>
          </a:prstGeom>
          <a:ln>
            <a:solidFill>
              <a:srgbClr val="E6001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39" grpId="0" animBg="1"/>
      <p:bldP spid="40" grpId="0"/>
      <p:bldP spid="9" grpId="0"/>
    </p:bldLst>
  </p:timing>
</p:sld>
</file>

<file path=ppt/tags/tag1.xml><?xml version="1.0" encoding="utf-8"?>
<p:tagLst xmlns:p="http://schemas.openxmlformats.org/presentationml/2006/main">
  <p:tag name="PA" val="v5.2.1"/>
  <p:tag name="RESOURCELIBID_ANIM" val="431"/>
</p:tagLst>
</file>

<file path=ppt/tags/tag10.xml><?xml version="1.0" encoding="utf-8"?>
<p:tagLst xmlns:p="http://schemas.openxmlformats.org/presentationml/2006/main">
  <p:tag name="PA" val="v5.2.1"/>
  <p:tag name="RESOURCELIBID_ANIM" val="431"/>
</p:tagLst>
</file>

<file path=ppt/tags/tag11.xml><?xml version="1.0" encoding="utf-8"?>
<p:tagLst xmlns:p="http://schemas.openxmlformats.org/presentationml/2006/main">
  <p:tag name="PA" val="v5.2.1"/>
</p:tagLst>
</file>

<file path=ppt/tags/tag12.xml><?xml version="1.0" encoding="utf-8"?>
<p:tagLst xmlns:p="http://schemas.openxmlformats.org/presentationml/2006/main">
  <p:tag name="PA" val="v5.2.1"/>
</p:tagLst>
</file>

<file path=ppt/tags/tag13.xml><?xml version="1.0" encoding="utf-8"?>
<p:tagLst xmlns:p="http://schemas.openxmlformats.org/presentationml/2006/main">
  <p:tag name="KSO_WM_UNIT_PLACING_PICTURE_USER_VIEWPORT" val="{&quot;height&quot;:5273,&quot;width&quot;:4014}"/>
</p:tagLst>
</file>

<file path=ppt/tags/tag14.xml><?xml version="1.0" encoding="utf-8"?>
<p:tagLst xmlns:p="http://schemas.openxmlformats.org/presentationml/2006/main">
  <p:tag name="KSO_WM_UNIT_PLACING_PICTURE_USER_VIEWPORT" val="{&quot;height&quot;:5273,&quot;width&quot;:3792}"/>
</p:tagLst>
</file>

<file path=ppt/tags/tag15.xml><?xml version="1.0" encoding="utf-8"?>
<p:tagLst xmlns:p="http://schemas.openxmlformats.org/presentationml/2006/main">
  <p:tag name="KSO_WM_UNIT_PLACING_PICTURE_USER_VIEWPORT" val="{&quot;height&quot;:3225,&quot;width&quot;:3510}"/>
</p:tagLst>
</file>

<file path=ppt/tags/tag16.xml><?xml version="1.0" encoding="utf-8"?>
<p:tagLst xmlns:p="http://schemas.openxmlformats.org/presentationml/2006/main">
  <p:tag name="PA" val="v5.2.4"/>
</p:tagLst>
</file>

<file path=ppt/tags/tag17.xml><?xml version="1.0" encoding="utf-8"?>
<p:tagLst xmlns:p="http://schemas.openxmlformats.org/presentationml/2006/main">
  <p:tag name="PA" val="v5.2.4"/>
</p:tagLst>
</file>

<file path=ppt/tags/tag18.xml><?xml version="1.0" encoding="utf-8"?>
<p:tagLst xmlns:p="http://schemas.openxmlformats.org/presentationml/2006/main">
  <p:tag name="PA" val="v5.2.4"/>
</p:tagLst>
</file>

<file path=ppt/tags/tag19.xml><?xml version="1.0" encoding="utf-8"?>
<p:tagLst xmlns:p="http://schemas.openxmlformats.org/presentationml/2006/main">
  <p:tag name="PA" val="v5.2.4"/>
</p:tagLst>
</file>

<file path=ppt/tags/tag2.xml><?xml version="1.0" encoding="utf-8"?>
<p:tagLst xmlns:p="http://schemas.openxmlformats.org/presentationml/2006/main">
  <p:tag name="PA" val="v5.2.1"/>
</p:tagLst>
</file>

<file path=ppt/tags/tag20.xml><?xml version="1.0" encoding="utf-8"?>
<p:tagLst xmlns:p="http://schemas.openxmlformats.org/presentationml/2006/main">
  <p:tag name="PA" val="v5.2.4"/>
</p:tagLst>
</file>

<file path=ppt/tags/tag21.xml><?xml version="1.0" encoding="utf-8"?>
<p:tagLst xmlns:p="http://schemas.openxmlformats.org/presentationml/2006/main">
  <p:tag name="KSO_WM_UNIT_TABLE_BEAUTIFY" val="smartTable{afc83ed3-182b-43fb-bc33-51fe6e33411e}"/>
  <p:tag name="TABLE_ENDDRAG_ORIGIN_RECT" val="848*503"/>
  <p:tag name="TABLE_ENDDRAG_RECT" val="44*51*848*503"/>
</p:tagLst>
</file>

<file path=ppt/tags/tag22.xml><?xml version="1.0" encoding="utf-8"?>
<p:tagLst xmlns:p="http://schemas.openxmlformats.org/presentationml/2006/main">
  <p:tag name="ISPRING_PRESENTATION_TITLE" val="高端大气简约企业品牌管理培训PPT模板"/>
  <p:tag name="COMMONDATA" val="eyJoZGlkIjoiM2FiZDIzMjBhYjY3YjcwYmIxYWI1NjM4YzVmYjEyMDMifQ=="/>
  <p:tag name="KSO_WPP_MARK_KEY" val="638e9eda-8ba2-4a6e-8e31-736867baedf6"/>
</p:tagLst>
</file>

<file path=ppt/tags/tag3.xml><?xml version="1.0" encoding="utf-8"?>
<p:tagLst xmlns:p="http://schemas.openxmlformats.org/presentationml/2006/main">
  <p:tag name="PA" val="v5.2.1"/>
</p:tagLst>
</file>

<file path=ppt/tags/tag4.xml><?xml version="1.0" encoding="utf-8"?>
<p:tagLst xmlns:p="http://schemas.openxmlformats.org/presentationml/2006/main">
  <p:tag name="PA" val="v5.2.1"/>
  <p:tag name="RESOURCELIBID_ANIM" val="431"/>
</p:tagLst>
</file>

<file path=ppt/tags/tag5.xml><?xml version="1.0" encoding="utf-8"?>
<p:tagLst xmlns:p="http://schemas.openxmlformats.org/presentationml/2006/main">
  <p:tag name="PA" val="v5.2.1"/>
</p:tagLst>
</file>

<file path=ppt/tags/tag6.xml><?xml version="1.0" encoding="utf-8"?>
<p:tagLst xmlns:p="http://schemas.openxmlformats.org/presentationml/2006/main">
  <p:tag name="PA" val="v5.2.1"/>
</p:tagLst>
</file>

<file path=ppt/tags/tag7.xml><?xml version="1.0" encoding="utf-8"?>
<p:tagLst xmlns:p="http://schemas.openxmlformats.org/presentationml/2006/main">
  <p:tag name="PA" val="v5.2.1"/>
  <p:tag name="RESOURCELIBID_ANIM" val="431"/>
</p:tagLst>
</file>

<file path=ppt/tags/tag8.xml><?xml version="1.0" encoding="utf-8"?>
<p:tagLst xmlns:p="http://schemas.openxmlformats.org/presentationml/2006/main">
  <p:tag name="PA" val="v5.2.1"/>
</p:tagLst>
</file>

<file path=ppt/tags/tag9.xml><?xml version="1.0" encoding="utf-8"?>
<p:tagLst xmlns:p="http://schemas.openxmlformats.org/presentationml/2006/main">
  <p:tag name="PA" val="v5.2.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3654</Words>
  <Application>WPS 演示</Application>
  <PresentationFormat>宽屏</PresentationFormat>
  <Paragraphs>1002</Paragraphs>
  <Slides>36</Slides>
  <Notes>41</Notes>
  <HiddenSlides>0</HiddenSlides>
  <MMClips>1</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36</vt:i4>
      </vt:variant>
    </vt:vector>
  </HeadingPairs>
  <TitlesOfParts>
    <vt:vector size="69" baseType="lpstr">
      <vt:lpstr>Arial</vt:lpstr>
      <vt:lpstr>宋体</vt:lpstr>
      <vt:lpstr>Wingdings</vt:lpstr>
      <vt:lpstr>微软雅黑</vt:lpstr>
      <vt:lpstr>汉仪旗黑</vt:lpstr>
      <vt:lpstr>微软雅黑</vt:lpstr>
      <vt:lpstr>FrankRuehl</vt:lpstr>
      <vt:lpstr>Thonburi</vt:lpstr>
      <vt:lpstr>Adobe Hebrew</vt:lpstr>
      <vt:lpstr>思源黑体</vt:lpstr>
      <vt:lpstr>思源黑体 CN Bold</vt:lpstr>
      <vt:lpstr>Impact</vt:lpstr>
      <vt:lpstr>Lato</vt:lpstr>
      <vt:lpstr>宋体</vt:lpstr>
      <vt:lpstr>Arial Unicode MS</vt:lpstr>
      <vt:lpstr>Calibri Light</vt:lpstr>
      <vt:lpstr>Helvetica Neue</vt:lpstr>
      <vt:lpstr>等线 Light</vt:lpstr>
      <vt:lpstr>汉仪中等线KW</vt:lpstr>
      <vt:lpstr>Calibri</vt:lpstr>
      <vt:lpstr>等线</vt:lpstr>
      <vt:lpstr>DengXian</vt:lpstr>
      <vt:lpstr>汉仪书宋二KW</vt:lpstr>
      <vt:lpstr>苹方-简</vt:lpstr>
      <vt:lpstr>汉仪中黑KW</vt:lpstr>
      <vt:lpstr>Times New Roman</vt:lpstr>
      <vt:lpstr>思源黑体 Medium</vt:lpstr>
      <vt:lpstr>隶书</vt:lpstr>
      <vt:lpstr>Franklin Gothic Book</vt:lpstr>
      <vt:lpstr>黑体</vt:lpstr>
      <vt:lpstr>思源黑体 CN Medium</vt:lpstr>
      <vt:lpstr>报隶-简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【空气】</vt:lpstr>
      <vt:lpstr>【物体表面】</vt:lpstr>
      <vt:lpstr>PowerPoint 演示文稿</vt:lpstr>
      <vt:lpstr>【毛巾、墩布】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高端大气简约企业品牌管理培训PPT模板</dc:title>
  <dc:creator>Microsoft Office 用户</dc:creator>
  <cp:lastModifiedBy>阳光</cp:lastModifiedBy>
  <cp:revision>162</cp:revision>
  <dcterms:created xsi:type="dcterms:W3CDTF">2024-03-05T02:19:01Z</dcterms:created>
  <dcterms:modified xsi:type="dcterms:W3CDTF">2024-03-05T02:19:01Z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E46E0B6C9D3748360182E565F5E632B7_43</vt:lpwstr>
  </property>
</Properties>
</file>