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7" r:id="rId3"/>
    <p:sldId id="31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402" r:id="rId48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  <p:cmAuthor id="3" name="user" initials="u" lastIdx="1" clrIdx="2"/>
  <p:cmAuthor id="4" name="张娇娇" initials="张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_0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77.png"/><Relationship Id="rId16" Type="http://schemas.openxmlformats.org/officeDocument/2006/relationships/image" Target="../media/image76.png"/><Relationship Id="rId15" Type="http://schemas.openxmlformats.org/officeDocument/2006/relationships/image" Target="../media/image75.png"/><Relationship Id="rId14" Type="http://schemas.openxmlformats.org/officeDocument/2006/relationships/image" Target="../media/image74.png"/><Relationship Id="rId13" Type="http://schemas.openxmlformats.org/officeDocument/2006/relationships/image" Target="../media/image73.png"/><Relationship Id="rId12" Type="http://schemas.openxmlformats.org/officeDocument/2006/relationships/image" Target="../media/image72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1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95980" y="3584575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2000" b="1" i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红缨研培部</a:t>
            </a:r>
            <a:endParaRPr kumimoji="1" lang="zh-CN" sz="2000" b="1" i="1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03555" y="2124710"/>
            <a:ext cx="80003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charset="0"/>
                <a:ea typeface="微软雅黑" charset="0"/>
                <a:sym typeface="+mn-ea"/>
              </a:rPr>
              <a:t>幼儿园办园质量评估系统解读</a:t>
            </a:r>
            <a:endParaRPr lang="zh-CN" altLang="en-US" sz="4000" b="1" dirty="0" smtClean="0">
              <a:solidFill>
                <a:schemeClr val="bg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102"/>
          <p:cNvGraphicFramePr>
            <a:graphicFrameLocks noGrp="1"/>
          </p:cNvGraphicFramePr>
          <p:nvPr/>
        </p:nvGraphicFramePr>
        <p:xfrm>
          <a:off x="859789" y="1631950"/>
          <a:ext cx="7162165" cy="2736850"/>
        </p:xfrm>
        <a:graphic>
          <a:graphicData uri="http://schemas.openxmlformats.org/drawingml/2006/table">
            <a:tbl>
              <a:tblPr/>
              <a:tblGrid>
                <a:gridCol w="1447800"/>
                <a:gridCol w="909319"/>
                <a:gridCol w="1540510"/>
                <a:gridCol w="873760"/>
                <a:gridCol w="1608455"/>
                <a:gridCol w="782319"/>
              </a:tblGrid>
              <a:tr h="906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</a:pPr>
                      <a:endParaRPr lang="en-US" altLang="en-US" sz="1000" dirty="0"/>
                    </a:p>
                    <a:p>
                      <a:pPr marL="2667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2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评估指南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200660" indent="-107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3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内容  </a:t>
                      </a:r>
                      <a:r>
                        <a:rPr sz="23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占比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600" dirty="0"/>
                    </a:p>
                    <a:p>
                      <a:pPr marL="321945" indent="-1524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3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北京市评  </a:t>
                      </a:r>
                      <a:r>
                        <a:rPr sz="2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估标准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83515" indent="-107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内容</a:t>
                      </a:r>
                      <a:r>
                        <a:rPr sz="2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</a:t>
                      </a:r>
                      <a:r>
                        <a:rPr sz="23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占比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57785" algn="l" rtl="0" eaLnBrk="0">
                        <a:lnSpc>
                          <a:spcPct val="91000"/>
                        </a:lnSpc>
                      </a:pPr>
                      <a:r>
                        <a:rPr sz="2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红缨标准化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35890" indent="-107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3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内容</a:t>
                      </a:r>
                      <a:r>
                        <a:rPr sz="2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</a:t>
                      </a:r>
                      <a:r>
                        <a:rPr sz="23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占比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CB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200" dirty="0"/>
                    </a:p>
                    <a:p>
                      <a:pPr marL="273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办园方向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l" rtl="0" eaLnBrk="0">
                        <a:lnSpc>
                          <a:spcPts val="2355"/>
                        </a:lnSpc>
                      </a:pPr>
                      <a:r>
                        <a:rPr sz="1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15%</a:t>
                      </a:r>
                      <a:endParaRPr lang="en-US" altLang="en-US" sz="1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20320" algn="l" rtl="0" eaLnBrk="0">
                        <a:lnSpc>
                          <a:spcPct val="88000"/>
                        </a:lnSpc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人员条件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0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20%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1841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硬件设施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27%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21590" algn="l" rtl="0" eaLnBrk="0">
                        <a:lnSpc>
                          <a:spcPts val="2575"/>
                        </a:lnSpc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保育与安全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35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23%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200" dirty="0"/>
                    </a:p>
                    <a:p>
                      <a:pPr marL="3048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空间与设施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 rtl="0" eaLnBrk="0">
                        <a:lnSpc>
                          <a:spcPts val="2360"/>
                        </a:lnSpc>
                      </a:pPr>
                      <a:r>
                        <a:rPr sz="1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10%</a:t>
                      </a:r>
                      <a:endParaRPr lang="en-US" altLang="en-US" sz="1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247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清洁卫生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26%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56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教育过程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l" rtl="0" eaLnBrk="0">
                        <a:lnSpc>
                          <a:spcPts val="2810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36%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200" dirty="0"/>
                    </a:p>
                    <a:p>
                      <a:pPr marL="1778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机构管理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0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20%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200" dirty="0"/>
                    </a:p>
                    <a:p>
                      <a:pPr marL="20955" algn="l" rtl="0" eaLnBrk="0">
                        <a:lnSpc>
                          <a:spcPct val="88000"/>
                        </a:lnSpc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服务质量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 rtl="0" eaLnBrk="0">
                        <a:lnSpc>
                          <a:spcPts val="2355"/>
                        </a:lnSpc>
                      </a:pPr>
                      <a:r>
                        <a:rPr sz="1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18%</a:t>
                      </a:r>
                      <a:endParaRPr lang="en-US" altLang="en-US" sz="1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200" dirty="0"/>
                    </a:p>
                    <a:p>
                      <a:pPr marL="2857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环境创设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9%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 algn="l" rtl="0" eaLnBrk="0">
                        <a:lnSpc>
                          <a:spcPts val="2565"/>
                        </a:lnSpc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保育教育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30%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200" dirty="0"/>
                    </a:p>
                    <a:p>
                      <a:pPr marL="215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基础管理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5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20%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200" dirty="0"/>
                    </a:p>
                    <a:p>
                      <a:pPr marL="2667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教师队伍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l" rtl="0" eaLnBrk="0">
                        <a:lnSpc>
                          <a:spcPts val="2355"/>
                        </a:lnSpc>
                      </a:pPr>
                      <a:r>
                        <a:rPr sz="1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17%</a:t>
                      </a:r>
                      <a:endParaRPr lang="en-US" altLang="en-US" sz="1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l" rtl="0" eaLnBrk="0">
                        <a:lnSpc>
                          <a:spcPts val="256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办园成效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l" rtl="0" eaLnBrk="0">
                        <a:lnSpc>
                          <a:spcPts val="2810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20%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l" rtl="0" eaLnBrk="0">
                        <a:lnSpc>
                          <a:spcPts val="2560"/>
                        </a:lnSpc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教育教学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l" rtl="0" eaLnBrk="0">
                        <a:lnSpc>
                          <a:spcPts val="2810"/>
                        </a:lnSpc>
                      </a:pPr>
                      <a:r>
                        <a:rPr sz="20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9%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DF4"/>
                    </a:solidFill>
                  </a:tcPr>
                </a:tc>
              </a:tr>
            </a:tbl>
          </a:graphicData>
        </a:graphic>
      </p:graphicFrame>
      <p:sp>
        <p:nvSpPr>
          <p:cNvPr id="104" name="textbox 104"/>
          <p:cNvSpPr/>
          <p:nvPr/>
        </p:nvSpPr>
        <p:spPr>
          <a:xfrm>
            <a:off x="192798" y="111696"/>
            <a:ext cx="7604759" cy="1112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1500" dirty="0"/>
          </a:p>
          <a:p>
            <a:pPr algn="l" rtl="0" eaLnBrk="0">
              <a:lnSpc>
                <a:spcPct val="12000"/>
              </a:lnSpc>
            </a:pPr>
            <a:endParaRPr lang="en-US" altLang="en-US" sz="100" dirty="0"/>
          </a:p>
          <a:p>
            <a:pPr marL="969010" algn="l" rtl="0" eaLnBrk="0">
              <a:lnSpc>
                <a:spcPts val="4735"/>
              </a:lnSpc>
            </a:pPr>
            <a:r>
              <a:rPr sz="3500" b="1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《幼儿园保育教育质量</a:t>
            </a:r>
            <a:r>
              <a:rPr sz="3500" b="1" kern="0" spc="-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评估指南》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8"/>
          <p:cNvSpPr/>
          <p:nvPr/>
        </p:nvSpPr>
        <p:spPr>
          <a:xfrm>
            <a:off x="473468" y="192976"/>
            <a:ext cx="7604759" cy="1636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背景</a:t>
            </a:r>
            <a:endParaRPr lang="en-US" altLang="en-US" sz="1700" dirty="0"/>
          </a:p>
          <a:p>
            <a:pPr marL="969010" algn="l" rtl="0" eaLnBrk="0">
              <a:lnSpc>
                <a:spcPts val="4735"/>
              </a:lnSpc>
              <a:spcBef>
                <a:spcPts val="1885"/>
              </a:spcBef>
            </a:pPr>
            <a:r>
              <a:rPr sz="3500" b="1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《幼儿园保育教育质量</a:t>
            </a:r>
            <a:r>
              <a:rPr sz="3500" b="1" kern="0" spc="-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评估指南》</a:t>
            </a:r>
            <a:endParaRPr lang="en-US" altLang="en-US" sz="35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2286635" algn="l" rtl="0" eaLnBrk="0">
              <a:lnSpc>
                <a:spcPts val="2170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实施《评估指南》应注意哪些问题？</a:t>
            </a:r>
            <a:endParaRPr lang="en-US" altLang="en-US" sz="1700" dirty="0"/>
          </a:p>
        </p:txBody>
      </p:sp>
      <p:sp>
        <p:nvSpPr>
          <p:cNvPr id="110" name="textbox 110"/>
          <p:cNvSpPr/>
          <p:nvPr/>
        </p:nvSpPr>
        <p:spPr>
          <a:xfrm>
            <a:off x="653726" y="2297595"/>
            <a:ext cx="2449195" cy="12909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 dirty="0"/>
          </a:p>
          <a:p>
            <a:pPr marL="12700" indent="3810" algn="l" rtl="0" eaLnBrk="0">
              <a:lnSpc>
                <a:spcPct val="98000"/>
              </a:lnSpc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幼儿园保教质量评估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强调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尊重幼儿的学习特点和成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长规律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 支持和引导每个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幼儿从原有水平向更高水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平发展。</a:t>
            </a:r>
            <a:endParaRPr lang="en-US" altLang="en-US" sz="1700" dirty="0"/>
          </a:p>
        </p:txBody>
      </p:sp>
      <p:sp>
        <p:nvSpPr>
          <p:cNvPr id="112" name="textbox 112"/>
          <p:cNvSpPr/>
          <p:nvPr/>
        </p:nvSpPr>
        <p:spPr>
          <a:xfrm>
            <a:off x="6076021" y="2247430"/>
            <a:ext cx="2177414" cy="128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0000"/>
              </a:lnSpc>
            </a:pPr>
            <a:endParaRPr lang="en-US" altLang="en-US" sz="100" dirty="0"/>
          </a:p>
          <a:p>
            <a:pPr marL="12700" indent="6985" algn="l" rtl="0" eaLnBrk="0">
              <a:lnSpc>
                <a:spcPct val="98000"/>
              </a:lnSpc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幼儿园保教质量评估</a:t>
            </a:r>
            <a:r>
              <a:rPr sz="1700" kern="0" spc="-2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强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3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化自我评估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聚焦保育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教育过程及影响质量的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关键要素，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主要</a:t>
            </a:r>
            <a:r>
              <a:rPr sz="1700" kern="0" spc="-4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解决质</a:t>
            </a:r>
            <a:r>
              <a:rPr sz="1700" kern="0" spc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量提升问题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</a:t>
            </a:r>
            <a:endParaRPr lang="en-US" altLang="en-US" sz="1700" dirty="0"/>
          </a:p>
        </p:txBody>
      </p:sp>
      <p:sp>
        <p:nvSpPr>
          <p:cNvPr id="114" name="textbox 114"/>
          <p:cNvSpPr/>
          <p:nvPr/>
        </p:nvSpPr>
        <p:spPr>
          <a:xfrm>
            <a:off x="3274567" y="2564774"/>
            <a:ext cx="2720975" cy="393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200" dirty="0"/>
          </a:p>
          <a:p>
            <a:pPr marL="12700" algn="l" rtl="0" eaLnBrk="0">
              <a:lnSpc>
                <a:spcPts val="2420"/>
              </a:lnSpc>
              <a:spcBef>
                <a:spcPts val="0"/>
              </a:spcBef>
              <a:tabLst>
                <a:tab pos="266700" algn="l"/>
              </a:tabLst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2000" kern="0" spc="7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</a:t>
            </a: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教育评价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  </a:t>
            </a:r>
            <a:endParaRPr lang="en-US" altLang="en-US" sz="2000" dirty="0"/>
          </a:p>
        </p:txBody>
      </p:sp>
      <p:sp>
        <p:nvSpPr>
          <p:cNvPr id="116" name="textbox 116"/>
          <p:cNvSpPr/>
          <p:nvPr/>
        </p:nvSpPr>
        <p:spPr>
          <a:xfrm>
            <a:off x="5564637" y="2773956"/>
            <a:ext cx="189229" cy="2006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升</a:t>
            </a:r>
            <a:endParaRPr lang="en-US" altLang="en-US" sz="1300" dirty="0"/>
          </a:p>
        </p:txBody>
      </p:sp>
      <p:sp>
        <p:nvSpPr>
          <p:cNvPr id="118" name="textbox 118"/>
          <p:cNvSpPr/>
          <p:nvPr/>
        </p:nvSpPr>
        <p:spPr>
          <a:xfrm>
            <a:off x="5572983" y="2575443"/>
            <a:ext cx="189229" cy="1962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量</a:t>
            </a:r>
            <a:endParaRPr lang="en-US" altLang="en-US" sz="1300" dirty="0"/>
          </a:p>
        </p:txBody>
      </p:sp>
      <p:sp>
        <p:nvSpPr>
          <p:cNvPr id="120" name="textbox 120"/>
          <p:cNvSpPr/>
          <p:nvPr/>
        </p:nvSpPr>
        <p:spPr>
          <a:xfrm>
            <a:off x="5390262" y="2769998"/>
            <a:ext cx="192404" cy="203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300" kern="0" spc="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提</a:t>
            </a:r>
            <a:endParaRPr lang="en-US" altLang="en-US" sz="1300" dirty="0"/>
          </a:p>
        </p:txBody>
      </p:sp>
      <p:sp>
        <p:nvSpPr>
          <p:cNvPr id="122" name="textbox 122"/>
          <p:cNvSpPr/>
          <p:nvPr/>
        </p:nvSpPr>
        <p:spPr>
          <a:xfrm>
            <a:off x="5398607" y="2567355"/>
            <a:ext cx="191135" cy="201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质</a:t>
            </a:r>
            <a:endParaRPr lang="en-US" altLang="en-US" sz="1300" dirty="0"/>
          </a:p>
        </p:txBody>
      </p:sp>
      <p:sp>
        <p:nvSpPr>
          <p:cNvPr id="124" name="textbox 124"/>
          <p:cNvSpPr/>
          <p:nvPr/>
        </p:nvSpPr>
        <p:spPr>
          <a:xfrm>
            <a:off x="3694167" y="2777742"/>
            <a:ext cx="191135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儿</a:t>
            </a:r>
            <a:endParaRPr lang="en-US" altLang="en-US" sz="1300" dirty="0"/>
          </a:p>
        </p:txBody>
      </p:sp>
      <p:sp>
        <p:nvSpPr>
          <p:cNvPr id="126" name="textbox 126"/>
          <p:cNvSpPr/>
          <p:nvPr/>
        </p:nvSpPr>
        <p:spPr>
          <a:xfrm>
            <a:off x="3697781" y="2567183"/>
            <a:ext cx="187960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重</a:t>
            </a:r>
            <a:endParaRPr lang="en-US" altLang="en-US" sz="1300" dirty="0"/>
          </a:p>
        </p:txBody>
      </p:sp>
      <p:sp>
        <p:nvSpPr>
          <p:cNvPr id="128" name="textbox 128"/>
          <p:cNvSpPr/>
          <p:nvPr/>
        </p:nvSpPr>
        <p:spPr>
          <a:xfrm>
            <a:off x="3528568" y="2772751"/>
            <a:ext cx="185420" cy="202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</a:t>
            </a:r>
            <a:endParaRPr lang="en-US" altLang="en-US" sz="1300" dirty="0"/>
          </a:p>
        </p:txBody>
      </p:sp>
      <p:sp>
        <p:nvSpPr>
          <p:cNvPr id="130" name="textbox 130"/>
          <p:cNvSpPr/>
          <p:nvPr/>
        </p:nvSpPr>
        <p:spPr>
          <a:xfrm>
            <a:off x="3529600" y="2564774"/>
            <a:ext cx="184785" cy="208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300" kern="0" spc="-10" dirty="0">
                <a:solidFill>
                  <a:srgbClr val="CE7932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尊</a:t>
            </a:r>
            <a:endParaRPr lang="en-US" altLang="en-US" sz="1300" dirty="0"/>
          </a:p>
        </p:txBody>
      </p:sp>
      <p:sp>
        <p:nvSpPr>
          <p:cNvPr id="132" name="textbox 132"/>
          <p:cNvSpPr/>
          <p:nvPr/>
        </p:nvSpPr>
        <p:spPr>
          <a:xfrm>
            <a:off x="2749703" y="4122718"/>
            <a:ext cx="3764279" cy="2070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幼儿园的质量评估从强化外部评价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转向内部评价。</a:t>
            </a:r>
            <a:endParaRPr lang="en-US" alt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3690937" y="1741471"/>
            <a:ext cx="3613784" cy="765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300" kern="0" spc="3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内容与重点</a:t>
            </a:r>
            <a:endParaRPr lang="en-US" altLang="en-US" sz="5300" dirty="0"/>
          </a:p>
        </p:txBody>
      </p:sp>
      <p:sp>
        <p:nvSpPr>
          <p:cNvPr id="138" name="textbox 138"/>
          <p:cNvSpPr/>
          <p:nvPr/>
        </p:nvSpPr>
        <p:spPr>
          <a:xfrm>
            <a:off x="1246876" y="2987009"/>
            <a:ext cx="6173470" cy="441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3000"/>
              </a:lnSpc>
            </a:pPr>
            <a:r>
              <a:rPr sz="2800" kern="0" spc="-2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幼儿园办园质量督导评估标</a:t>
            </a:r>
            <a:r>
              <a:rPr sz="2800" kern="0" spc="-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准</a:t>
            </a:r>
            <a:endParaRPr lang="en-US" altLang="en-US" sz="2800" dirty="0"/>
          </a:p>
        </p:txBody>
      </p:sp>
      <p:sp>
        <p:nvSpPr>
          <p:cNvPr id="142" name="textbox 142"/>
          <p:cNvSpPr/>
          <p:nvPr/>
        </p:nvSpPr>
        <p:spPr>
          <a:xfrm>
            <a:off x="2288287" y="1582948"/>
            <a:ext cx="1015364" cy="1033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95885" algn="l" rtl="0" eaLnBrk="0">
              <a:lnSpc>
                <a:spcPct val="85000"/>
              </a:lnSpc>
            </a:pPr>
            <a:r>
              <a:rPr sz="1600" kern="0" spc="-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Part</a:t>
            </a:r>
            <a:endParaRPr lang="en-US" altLang="en-US" sz="1600" dirty="0"/>
          </a:p>
          <a:p>
            <a:pPr algn="r" rtl="0" eaLnBrk="0">
              <a:lnSpc>
                <a:spcPct val="82000"/>
              </a:lnSpc>
              <a:spcBef>
                <a:spcPts val="705"/>
              </a:spcBef>
            </a:pPr>
            <a:r>
              <a:rPr sz="5600" b="1" i="1" u="sng" kern="0" spc="43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FFEAAB"/>
                  </a:solidFill>
                </a:uFill>
                <a:latin typeface="微软雅黑"/>
                <a:ea typeface="微软雅黑"/>
                <a:cs typeface="微软雅黑"/>
              </a:rPr>
              <a:t>0</a:t>
            </a:r>
            <a:r>
              <a:rPr sz="5600" b="1" i="1" kern="0" spc="4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2</a:t>
            </a:r>
            <a:endParaRPr lang="en-US" altLang="en-US" sz="5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33427" y="1134704"/>
            <a:ext cx="2651124" cy="4008795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6002" y="1134704"/>
            <a:ext cx="2526979" cy="4008795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473468" y="190461"/>
            <a:ext cx="7094219" cy="901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rgbClr val="FFFFFF">
                    <a:alpha val="100000"/>
                  </a:srgb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1000"/>
              </a:lnSpc>
            </a:pPr>
            <a:endParaRPr lang="en-US" altLang="en-US" sz="1500" dirty="0"/>
          </a:p>
          <a:p>
            <a:pPr algn="l" rtl="0" eaLnBrk="0">
              <a:lnSpc>
                <a:spcPct val="12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2700" b="1" kern="0" spc="10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幼儿园办园质量督导评</a:t>
            </a:r>
            <a:r>
              <a:rPr sz="2700" b="1" kern="0" spc="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估标准</a:t>
            </a:r>
            <a:endParaRPr lang="en-US" altLang="en-US" sz="2700" dirty="0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6605904" y="1826259"/>
            <a:ext cx="2182495" cy="1489710"/>
            <a:chOff x="0" y="0"/>
            <a:chExt cx="2182495" cy="1489710"/>
          </a:xfrm>
        </p:grpSpPr>
        <p:pic>
          <p:nvPicPr>
            <p:cNvPr id="154" name="picture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182495" cy="1489710"/>
            </a:xfrm>
            <a:prstGeom prst="rect">
              <a:avLst/>
            </a:prstGeom>
          </p:spPr>
        </p:pic>
        <p:sp>
          <p:nvSpPr>
            <p:cNvPr id="156" name="textbox 156"/>
            <p:cNvSpPr/>
            <p:nvPr/>
          </p:nvSpPr>
          <p:spPr>
            <a:xfrm>
              <a:off x="-12700" y="-12700"/>
              <a:ext cx="2208529" cy="15417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marL="211455" indent="12065" algn="l" rtl="0" eaLnBrk="0">
                <a:lnSpc>
                  <a:spcPct val="100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紧随国家政策脚</a:t>
              </a:r>
              <a:r>
                <a:rPr sz="20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步，</a:t>
              </a:r>
              <a:r>
                <a:rPr sz="2000" kern="0" spc="-1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为园所提供</a:t>
              </a:r>
              <a:r>
                <a:rPr sz="20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可进行自评的评</a:t>
              </a:r>
              <a:r>
                <a:rPr sz="20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估工具。</a:t>
              </a:r>
              <a:endParaRPr lang="en-US" altLang="en-US" sz="2000" dirty="0"/>
            </a:p>
          </p:txBody>
        </p:sp>
      </p:grpSp>
      <p:sp>
        <p:nvSpPr>
          <p:cNvPr id="158" name="textbox 158"/>
          <p:cNvSpPr/>
          <p:nvPr/>
        </p:nvSpPr>
        <p:spPr>
          <a:xfrm>
            <a:off x="1383791" y="2842260"/>
            <a:ext cx="285115" cy="1447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300" dirty="0"/>
          </a:p>
          <a:p>
            <a:pPr marL="22225" algn="l" rtl="0" eaLnBrk="0">
              <a:lnSpc>
                <a:spcPct val="74000"/>
              </a:lnSpc>
              <a:spcBef>
                <a:spcPts val="5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100</a:t>
            </a:r>
            <a:endParaRPr lang="en-US" altLang="en-US" sz="800" dirty="0"/>
          </a:p>
        </p:txBody>
      </p:sp>
      <p:sp>
        <p:nvSpPr>
          <p:cNvPr id="160" name="textbox 160"/>
          <p:cNvSpPr/>
          <p:nvPr/>
        </p:nvSpPr>
        <p:spPr>
          <a:xfrm>
            <a:off x="2224232" y="2842260"/>
            <a:ext cx="205104" cy="1447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algn="l" rtl="0" eaLnBrk="0">
              <a:lnSpc>
                <a:spcPct val="74000"/>
              </a:lnSpc>
              <a:spcBef>
                <a:spcPts val="0"/>
              </a:spcBef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70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164" name="rect"/>
          <p:cNvSpPr/>
          <p:nvPr/>
        </p:nvSpPr>
        <p:spPr>
          <a:xfrm>
            <a:off x="3688079" y="2103120"/>
            <a:ext cx="1743455" cy="306323"/>
          </a:xfrm>
          <a:prstGeom prst="rect">
            <a:avLst/>
          </a:prstGeom>
          <a:solidFill>
            <a:srgbClr val="6834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rect"/>
          <p:cNvSpPr/>
          <p:nvPr/>
        </p:nvSpPr>
        <p:spPr>
          <a:xfrm>
            <a:off x="3942588" y="1690116"/>
            <a:ext cx="1239011" cy="306323"/>
          </a:xfrm>
          <a:prstGeom prst="rect">
            <a:avLst/>
          </a:prstGeom>
          <a:solidFill>
            <a:srgbClr val="68349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textbox 168"/>
          <p:cNvSpPr/>
          <p:nvPr/>
        </p:nvSpPr>
        <p:spPr>
          <a:xfrm>
            <a:off x="3675379" y="1826031"/>
            <a:ext cx="4972684" cy="2319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05410" algn="l" rtl="0" eaLnBrk="0">
              <a:lnSpc>
                <a:spcPct val="87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幼儿园办园质量</a:t>
            </a:r>
            <a:endParaRPr lang="en-US" altLang="en-US" sz="1700" dirty="0"/>
          </a:p>
          <a:p>
            <a:pPr marL="12700" algn="l" rtl="0" eaLnBrk="0">
              <a:lnSpc>
                <a:spcPts val="2160"/>
              </a:lnSpc>
              <a:tabLst>
                <a:tab pos="173355" algn="l"/>
              </a:tabLst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督导评估标准</a:t>
            </a:r>
            <a:r>
              <a:rPr sz="1700" b="1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endParaRPr lang="en-US" altLang="en-US" sz="17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4052570" indent="4445" algn="l" rtl="0" eaLnBrk="0">
              <a:lnSpc>
                <a:spcPct val="104000"/>
              </a:lnSpc>
              <a:spcBef>
                <a:spcPts val="0"/>
              </a:spcBef>
            </a:pPr>
            <a:r>
              <a:rPr sz="1700" kern="0" spc="7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师德师风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人员配备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专业发展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 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激励机制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56639" y="2458085"/>
            <a:ext cx="4122419" cy="1489709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473468" y="190461"/>
            <a:ext cx="6055359" cy="1082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r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评估标准的搭建原则</a:t>
            </a:r>
            <a:endParaRPr lang="en-US" altLang="en-US" sz="3500" dirty="0"/>
          </a:p>
        </p:txBody>
      </p:sp>
      <p:sp>
        <p:nvSpPr>
          <p:cNvPr id="176" name="textbox 176"/>
          <p:cNvSpPr/>
          <p:nvPr/>
        </p:nvSpPr>
        <p:spPr>
          <a:xfrm>
            <a:off x="1204671" y="2662783"/>
            <a:ext cx="3694429" cy="1102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61620" indent="-248920" algn="l" rtl="0" eaLnBrk="0">
              <a:lnSpc>
                <a:spcPct val="10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健全党组织对幼儿园工作领导的制 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度机制， 以政治建设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为统领，</a:t>
            </a:r>
            <a:r>
              <a:rPr sz="17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加强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幼儿园领导班子建设，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推进党的工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作与保育教育工作紧密融合。</a:t>
            </a:r>
            <a:endParaRPr lang="en-US" altLang="en-US" sz="1700" dirty="0"/>
          </a:p>
        </p:txBody>
      </p:sp>
      <p:sp>
        <p:nvSpPr>
          <p:cNvPr id="178" name="textbox 178"/>
          <p:cNvSpPr/>
          <p:nvPr/>
        </p:nvSpPr>
        <p:spPr>
          <a:xfrm>
            <a:off x="5815329" y="1721484"/>
            <a:ext cx="3061335" cy="889000"/>
          </a:xfrm>
          <a:prstGeom prst="rect">
            <a:avLst/>
          </a:prstGeom>
          <a:solidFill>
            <a:srgbClr val="4371C2">
              <a:alpha val="5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200" dirty="0"/>
          </a:p>
          <a:p>
            <a:pPr marL="102235" indent="3810" algn="l" rtl="0" eaLnBrk="0">
              <a:lnSpc>
                <a:spcPct val="105000"/>
              </a:lnSpc>
              <a:spcBef>
                <a:spcPts val="0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有健全的幼儿园党组织领导制度</a:t>
            </a:r>
            <a:r>
              <a:rPr sz="1300" kern="0" spc="-1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。包    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含：</a:t>
            </a:r>
            <a:r>
              <a:rPr sz="1300" kern="0" spc="-1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1.设立党组织</a:t>
            </a:r>
            <a:r>
              <a:rPr sz="1200" kern="0" spc="-1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2.共青团组织</a:t>
            </a:r>
            <a:r>
              <a:rPr sz="1200" kern="0" spc="-2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、3.工会</a:t>
            </a:r>
            <a:endParaRPr lang="en-US" altLang="en-US" sz="1200" dirty="0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5815329" y="2792729"/>
            <a:ext cx="3060700" cy="888364"/>
            <a:chOff x="0" y="0"/>
            <a:chExt cx="3060700" cy="888364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060700" cy="888364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3086735" cy="9296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500" dirty="0"/>
            </a:p>
            <a:p>
              <a:pPr marL="114300" indent="1905" algn="l" rtl="0" eaLnBrk="0">
                <a:lnSpc>
                  <a:spcPct val="101000"/>
                </a:lnSpc>
                <a:spcBef>
                  <a:spcPts val="5"/>
                </a:spcBef>
              </a:pPr>
              <a:r>
                <a:rPr sz="1300" kern="0" spc="4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持续提升幼儿园领导班子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与党支部规     </a:t>
              </a:r>
              <a:r>
                <a:rPr sz="13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范化建设</a:t>
              </a:r>
              <a:r>
                <a:rPr sz="1300" kern="0" spc="-2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。按时开展三会一课</a:t>
              </a:r>
              <a:r>
                <a:rPr sz="1300" kern="0" spc="-2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。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1.</a:t>
              </a:r>
              <a:r>
                <a:rPr sz="12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党支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部委员会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、2.党员大会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、3.党小组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会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4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、4.党    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课</a:t>
              </a:r>
              <a:r>
                <a:rPr sz="1200" kern="0" spc="-1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、5.主题党日教育活动。</a:t>
              </a:r>
              <a:endParaRPr lang="en-US" altLang="en-US" sz="120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5815329" y="3813809"/>
            <a:ext cx="3060700" cy="728980"/>
            <a:chOff x="0" y="0"/>
            <a:chExt cx="3060700" cy="728980"/>
          </a:xfrm>
        </p:grpSpPr>
        <p:pic>
          <p:nvPicPr>
            <p:cNvPr id="184" name="picture 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060700" cy="728980"/>
            </a:xfrm>
            <a:prstGeom prst="rect">
              <a:avLst/>
            </a:prstGeom>
          </p:spPr>
        </p:pic>
        <p:sp>
          <p:nvSpPr>
            <p:cNvPr id="186" name="textbox 186"/>
            <p:cNvSpPr/>
            <p:nvPr/>
          </p:nvSpPr>
          <p:spPr>
            <a:xfrm>
              <a:off x="-12700" y="-12700"/>
              <a:ext cx="3086735" cy="7696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104140" indent="8890" algn="l" rtl="0" eaLnBrk="0">
                <a:lnSpc>
                  <a:spcPct val="104000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1.幼儿园重大会议与决策党组需要参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与；</a:t>
              </a:r>
              <a:r>
                <a:rPr sz="1200" kern="0" spc="-2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2.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做好幼儿园师德师风建设；</a:t>
              </a:r>
              <a:r>
                <a:rPr sz="1200" kern="0" spc="-2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kern="0" spc="-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3.德育工作计划。</a:t>
              </a:r>
              <a:endParaRPr lang="en-US" altLang="en-US" sz="1200" dirty="0"/>
            </a:p>
          </p:txBody>
        </p:sp>
      </p:grpSp>
      <p:sp>
        <p:nvSpPr>
          <p:cNvPr id="188" name="textbox 188"/>
          <p:cNvSpPr/>
          <p:nvPr/>
        </p:nvSpPr>
        <p:spPr>
          <a:xfrm>
            <a:off x="5908344" y="2184374"/>
            <a:ext cx="2882264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94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组织</a:t>
            </a:r>
            <a:r>
              <a:rPr sz="12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。4.党员活动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记录；</a:t>
            </a:r>
            <a:r>
              <a:rPr sz="1200" kern="0" spc="-2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5工会活动记录；</a:t>
            </a:r>
            <a:r>
              <a:rPr sz="1200" kern="0" spc="-2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6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共青团工作计划。</a:t>
            </a:r>
            <a:endParaRPr lang="en-US" altLang="en-US" sz="1200" dirty="0"/>
          </a:p>
        </p:txBody>
      </p:sp>
      <p:sp>
        <p:nvSpPr>
          <p:cNvPr id="190" name="path"/>
          <p:cNvSpPr/>
          <p:nvPr/>
        </p:nvSpPr>
        <p:spPr>
          <a:xfrm>
            <a:off x="525144" y="2099945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440" h="1440">
                <a:moveTo>
                  <a:pt x="1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7" y="0"/>
                  <a:pt x="1440" y="322"/>
                  <a:pt x="1440" y="720"/>
                </a:cubicBezTo>
                <a:cubicBezTo>
                  <a:pt x="1440" y="1117"/>
                  <a:pt x="1117" y="1440"/>
                  <a:pt x="720" y="1440"/>
                </a:cubicBezTo>
                <a:cubicBezTo>
                  <a:pt x="322" y="1440"/>
                  <a:pt x="0" y="1117"/>
                  <a:pt x="1" y="720"/>
                </a:cubicBezTo>
              </a:path>
            </a:pathLst>
          </a:cu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" name="textbox 192"/>
          <p:cNvSpPr/>
          <p:nvPr/>
        </p:nvSpPr>
        <p:spPr>
          <a:xfrm>
            <a:off x="1126975" y="1526373"/>
            <a:ext cx="3704590" cy="233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635"/>
              </a:lnSpc>
            </a:pP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以国家《评估标准》为基准，</a:t>
            </a:r>
            <a:r>
              <a:rPr sz="1300" kern="0" spc="-1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细化评估内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容。</a:t>
            </a:r>
            <a:endParaRPr lang="en-US" altLang="en-US" sz="1300" dirty="0"/>
          </a:p>
        </p:txBody>
      </p:sp>
      <p:sp>
        <p:nvSpPr>
          <p:cNvPr id="194" name="textbox 194"/>
          <p:cNvSpPr/>
          <p:nvPr/>
        </p:nvSpPr>
        <p:spPr>
          <a:xfrm>
            <a:off x="5901285" y="3859362"/>
            <a:ext cx="2738120" cy="233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635"/>
              </a:lnSpc>
            </a:pP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党的工作与保育教育工作紧密融合。</a:t>
            </a:r>
            <a:endParaRPr lang="en-US" altLang="en-US" sz="1300" dirty="0"/>
          </a:p>
        </p:txBody>
      </p:sp>
      <p:sp>
        <p:nvSpPr>
          <p:cNvPr id="196" name="textbox 196"/>
          <p:cNvSpPr/>
          <p:nvPr/>
        </p:nvSpPr>
        <p:spPr>
          <a:xfrm>
            <a:off x="506094" y="2305634"/>
            <a:ext cx="953135" cy="457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  <a:tabLst>
                <a:tab pos="257175" algn="l"/>
              </a:tabLst>
            </a:pPr>
            <a:r>
              <a:rPr sz="35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3500" kern="0" spc="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例</a:t>
            </a:r>
            <a:r>
              <a:rPr sz="3500" kern="0" spc="-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endParaRPr lang="en-US" altLang="en-US" sz="3500" dirty="0"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71211" y="2155545"/>
            <a:ext cx="622122" cy="583488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190299" y="3654742"/>
            <a:ext cx="622046" cy="579754"/>
          </a:xfrm>
          <a:prstGeom prst="rect">
            <a:avLst/>
          </a:prstGeom>
        </p:spPr>
      </p:pic>
      <p:sp>
        <p:nvSpPr>
          <p:cNvPr id="202" name="rect"/>
          <p:cNvSpPr/>
          <p:nvPr/>
        </p:nvSpPr>
        <p:spPr>
          <a:xfrm>
            <a:off x="5160009" y="3188652"/>
            <a:ext cx="661670" cy="28575"/>
          </a:xfrm>
          <a:prstGeom prst="rect">
            <a:avLst/>
          </a:prstGeom>
          <a:solidFill>
            <a:srgbClr val="2F528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27701" y="1303185"/>
            <a:ext cx="1644650" cy="252629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2514511" y="1303185"/>
            <a:ext cx="1644637" cy="2526296"/>
            <a:chOff x="0" y="0"/>
            <a:chExt cx="1644637" cy="2526296"/>
          </a:xfrm>
        </p:grpSpPr>
        <p:pic>
          <p:nvPicPr>
            <p:cNvPr id="208" name="picture 2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644637" cy="2526296"/>
            </a:xfrm>
            <a:prstGeom prst="rect">
              <a:avLst/>
            </a:prstGeom>
          </p:spPr>
        </p:pic>
        <p:sp>
          <p:nvSpPr>
            <p:cNvPr id="210" name="textbox 210"/>
            <p:cNvSpPr/>
            <p:nvPr/>
          </p:nvSpPr>
          <p:spPr>
            <a:xfrm>
              <a:off x="-12700" y="-12700"/>
              <a:ext cx="1670050" cy="256730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32258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300" b="1" kern="0" spc="4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质量评估标准</a:t>
              </a:r>
              <a:endParaRPr lang="en-US" altLang="en-US" sz="1300" dirty="0"/>
            </a:p>
            <a:p>
              <a:pPr algn="l" rtl="0" eaLnBrk="0">
                <a:lnSpc>
                  <a:spcPct val="192000"/>
                </a:lnSpc>
              </a:pPr>
              <a:endParaRPr lang="en-US" altLang="en-US" sz="1000" dirty="0"/>
            </a:p>
            <a:p>
              <a:pPr marL="666750" algn="l" rtl="0" eaLnBrk="0">
                <a:lnSpc>
                  <a:spcPct val="90000"/>
                </a:lnSpc>
                <a:spcBef>
                  <a:spcPts val="395"/>
                </a:spcBef>
              </a:pPr>
              <a:r>
                <a:rPr sz="1300" b="1" kern="0" spc="30" dirty="0">
                  <a:solidFill>
                    <a:srgbClr val="E55D27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提升</a:t>
              </a:r>
              <a:endParaRPr lang="en-US" altLang="en-US" sz="13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marL="532130" algn="l" rtl="0" eaLnBrk="0">
                <a:lnSpc>
                  <a:spcPct val="88000"/>
                </a:lnSpc>
                <a:spcBef>
                  <a:spcPts val="36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办园方向</a:t>
              </a:r>
              <a:endParaRPr lang="en-US" altLang="en-US" sz="1200" dirty="0"/>
            </a:p>
            <a:p>
              <a:pPr marL="127000" algn="l" rtl="0" eaLnBrk="0">
                <a:lnSpc>
                  <a:spcPts val="1445"/>
                </a:lnSpc>
                <a:spcBef>
                  <a:spcPts val="42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保育与安全 教育过程</a:t>
              </a:r>
              <a:endParaRPr lang="en-US" altLang="en-US" sz="12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500" dirty="0"/>
            </a:p>
            <a:p>
              <a:pPr marL="20701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环境创设  教师队伍</a:t>
              </a:r>
              <a:endParaRPr lang="en-US" altLang="en-US" sz="1200" dirty="0"/>
            </a:p>
          </p:txBody>
        </p:sp>
      </p:grpSp>
      <p:sp>
        <p:nvSpPr>
          <p:cNvPr id="212" name="textbox 212"/>
          <p:cNvSpPr/>
          <p:nvPr/>
        </p:nvSpPr>
        <p:spPr>
          <a:xfrm>
            <a:off x="473468" y="190461"/>
            <a:ext cx="5630545" cy="742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r" rtl="0" eaLnBrk="0">
              <a:lnSpc>
                <a:spcPts val="2645"/>
              </a:lnSpc>
              <a:spcBef>
                <a:spcPts val="0"/>
              </a:spcBef>
            </a:pPr>
            <a:r>
              <a:rPr sz="2000" b="1" kern="0" spc="-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新旧评估标准的差别在哪</a:t>
            </a:r>
            <a:r>
              <a:rPr sz="2000" b="1" kern="0" spc="-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里？</a:t>
            </a:r>
            <a:endParaRPr lang="en-US" altLang="en-US" sz="2000" dirty="0"/>
          </a:p>
        </p:txBody>
      </p:sp>
      <p:sp>
        <p:nvSpPr>
          <p:cNvPr id="214" name="textbox 214"/>
          <p:cNvSpPr/>
          <p:nvPr/>
        </p:nvSpPr>
        <p:spPr>
          <a:xfrm>
            <a:off x="2979521" y="4295089"/>
            <a:ext cx="3205479" cy="674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20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由保障基础规范转变为聚焦</a:t>
            </a:r>
            <a:endParaRPr lang="en-US" altLang="en-US" sz="2000" dirty="0"/>
          </a:p>
          <a:p>
            <a:pPr marL="1061720" algn="l" rtl="0" eaLnBrk="0">
              <a:lnSpc>
                <a:spcPts val="3015"/>
              </a:lnSpc>
            </a:pPr>
            <a:r>
              <a:rPr sz="2000" b="1" kern="0" spc="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优质教育</a:t>
            </a:r>
            <a:endParaRPr lang="en-US" altLang="en-US" sz="2000" dirty="0"/>
          </a:p>
        </p:txBody>
      </p:sp>
      <p:sp>
        <p:nvSpPr>
          <p:cNvPr id="216" name="textbox 216"/>
          <p:cNvSpPr/>
          <p:nvPr/>
        </p:nvSpPr>
        <p:spPr>
          <a:xfrm>
            <a:off x="5139144" y="1624715"/>
            <a:ext cx="1224914" cy="733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300" b="1" kern="0" spc="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标准化管理系统</a:t>
            </a:r>
            <a:endParaRPr lang="en-US" altLang="en-US" sz="1300" dirty="0"/>
          </a:p>
          <a:p>
            <a:pPr algn="l" rtl="0" eaLnBrk="0">
              <a:lnSpc>
                <a:spcPct val="194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300" dirty="0"/>
          </a:p>
          <a:p>
            <a:pPr marL="443230" algn="l" rtl="0" eaLnBrk="0">
              <a:lnSpc>
                <a:spcPct val="88000"/>
              </a:lnSpc>
              <a:spcBef>
                <a:spcPts val="5"/>
              </a:spcBef>
            </a:pPr>
            <a:r>
              <a:rPr sz="1300" b="1" kern="0" spc="30" dirty="0">
                <a:solidFill>
                  <a:srgbClr val="C7312A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基础</a:t>
            </a:r>
            <a:endParaRPr lang="en-US" altLang="en-US" sz="1300" dirty="0"/>
          </a:p>
        </p:txBody>
      </p:sp>
      <p:sp>
        <p:nvSpPr>
          <p:cNvPr id="218" name="textbox 218"/>
          <p:cNvSpPr/>
          <p:nvPr/>
        </p:nvSpPr>
        <p:spPr>
          <a:xfrm>
            <a:off x="5090515" y="2860459"/>
            <a:ext cx="1323339" cy="660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357505" algn="l" rtl="0" eaLnBrk="0">
              <a:lnSpc>
                <a:spcPct val="88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硬件设施</a:t>
            </a:r>
            <a:endParaRPr lang="en-US" altLang="en-US" sz="1200" dirty="0"/>
          </a:p>
          <a:p>
            <a:pPr marL="13970" algn="l" rtl="0" eaLnBrk="0">
              <a:lnSpc>
                <a:spcPct val="88000"/>
              </a:lnSpc>
              <a:spcBef>
                <a:spcPts val="60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清洁卫生</a:t>
            </a:r>
            <a:r>
              <a:rPr sz="1200" kern="0" spc="3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服务质量</a:t>
            </a:r>
            <a:endParaRPr lang="en-US" altLang="en-US" sz="1200" dirty="0"/>
          </a:p>
          <a:p>
            <a:pPr algn="l" rtl="0" eaLnBrk="0">
              <a:lnSpc>
                <a:spcPct val="115000"/>
              </a:lnSpc>
            </a:pPr>
            <a:endParaRPr lang="en-US" altLang="en-US" sz="300" dirty="0"/>
          </a:p>
          <a:p>
            <a:pPr marL="12700" algn="l" rtl="0" eaLnBrk="0">
              <a:lnSpc>
                <a:spcPts val="1445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基础管理  教育教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</a:t>
            </a:r>
            <a:endParaRPr lang="en-US" altLang="en-US" sz="1200" dirty="0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3124200" y="3617124"/>
            <a:ext cx="424992" cy="424738"/>
            <a:chOff x="0" y="0"/>
            <a:chExt cx="424992" cy="424738"/>
          </a:xfrm>
        </p:grpSpPr>
        <p:sp>
          <p:nvSpPr>
            <p:cNvPr id="220" name="path"/>
            <p:cNvSpPr/>
            <p:nvPr/>
          </p:nvSpPr>
          <p:spPr>
            <a:xfrm>
              <a:off x="0" y="0"/>
              <a:ext cx="424992" cy="424738"/>
            </a:xfrm>
            <a:custGeom>
              <a:avLst/>
              <a:gdLst/>
              <a:ahLst/>
              <a:cxnLst/>
              <a:rect l="0" t="0" r="0" b="0"/>
              <a:pathLst>
                <a:path w="669" h="668">
                  <a:moveTo>
                    <a:pt x="0" y="334"/>
                  </a:moveTo>
                  <a:cubicBezTo>
                    <a:pt x="0" y="149"/>
                    <a:pt x="150" y="0"/>
                    <a:pt x="334" y="0"/>
                  </a:cubicBezTo>
                  <a:cubicBezTo>
                    <a:pt x="519" y="0"/>
                    <a:pt x="669" y="149"/>
                    <a:pt x="669" y="334"/>
                  </a:cubicBezTo>
                  <a:cubicBezTo>
                    <a:pt x="669" y="519"/>
                    <a:pt x="519" y="668"/>
                    <a:pt x="334" y="668"/>
                  </a:cubicBezTo>
                  <a:cubicBezTo>
                    <a:pt x="150" y="668"/>
                    <a:pt x="0" y="519"/>
                    <a:pt x="0" y="334"/>
                  </a:cubicBezTo>
                </a:path>
              </a:pathLst>
            </a:custGeom>
            <a:solidFill>
              <a:srgbClr val="E55D2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" name="path"/>
            <p:cNvSpPr/>
            <p:nvPr/>
          </p:nvSpPr>
          <p:spPr>
            <a:xfrm>
              <a:off x="22847" y="23063"/>
              <a:ext cx="379565" cy="378612"/>
            </a:xfrm>
            <a:custGeom>
              <a:avLst/>
              <a:gdLst/>
              <a:ahLst/>
              <a:cxnLst/>
              <a:rect l="0" t="0" r="0" b="0"/>
              <a:pathLst>
                <a:path w="597" h="596">
                  <a:moveTo>
                    <a:pt x="0" y="298"/>
                  </a:moveTo>
                  <a:cubicBezTo>
                    <a:pt x="0" y="133"/>
                    <a:pt x="133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62"/>
                    <a:pt x="463" y="596"/>
                    <a:pt x="298" y="596"/>
                  </a:cubicBezTo>
                  <a:cubicBezTo>
                    <a:pt x="133" y="596"/>
                    <a:pt x="0" y="462"/>
                    <a:pt x="0" y="29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4" name="textbox 224"/>
          <p:cNvSpPr/>
          <p:nvPr/>
        </p:nvSpPr>
        <p:spPr>
          <a:xfrm>
            <a:off x="3283787" y="3783355"/>
            <a:ext cx="2476500" cy="195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1500" b="1" kern="0" spc="-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                                               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endParaRPr lang="en-US" altLang="en-US" sz="1500" dirty="0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5538139" y="3617124"/>
            <a:ext cx="423760" cy="424738"/>
            <a:chOff x="0" y="0"/>
            <a:chExt cx="423760" cy="424738"/>
          </a:xfrm>
        </p:grpSpPr>
        <p:grpSp>
          <p:nvGrpSpPr>
            <p:cNvPr id="30" name="group 30"/>
            <p:cNvGrpSpPr/>
            <p:nvPr/>
          </p:nvGrpSpPr>
          <p:grpSpPr>
            <a:xfrm rot="21600000">
              <a:off x="0" y="0"/>
              <a:ext cx="423760" cy="424738"/>
              <a:chOff x="0" y="0"/>
              <a:chExt cx="423760" cy="424738"/>
            </a:xfrm>
          </p:grpSpPr>
          <p:sp>
            <p:nvSpPr>
              <p:cNvPr id="226" name="path"/>
              <p:cNvSpPr/>
              <p:nvPr/>
            </p:nvSpPr>
            <p:spPr>
              <a:xfrm>
                <a:off x="0" y="0"/>
                <a:ext cx="423760" cy="424738"/>
              </a:xfrm>
              <a:custGeom>
                <a:avLst/>
                <a:gdLst/>
                <a:ahLst/>
                <a:cxnLst/>
                <a:rect l="0" t="0" r="0" b="0"/>
                <a:pathLst>
                  <a:path w="667" h="668">
                    <a:moveTo>
                      <a:pt x="0" y="334"/>
                    </a:moveTo>
                    <a:cubicBezTo>
                      <a:pt x="0" y="149"/>
                      <a:pt x="149" y="0"/>
                      <a:pt x="333" y="0"/>
                    </a:cubicBezTo>
                    <a:cubicBezTo>
                      <a:pt x="517" y="0"/>
                      <a:pt x="667" y="149"/>
                      <a:pt x="667" y="334"/>
                    </a:cubicBezTo>
                    <a:cubicBezTo>
                      <a:pt x="667" y="519"/>
                      <a:pt x="517" y="668"/>
                      <a:pt x="333" y="668"/>
                    </a:cubicBezTo>
                    <a:cubicBezTo>
                      <a:pt x="149" y="668"/>
                      <a:pt x="0" y="519"/>
                      <a:pt x="0" y="334"/>
                    </a:cubicBezTo>
                  </a:path>
                </a:pathLst>
              </a:custGeom>
              <a:solidFill>
                <a:srgbClr val="C731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path"/>
              <p:cNvSpPr/>
              <p:nvPr/>
            </p:nvSpPr>
            <p:spPr>
              <a:xfrm>
                <a:off x="21412" y="23063"/>
                <a:ext cx="380250" cy="378612"/>
              </a:xfrm>
              <a:custGeom>
                <a:avLst/>
                <a:gdLst/>
                <a:ahLst/>
                <a:cxnLst/>
                <a:rect l="0" t="0" r="0" b="0"/>
                <a:pathLst>
                  <a:path w="598" h="596">
                    <a:moveTo>
                      <a:pt x="0" y="298"/>
                    </a:moveTo>
                    <a:cubicBezTo>
                      <a:pt x="1" y="133"/>
                      <a:pt x="134" y="0"/>
                      <a:pt x="299" y="0"/>
                    </a:cubicBezTo>
                    <a:cubicBezTo>
                      <a:pt x="465" y="0"/>
                      <a:pt x="598" y="133"/>
                      <a:pt x="598" y="298"/>
                    </a:cubicBezTo>
                    <a:cubicBezTo>
                      <a:pt x="598" y="462"/>
                      <a:pt x="465" y="596"/>
                      <a:pt x="299" y="596"/>
                    </a:cubicBezTo>
                    <a:cubicBezTo>
                      <a:pt x="134" y="596"/>
                      <a:pt x="1" y="462"/>
                      <a:pt x="0" y="298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0" name="textbox 230"/>
            <p:cNvSpPr/>
            <p:nvPr/>
          </p:nvSpPr>
          <p:spPr>
            <a:xfrm>
              <a:off x="-12700" y="-12700"/>
              <a:ext cx="449580" cy="4959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6000"/>
                </a:lnSpc>
              </a:pPr>
              <a:endParaRPr lang="en-US" altLang="en-US" sz="1000" dirty="0"/>
            </a:p>
            <a:p>
              <a:pPr marL="189230" algn="l" rtl="0" eaLnBrk="0">
                <a:lnSpc>
                  <a:spcPct val="74000"/>
                </a:lnSpc>
                <a:spcBef>
                  <a:spcPts val="5"/>
                </a:spcBef>
              </a:pPr>
              <a:r>
                <a:rPr sz="1500" b="1" kern="0" spc="-20" dirty="0">
                  <a:solidFill>
                    <a:srgbClr val="000000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1</a:t>
              </a:r>
              <a:endParaRPr lang="en-US" altLang="en-US" sz="1500" dirty="0"/>
            </a:p>
          </p:txBody>
        </p:sp>
      </p:grpSp>
      <p:sp>
        <p:nvSpPr>
          <p:cNvPr id="232" name="path"/>
          <p:cNvSpPr/>
          <p:nvPr/>
        </p:nvSpPr>
        <p:spPr>
          <a:xfrm>
            <a:off x="5610212" y="2429929"/>
            <a:ext cx="279628" cy="279628"/>
          </a:xfrm>
          <a:custGeom>
            <a:avLst/>
            <a:gdLst/>
            <a:ahLst/>
            <a:cxnLst/>
            <a:rect l="0" t="0" r="0" b="0"/>
            <a:pathLst>
              <a:path w="440" h="440">
                <a:moveTo>
                  <a:pt x="371" y="69"/>
                </a:moveTo>
                <a:cubicBezTo>
                  <a:pt x="301" y="0"/>
                  <a:pt x="188" y="0"/>
                  <a:pt x="119" y="69"/>
                </a:cubicBezTo>
                <a:cubicBezTo>
                  <a:pt x="62" y="125"/>
                  <a:pt x="53" y="210"/>
                  <a:pt x="88" y="279"/>
                </a:cubicBezTo>
                <a:cubicBezTo>
                  <a:pt x="0" y="368"/>
                  <a:pt x="0" y="368"/>
                  <a:pt x="0" y="368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163" y="352"/>
                  <a:pt x="163" y="352"/>
                  <a:pt x="163" y="352"/>
                </a:cubicBezTo>
                <a:cubicBezTo>
                  <a:pt x="229" y="386"/>
                  <a:pt x="314" y="377"/>
                  <a:pt x="371" y="320"/>
                </a:cubicBezTo>
                <a:cubicBezTo>
                  <a:pt x="440" y="251"/>
                  <a:pt x="440" y="138"/>
                  <a:pt x="371" y="69"/>
                </a:cubicBezTo>
                <a:moveTo>
                  <a:pt x="314" y="261"/>
                </a:moveTo>
                <a:cubicBezTo>
                  <a:pt x="295" y="279"/>
                  <a:pt x="270" y="289"/>
                  <a:pt x="245" y="289"/>
                </a:cubicBezTo>
                <a:cubicBezTo>
                  <a:pt x="220" y="289"/>
                  <a:pt x="195" y="279"/>
                  <a:pt x="179" y="261"/>
                </a:cubicBezTo>
                <a:cubicBezTo>
                  <a:pt x="160" y="245"/>
                  <a:pt x="150" y="220"/>
                  <a:pt x="150" y="195"/>
                </a:cubicBezTo>
                <a:cubicBezTo>
                  <a:pt x="150" y="169"/>
                  <a:pt x="160" y="144"/>
                  <a:pt x="179" y="128"/>
                </a:cubicBezTo>
                <a:cubicBezTo>
                  <a:pt x="195" y="110"/>
                  <a:pt x="220" y="100"/>
                  <a:pt x="245" y="100"/>
                </a:cubicBezTo>
                <a:cubicBezTo>
                  <a:pt x="270" y="100"/>
                  <a:pt x="295" y="110"/>
                  <a:pt x="314" y="128"/>
                </a:cubicBezTo>
                <a:cubicBezTo>
                  <a:pt x="330" y="144"/>
                  <a:pt x="339" y="169"/>
                  <a:pt x="339" y="195"/>
                </a:cubicBezTo>
                <a:cubicBezTo>
                  <a:pt x="339" y="220"/>
                  <a:pt x="330" y="245"/>
                  <a:pt x="314" y="261"/>
                </a:cubicBezTo>
              </a:path>
            </a:pathLst>
          </a:custGeom>
          <a:solidFill>
            <a:srgbClr val="C7312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" name="path"/>
          <p:cNvSpPr/>
          <p:nvPr/>
        </p:nvSpPr>
        <p:spPr>
          <a:xfrm>
            <a:off x="3202305" y="2452522"/>
            <a:ext cx="269049" cy="234467"/>
          </a:xfrm>
          <a:custGeom>
            <a:avLst/>
            <a:gdLst/>
            <a:ahLst/>
            <a:cxnLst/>
            <a:rect l="0" t="0" r="0" b="0"/>
            <a:pathLst>
              <a:path w="423" h="369">
                <a:moveTo>
                  <a:pt x="97" y="114"/>
                </a:moveTo>
                <a:cubicBezTo>
                  <a:pt x="96" y="51"/>
                  <a:pt x="148" y="0"/>
                  <a:pt x="211" y="0"/>
                </a:cubicBezTo>
                <a:cubicBezTo>
                  <a:pt x="275" y="0"/>
                  <a:pt x="326" y="51"/>
                  <a:pt x="326" y="114"/>
                </a:cubicBezTo>
                <a:cubicBezTo>
                  <a:pt x="326" y="177"/>
                  <a:pt x="275" y="228"/>
                  <a:pt x="211" y="228"/>
                </a:cubicBezTo>
                <a:cubicBezTo>
                  <a:pt x="148" y="228"/>
                  <a:pt x="96" y="177"/>
                  <a:pt x="97" y="114"/>
                </a:cubicBezTo>
              </a:path>
              <a:path w="423" h="369">
                <a:moveTo>
                  <a:pt x="329" y="193"/>
                </a:moveTo>
                <a:cubicBezTo>
                  <a:pt x="304" y="231"/>
                  <a:pt x="260" y="256"/>
                  <a:pt x="210" y="256"/>
                </a:cubicBezTo>
                <a:cubicBezTo>
                  <a:pt x="163" y="256"/>
                  <a:pt x="119" y="231"/>
                  <a:pt x="94" y="193"/>
                </a:cubicBezTo>
                <a:cubicBezTo>
                  <a:pt x="37" y="231"/>
                  <a:pt x="0" y="293"/>
                  <a:pt x="0" y="369"/>
                </a:cubicBezTo>
                <a:cubicBezTo>
                  <a:pt x="423" y="369"/>
                  <a:pt x="423" y="369"/>
                  <a:pt x="423" y="369"/>
                </a:cubicBezTo>
                <a:cubicBezTo>
                  <a:pt x="423" y="293"/>
                  <a:pt x="386" y="231"/>
                  <a:pt x="329" y="193"/>
                </a:cubicBezTo>
              </a:path>
            </a:pathLst>
          </a:custGeom>
          <a:solidFill>
            <a:srgbClr val="E55D2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 rot="21600000">
            <a:off x="5699759" y="1575816"/>
            <a:ext cx="2065350" cy="2759964"/>
            <a:chOff x="0" y="0"/>
            <a:chExt cx="2065350" cy="2759964"/>
          </a:xfrm>
        </p:grpSpPr>
        <p:sp>
          <p:nvSpPr>
            <p:cNvPr id="238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0" name="picture 2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3271" y="42595"/>
              <a:ext cx="2002078" cy="2673883"/>
            </a:xfrm>
            <a:prstGeom prst="rect">
              <a:avLst/>
            </a:prstGeom>
          </p:spPr>
        </p:pic>
        <p:sp>
          <p:nvSpPr>
            <p:cNvPr id="242" name="textbox 242"/>
            <p:cNvSpPr/>
            <p:nvPr/>
          </p:nvSpPr>
          <p:spPr>
            <a:xfrm>
              <a:off x="284779" y="204608"/>
              <a:ext cx="1532255" cy="20408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4000"/>
                </a:lnSpc>
              </a:pPr>
              <a:endParaRPr lang="en-US" altLang="en-US" sz="100" dirty="0"/>
            </a:p>
            <a:p>
              <a:pPr marL="72390" algn="l" rtl="0" eaLnBrk="0">
                <a:lnSpc>
                  <a:spcPct val="97000"/>
                </a:lnSpc>
              </a:pPr>
              <a:r>
                <a:rPr sz="2700" kern="0" spc="6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科学理念</a:t>
              </a:r>
              <a:endParaRPr lang="en-US" altLang="en-US" sz="27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8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ct val="87000"/>
                </a:lnSpc>
                <a:spcBef>
                  <a:spcPts val="600"/>
                </a:spcBef>
              </a:pPr>
              <a:r>
                <a:rPr sz="2000" kern="0" spc="-3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幼儿身心发展</a:t>
              </a:r>
              <a:endParaRPr lang="en-US" altLang="en-US" sz="2000" dirty="0"/>
            </a:p>
            <a:p>
              <a:pPr marL="509905" algn="l" rtl="0" eaLnBrk="0">
                <a:lnSpc>
                  <a:spcPct val="88000"/>
                </a:lnSpc>
                <a:spcBef>
                  <a:spcPts val="305"/>
                </a:spcBef>
              </a:pPr>
              <a:r>
                <a:rPr sz="2000" kern="0" spc="-4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规律</a:t>
              </a:r>
              <a:endParaRPr lang="en-US" altLang="en-US" sz="2000" dirty="0"/>
            </a:p>
            <a:p>
              <a:pPr marL="139700" algn="l" rtl="0" eaLnBrk="0">
                <a:lnSpc>
                  <a:spcPct val="88000"/>
                </a:lnSpc>
                <a:spcBef>
                  <a:spcPts val="290"/>
                </a:spcBef>
              </a:pPr>
              <a:r>
                <a:rPr sz="2000" kern="0" spc="-3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幼儿的学习</a:t>
              </a:r>
              <a:endParaRPr lang="en-US" altLang="en-US" sz="2000" dirty="0"/>
            </a:p>
            <a:p>
              <a:pPr marL="519430" algn="l" rtl="0" eaLnBrk="0">
                <a:lnSpc>
                  <a:spcPct val="87000"/>
                </a:lnSpc>
                <a:spcBef>
                  <a:spcPts val="285"/>
                </a:spcBef>
              </a:pPr>
              <a:r>
                <a:rPr sz="2000" kern="0" spc="-8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方式</a:t>
              </a:r>
              <a:endParaRPr lang="en-US" altLang="en-US" sz="2000" dirty="0"/>
            </a:p>
          </p:txBody>
        </p:sp>
        <p:sp>
          <p:nvSpPr>
            <p:cNvPr id="244" name="rect"/>
            <p:cNvSpPr/>
            <p:nvPr/>
          </p:nvSpPr>
          <p:spPr>
            <a:xfrm>
              <a:off x="133946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3360420" y="1575816"/>
            <a:ext cx="2042160" cy="2759964"/>
            <a:chOff x="0" y="0"/>
            <a:chExt cx="2042160" cy="2759964"/>
          </a:xfrm>
        </p:grpSpPr>
        <p:sp>
          <p:nvSpPr>
            <p:cNvPr id="246" name="rect"/>
            <p:cNvSpPr/>
            <p:nvPr/>
          </p:nvSpPr>
          <p:spPr>
            <a:xfrm>
              <a:off x="0" y="0"/>
              <a:ext cx="2042160" cy="2759964"/>
            </a:xfrm>
            <a:prstGeom prst="rect">
              <a:avLst/>
            </a:pr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rect"/>
            <p:cNvSpPr/>
            <p:nvPr/>
          </p:nvSpPr>
          <p:spPr>
            <a:xfrm>
              <a:off x="135216" y="744029"/>
              <a:ext cx="1741080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50" name="picture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4541" y="42595"/>
              <a:ext cx="1906802" cy="2673883"/>
            </a:xfrm>
            <a:prstGeom prst="rect">
              <a:avLst/>
            </a:prstGeom>
          </p:spPr>
        </p:pic>
        <p:sp>
          <p:nvSpPr>
            <p:cNvPr id="252" name="textbox 252"/>
            <p:cNvSpPr/>
            <p:nvPr/>
          </p:nvSpPr>
          <p:spPr>
            <a:xfrm>
              <a:off x="260510" y="225563"/>
              <a:ext cx="1536700" cy="171577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000"/>
                </a:lnSpc>
              </a:pPr>
              <a:endParaRPr lang="en-US" altLang="en-US" sz="100" dirty="0"/>
            </a:p>
            <a:p>
              <a:pPr marL="43815" algn="l" rtl="0" eaLnBrk="0">
                <a:lnSpc>
                  <a:spcPct val="98000"/>
                </a:lnSpc>
              </a:pPr>
              <a:r>
                <a:rPr sz="2700" kern="0" spc="1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品德启蒙</a:t>
              </a:r>
              <a:endParaRPr lang="en-US" altLang="en-US" sz="2700" dirty="0"/>
            </a:p>
            <a:p>
              <a:pPr algn="l" rtl="0" eaLnBrk="0">
                <a:lnSpc>
                  <a:spcPct val="194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ts val="2420"/>
                </a:lnSpc>
                <a:spcBef>
                  <a:spcPts val="605"/>
                </a:spcBef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党的教育方针</a:t>
              </a:r>
              <a:endParaRPr lang="en-US" altLang="en-US" sz="2000" dirty="0"/>
            </a:p>
            <a:p>
              <a:pPr marL="156210" algn="l" rtl="0" eaLnBrk="0">
                <a:lnSpc>
                  <a:spcPct val="87000"/>
                </a:lnSpc>
                <a:spcBef>
                  <a:spcPts val="300"/>
                </a:spcBef>
              </a:pPr>
              <a:r>
                <a:rPr sz="2000" kern="0" spc="-5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品德与行为</a:t>
              </a:r>
              <a:endParaRPr lang="en-US" altLang="en-US" sz="2000" dirty="0"/>
            </a:p>
            <a:p>
              <a:pPr marL="539115" algn="l" rtl="0" eaLnBrk="0">
                <a:lnSpc>
                  <a:spcPct val="86000"/>
                </a:lnSpc>
                <a:spcBef>
                  <a:spcPts val="340"/>
                </a:spcBef>
              </a:pPr>
              <a:r>
                <a:rPr sz="2000" kern="0" spc="-1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习惯</a:t>
              </a:r>
              <a:endParaRPr lang="en-US" altLang="en-US" sz="200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1114043" y="1575816"/>
            <a:ext cx="2042159" cy="2759964"/>
            <a:chOff x="0" y="0"/>
            <a:chExt cx="2042159" cy="2759964"/>
          </a:xfrm>
        </p:grpSpPr>
        <p:sp>
          <p:nvSpPr>
            <p:cNvPr id="254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6" name="rect"/>
            <p:cNvSpPr/>
            <p:nvPr/>
          </p:nvSpPr>
          <p:spPr>
            <a:xfrm>
              <a:off x="134327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58" name="picture 2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3652" y="42595"/>
              <a:ext cx="1906803" cy="2673883"/>
            </a:xfrm>
            <a:prstGeom prst="rect">
              <a:avLst/>
            </a:prstGeom>
          </p:spPr>
        </p:pic>
        <p:sp>
          <p:nvSpPr>
            <p:cNvPr id="260" name="textbox 260"/>
            <p:cNvSpPr/>
            <p:nvPr/>
          </p:nvSpPr>
          <p:spPr>
            <a:xfrm>
              <a:off x="222662" y="232548"/>
              <a:ext cx="1537335" cy="17367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000"/>
                </a:lnSpc>
              </a:pPr>
              <a:endParaRPr lang="en-US" altLang="en-US" sz="100" dirty="0"/>
            </a:p>
            <a:p>
              <a:pPr marL="104140" algn="l" rtl="0" eaLnBrk="0">
                <a:lnSpc>
                  <a:spcPct val="98000"/>
                </a:lnSpc>
              </a:pPr>
              <a:r>
                <a:rPr sz="2700" kern="0" spc="6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党建工作</a:t>
              </a:r>
              <a:endParaRPr lang="en-US" altLang="en-US" sz="2700" dirty="0"/>
            </a:p>
            <a:p>
              <a:pPr algn="l" rtl="0" eaLnBrk="0">
                <a:lnSpc>
                  <a:spcPct val="189000"/>
                </a:lnSpc>
              </a:pPr>
              <a:endParaRPr lang="en-US" altLang="en-US" sz="1000" dirty="0"/>
            </a:p>
            <a:p>
              <a:pPr marL="13335" indent="254000" algn="l" rtl="0" eaLnBrk="0">
                <a:lnSpc>
                  <a:spcPct val="100000"/>
                </a:lnSpc>
                <a:spcBef>
                  <a:spcPts val="610"/>
                </a:spcBef>
              </a:pPr>
              <a:r>
                <a:rPr sz="2000" kern="0" spc="-3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党组制度</a:t>
              </a:r>
              <a:r>
                <a:rPr sz="2000" kern="0" spc="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2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党组工作落实</a:t>
              </a:r>
              <a:endParaRPr lang="en-US" altLang="en-US" sz="2000" dirty="0"/>
            </a:p>
            <a:p>
              <a:pPr marL="12700" algn="l" rtl="0" eaLnBrk="0">
                <a:lnSpc>
                  <a:spcPts val="2625"/>
                </a:lnSpc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年度工作计划</a:t>
              </a:r>
              <a:endParaRPr lang="en-US" altLang="en-US" sz="2000" dirty="0"/>
            </a:p>
          </p:txBody>
        </p:sp>
      </p:grpSp>
      <p:sp>
        <p:nvSpPr>
          <p:cNvPr id="262" name="textbox 262"/>
          <p:cNvSpPr/>
          <p:nvPr/>
        </p:nvSpPr>
        <p:spPr>
          <a:xfrm>
            <a:off x="473468" y="190461"/>
            <a:ext cx="4730115" cy="1025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1600" dirty="0"/>
          </a:p>
          <a:p>
            <a:pPr algn="l" rtl="0" eaLnBrk="0">
              <a:lnSpc>
                <a:spcPct val="12000"/>
              </a:lnSpc>
            </a:pPr>
            <a:endParaRPr lang="en-US" altLang="en-US" sz="100" dirty="0"/>
          </a:p>
          <a:p>
            <a:pPr algn="r" rtl="0" eaLnBrk="0">
              <a:lnSpc>
                <a:spcPct val="93000"/>
              </a:lnSpc>
            </a:pPr>
            <a:r>
              <a:rPr sz="3500" b="1" kern="0" spc="7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办园方向</a:t>
            </a:r>
            <a:endParaRPr lang="en-US" altLang="en-US" sz="3500" dirty="0"/>
          </a:p>
        </p:txBody>
      </p:sp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282575" y="2232660"/>
          <a:ext cx="866775" cy="623570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866775"/>
              </a:tblGrid>
              <a:tr h="610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marL="13843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新内容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7821294" y="2323464"/>
          <a:ext cx="833119" cy="624204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833119"/>
              </a:tblGrid>
              <a:tr h="611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marL="12192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新内容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pic>
        <p:nvPicPr>
          <p:cNvPr id="268" name="picture 2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08366" y="2351074"/>
            <a:ext cx="267817" cy="578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 rot="21600000">
            <a:off x="3224783" y="1583435"/>
            <a:ext cx="2043683" cy="3188208"/>
            <a:chOff x="0" y="0"/>
            <a:chExt cx="2043683" cy="3188208"/>
          </a:xfrm>
        </p:grpSpPr>
        <p:pic>
          <p:nvPicPr>
            <p:cNvPr id="288" name="picture 28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3652" y="42595"/>
              <a:ext cx="1980031" cy="3145612"/>
            </a:xfrm>
            <a:prstGeom prst="rect">
              <a:avLst/>
            </a:prstGeom>
          </p:spPr>
        </p:pic>
        <p:sp>
          <p:nvSpPr>
            <p:cNvPr id="290" name="rect"/>
            <p:cNvSpPr/>
            <p:nvPr/>
          </p:nvSpPr>
          <p:spPr>
            <a:xfrm>
              <a:off x="0" y="0"/>
              <a:ext cx="2042160" cy="2759964"/>
            </a:xfrm>
            <a:prstGeom prst="rect">
              <a:avLst/>
            </a:pr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2" name="textbox 292"/>
            <p:cNvSpPr/>
            <p:nvPr/>
          </p:nvSpPr>
          <p:spPr>
            <a:xfrm>
              <a:off x="262274" y="252869"/>
              <a:ext cx="1542414" cy="292227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56515" algn="l" rtl="0" eaLnBrk="0">
                <a:lnSpc>
                  <a:spcPct val="98000"/>
                </a:lnSpc>
              </a:pPr>
              <a:r>
                <a:rPr sz="2700" kern="0" spc="6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生活照料</a:t>
              </a:r>
              <a:endParaRPr lang="en-US" altLang="en-US" sz="2700" dirty="0"/>
            </a:p>
            <a:p>
              <a:pPr marL="19685" algn="l" rtl="0" eaLnBrk="0">
                <a:lnSpc>
                  <a:spcPct val="87000"/>
                </a:lnSpc>
                <a:spcBef>
                  <a:spcPts val="1465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生活常规与卫</a:t>
              </a:r>
              <a:endParaRPr lang="en-US" altLang="en-US" sz="2000" dirty="0"/>
            </a:p>
            <a:p>
              <a:pPr marL="400685" algn="l" rtl="0" eaLnBrk="0">
                <a:lnSpc>
                  <a:spcPct val="86000"/>
                </a:lnSpc>
                <a:spcBef>
                  <a:spcPts val="340"/>
                </a:spcBef>
              </a:pPr>
              <a:r>
                <a:rPr sz="2000" kern="0" spc="-5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生习惯</a:t>
              </a:r>
              <a:endParaRPr lang="en-US" altLang="en-US" sz="2000" dirty="0"/>
            </a:p>
            <a:p>
              <a:pPr marL="19685" algn="l" rtl="0" eaLnBrk="0">
                <a:lnSpc>
                  <a:spcPct val="86000"/>
                </a:lnSpc>
                <a:spcBef>
                  <a:spcPts val="335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生活习惯与生</a:t>
              </a:r>
              <a:endParaRPr lang="en-US" altLang="en-US" sz="2000" dirty="0"/>
            </a:p>
            <a:p>
              <a:pPr marL="398780" algn="l" rtl="0" eaLnBrk="0">
                <a:lnSpc>
                  <a:spcPct val="88000"/>
                </a:lnSpc>
                <a:spcBef>
                  <a:spcPts val="315"/>
                </a:spcBef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活能力</a:t>
              </a:r>
              <a:endParaRPr lang="en-US" altLang="en-US" sz="2000" dirty="0"/>
            </a:p>
            <a:p>
              <a:pPr marL="267970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户外活动</a:t>
              </a:r>
              <a:endParaRPr lang="en-US" altLang="en-US" sz="2000" dirty="0"/>
            </a:p>
            <a:p>
              <a:pPr marL="12700" algn="l" rtl="0" eaLnBrk="0">
                <a:lnSpc>
                  <a:spcPts val="2640"/>
                </a:lnSpc>
              </a:pPr>
              <a:r>
                <a:rPr sz="2000" kern="0" spc="-2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特殊儿童照料</a:t>
              </a:r>
              <a:endParaRPr lang="en-US" altLang="en-US" sz="2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500" dirty="0"/>
            </a:p>
            <a:p>
              <a:pPr marL="637540" indent="-1270" algn="l" rtl="0" eaLnBrk="0">
                <a:lnSpc>
                  <a:spcPct val="103000"/>
                </a:lnSpc>
                <a:spcBef>
                  <a:spcPts val="5"/>
                </a:spcBef>
              </a:pPr>
              <a:r>
                <a:rPr sz="1300" kern="0" spc="4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什么是特殊</a:t>
              </a:r>
              <a:r>
                <a:rPr sz="1300" kern="0" spc="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</a:t>
              </a:r>
              <a:r>
                <a:rPr sz="1300" kern="0" spc="1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儿童？</a:t>
              </a:r>
              <a:endParaRPr lang="en-US" altLang="en-US" sz="1300" dirty="0"/>
            </a:p>
          </p:txBody>
        </p:sp>
        <p:sp>
          <p:nvSpPr>
            <p:cNvPr id="294" name="rect"/>
            <p:cNvSpPr/>
            <p:nvPr/>
          </p:nvSpPr>
          <p:spPr>
            <a:xfrm>
              <a:off x="134327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5562600" y="1583435"/>
            <a:ext cx="2045334" cy="2759964"/>
            <a:chOff x="0" y="0"/>
            <a:chExt cx="2045334" cy="2759964"/>
          </a:xfrm>
        </p:grpSpPr>
        <p:sp>
          <p:nvSpPr>
            <p:cNvPr id="296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" name="rect"/>
            <p:cNvSpPr/>
            <p:nvPr/>
          </p:nvSpPr>
          <p:spPr>
            <a:xfrm>
              <a:off x="134581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00" name="picture 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3918" y="42595"/>
              <a:ext cx="1981415" cy="2673883"/>
            </a:xfrm>
            <a:prstGeom prst="rect">
              <a:avLst/>
            </a:prstGeom>
          </p:spPr>
        </p:pic>
        <p:sp>
          <p:nvSpPr>
            <p:cNvPr id="302" name="textbox 302"/>
            <p:cNvSpPr/>
            <p:nvPr/>
          </p:nvSpPr>
          <p:spPr>
            <a:xfrm>
              <a:off x="347333" y="245884"/>
              <a:ext cx="1426844" cy="18218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8000"/>
                </a:lnSpc>
              </a:pPr>
              <a:r>
                <a:rPr sz="2700" kern="0" spc="5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安全防护</a:t>
              </a:r>
              <a:endParaRPr lang="en-US" altLang="en-US" sz="2700" dirty="0"/>
            </a:p>
            <a:p>
              <a:pPr algn="l" rtl="0" eaLnBrk="0">
                <a:lnSpc>
                  <a:spcPct val="13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5000"/>
                </a:lnSpc>
              </a:pPr>
              <a:endParaRPr lang="en-US" altLang="en-US" sz="1000" dirty="0"/>
            </a:p>
            <a:p>
              <a:pPr marL="203200" algn="l" rtl="0" eaLnBrk="0">
                <a:lnSpc>
                  <a:spcPct val="94000"/>
                </a:lnSpc>
                <a:spcBef>
                  <a:spcPts val="605"/>
                </a:spcBef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安全管理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安全意识</a:t>
              </a:r>
              <a:endParaRPr lang="en-US" altLang="en-US" sz="2000" dirty="0"/>
            </a:p>
            <a:p>
              <a:pPr marL="203200" algn="l" rtl="0" eaLnBrk="0">
                <a:lnSpc>
                  <a:spcPts val="2620"/>
                </a:lnSpc>
              </a:pPr>
              <a:r>
                <a:rPr sz="2000" kern="0" spc="-4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安全教育</a:t>
              </a:r>
              <a:endParaRPr lang="en-US" altLang="en-US" sz="200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976883" y="1583435"/>
            <a:ext cx="2042160" cy="2759964"/>
            <a:chOff x="0" y="0"/>
            <a:chExt cx="2042160" cy="2759964"/>
          </a:xfrm>
        </p:grpSpPr>
        <p:sp>
          <p:nvSpPr>
            <p:cNvPr id="304" name="rect"/>
            <p:cNvSpPr/>
            <p:nvPr/>
          </p:nvSpPr>
          <p:spPr>
            <a:xfrm>
              <a:off x="0" y="0"/>
              <a:ext cx="2042160" cy="2759964"/>
            </a:xfrm>
            <a:prstGeom prst="rect">
              <a:avLst/>
            </a:prstGeom>
            <a:solidFill>
              <a:srgbClr val="FFD9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06" name="picture 3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4287" y="42595"/>
              <a:ext cx="1906803" cy="2673883"/>
            </a:xfrm>
            <a:prstGeom prst="rect">
              <a:avLst/>
            </a:prstGeom>
          </p:spPr>
        </p:pic>
        <p:sp>
          <p:nvSpPr>
            <p:cNvPr id="308" name="textbox 308"/>
            <p:cNvSpPr/>
            <p:nvPr/>
          </p:nvSpPr>
          <p:spPr>
            <a:xfrm>
              <a:off x="224061" y="273189"/>
              <a:ext cx="1536700" cy="21850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95885" algn="l" rtl="0" eaLnBrk="0">
                <a:lnSpc>
                  <a:spcPct val="98000"/>
                </a:lnSpc>
              </a:pPr>
              <a:r>
                <a:rPr sz="2700" kern="0" spc="60" dirty="0">
                  <a:solidFill>
                    <a:srgbClr val="595959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卫生保健</a:t>
              </a:r>
              <a:endParaRPr lang="en-US" altLang="en-US" sz="2700" dirty="0"/>
            </a:p>
            <a:p>
              <a:pPr marL="387350" indent="-369570" algn="l" rtl="0" eaLnBrk="0">
                <a:lnSpc>
                  <a:spcPct val="101000"/>
                </a:lnSpc>
                <a:spcBef>
                  <a:spcPts val="1780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工作制度和岗</a:t>
              </a:r>
              <a:r>
                <a:rPr sz="2000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位职责</a:t>
              </a:r>
              <a:endParaRPr lang="en-US" altLang="en-US" sz="2000" dirty="0"/>
            </a:p>
            <a:p>
              <a:pPr marL="259715" algn="l" rtl="0" eaLnBrk="0">
                <a:lnSpc>
                  <a:spcPct val="87000"/>
                </a:lnSpc>
                <a:spcBef>
                  <a:spcPts val="265"/>
                </a:spcBef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膳食营养</a:t>
              </a:r>
              <a:endParaRPr lang="en-US" altLang="en-US" sz="2000" dirty="0"/>
            </a:p>
            <a:p>
              <a:pPr marL="12700" indent="123825" algn="l" rtl="0" eaLnBrk="0">
                <a:lnSpc>
                  <a:spcPct val="100000"/>
                </a:lnSpc>
                <a:spcBef>
                  <a:spcPts val="40"/>
                </a:spcBef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传染病防控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</a:t>
              </a: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卫生保健监测</a:t>
              </a:r>
              <a:endParaRPr lang="en-US" altLang="en-US" sz="2000" dirty="0"/>
            </a:p>
          </p:txBody>
        </p:sp>
        <p:sp>
          <p:nvSpPr>
            <p:cNvPr id="310" name="rect"/>
            <p:cNvSpPr/>
            <p:nvPr/>
          </p:nvSpPr>
          <p:spPr>
            <a:xfrm>
              <a:off x="134962" y="744029"/>
              <a:ext cx="1741080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12" name="table 312"/>
          <p:cNvGraphicFramePr>
            <a:graphicFrameLocks noGrp="1"/>
          </p:cNvGraphicFramePr>
          <p:nvPr/>
        </p:nvGraphicFramePr>
        <p:xfrm>
          <a:off x="7694294" y="2565400"/>
          <a:ext cx="1125219" cy="912495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125219"/>
              </a:tblGrid>
              <a:tr h="906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41605" algn="l" rtl="0" eaLnBrk="0">
                        <a:lnSpc>
                          <a:spcPts val="1635"/>
                        </a:lnSpc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把安全教育</a:t>
                      </a:r>
                      <a:endParaRPr lang="en-US" altLang="en-US" sz="1300" dirty="0"/>
                    </a:p>
                    <a:p>
                      <a:pPr marL="140970" algn="l" rtl="0" eaLnBrk="0">
                        <a:lnSpc>
                          <a:spcPct val="89000"/>
                        </a:lnSpc>
                        <a:spcBef>
                          <a:spcPts val="220"/>
                        </a:spcBef>
                      </a:pPr>
                      <a:r>
                        <a:rPr sz="13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融入幼儿一</a:t>
                      </a:r>
                      <a:endParaRPr lang="en-US" altLang="en-US" sz="1300" dirty="0"/>
                    </a:p>
                    <a:p>
                      <a:pPr marL="249555" algn="l" rtl="0" eaLnBrk="0">
                        <a:lnSpc>
                          <a:spcPct val="89000"/>
                        </a:lnSpc>
                        <a:spcBef>
                          <a:spcPts val="225"/>
                        </a:spcBef>
                      </a:pPr>
                      <a:r>
                        <a:rPr sz="13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日生活。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sp>
        <p:nvSpPr>
          <p:cNvPr id="314" name="textbox 314"/>
          <p:cNvSpPr/>
          <p:nvPr/>
        </p:nvSpPr>
        <p:spPr>
          <a:xfrm>
            <a:off x="3182473" y="641257"/>
            <a:ext cx="2298700" cy="519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3500" b="1" kern="0" spc="7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保育与安全</a:t>
            </a:r>
            <a:endParaRPr lang="en-US" altLang="en-US" sz="3500" dirty="0"/>
          </a:p>
        </p:txBody>
      </p:sp>
      <p:sp>
        <p:nvSpPr>
          <p:cNvPr id="316" name="textbox 316"/>
          <p:cNvSpPr/>
          <p:nvPr/>
        </p:nvSpPr>
        <p:spPr>
          <a:xfrm>
            <a:off x="473710" y="190500"/>
            <a:ext cx="142748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21600000">
            <a:off x="2036445" y="1217295"/>
            <a:ext cx="4839970" cy="1173479"/>
            <a:chOff x="0" y="0"/>
            <a:chExt cx="4839970" cy="1173479"/>
          </a:xfrm>
        </p:grpSpPr>
        <p:pic>
          <p:nvPicPr>
            <p:cNvPr id="320" name="picture 3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839970" cy="1173479"/>
            </a:xfrm>
            <a:prstGeom prst="rect">
              <a:avLst/>
            </a:prstGeom>
          </p:spPr>
        </p:pic>
        <p:sp>
          <p:nvSpPr>
            <p:cNvPr id="322" name="textbox 322"/>
            <p:cNvSpPr/>
            <p:nvPr/>
          </p:nvSpPr>
          <p:spPr>
            <a:xfrm>
              <a:off x="-12700" y="-12700"/>
              <a:ext cx="4866004" cy="12153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9000"/>
                </a:lnSpc>
              </a:pPr>
              <a:endParaRPr lang="en-US" altLang="en-US" sz="1000" dirty="0"/>
            </a:p>
            <a:p>
              <a:pPr marL="361950" indent="-6350" algn="l" rtl="0" eaLnBrk="0">
                <a:lnSpc>
                  <a:spcPct val="104000"/>
                </a:lnSpc>
                <a:spcBef>
                  <a:spcPts val="0"/>
                </a:spcBef>
              </a:pPr>
              <a:r>
                <a:rPr sz="1300" b="1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特殊儿童</a:t>
              </a:r>
              <a:r>
                <a:rPr sz="1300" b="1" kern="0" spc="-10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b="1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：</a:t>
              </a:r>
              <a:r>
                <a:rPr sz="1300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包括障碍儿童和问题儿童，</a:t>
              </a:r>
              <a:r>
                <a:rPr sz="1300" kern="0" spc="-10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障碍儿童是说有智    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力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、视力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、肢体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、言语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、精神和多重障碍</a:t>
              </a:r>
              <a:r>
                <a:rPr sz="13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（残疾）</a:t>
              </a:r>
              <a:r>
                <a:rPr sz="1300" kern="0" spc="-15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的题儿    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童</a:t>
              </a:r>
              <a:r>
                <a:rPr sz="1300" kern="0" spc="-20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。</a:t>
              </a:r>
              <a:r>
                <a:rPr sz="1300" kern="0" spc="-29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问题儿童是说儿童情绪</a:t>
              </a:r>
              <a:r>
                <a:rPr sz="1300" kern="0" spc="-20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、人格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、行为举止</a:t>
              </a:r>
              <a:r>
                <a:rPr sz="1300" kern="0" spc="-2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1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、存在异常     </a:t>
              </a:r>
              <a:r>
                <a:rPr sz="1300" kern="0" spc="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且社会适应不良的儿</a:t>
              </a:r>
              <a:r>
                <a:rPr sz="1300" kern="0" spc="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童。</a:t>
              </a:r>
              <a:endParaRPr lang="en-US" altLang="en-US" sz="1300" dirty="0"/>
            </a:p>
          </p:txBody>
        </p:sp>
      </p:grpSp>
      <p:sp>
        <p:nvSpPr>
          <p:cNvPr id="324" name="textbox 324"/>
          <p:cNvSpPr/>
          <p:nvPr/>
        </p:nvSpPr>
        <p:spPr>
          <a:xfrm>
            <a:off x="2369042" y="2760178"/>
            <a:ext cx="4308475" cy="1263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indent="4445" algn="l" rtl="0" eaLnBrk="0">
              <a:lnSpc>
                <a:spcPct val="104000"/>
              </a:lnSpc>
            </a:pPr>
            <a:r>
              <a:rPr sz="1300" b="1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安全教育</a:t>
            </a:r>
            <a:r>
              <a:rPr sz="1300" b="1" kern="0" spc="-16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sz="13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把安全教育融入幼儿一</a:t>
            </a:r>
            <a:r>
              <a:rPr sz="1300" kern="0" spc="-15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日生活，</a:t>
            </a:r>
            <a:r>
              <a:rPr sz="1300" kern="0" spc="-1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帮助幼儿学习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判断身边的设施和玩具材料可能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出现的安全隐患，</a:t>
            </a:r>
            <a:r>
              <a:rPr sz="1300" kern="0" spc="-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比如尖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锐物品的拿取，</a:t>
            </a:r>
            <a:r>
              <a:rPr sz="1300" kern="0" spc="-1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户外大型玩具的正确玩法，</a:t>
            </a:r>
            <a:r>
              <a:rPr sz="1300" kern="0" spc="-1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上下楼梯时</a:t>
            </a:r>
            <a:r>
              <a:rPr sz="13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候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应该注意什么，</a:t>
            </a:r>
            <a:r>
              <a:rPr sz="1300" kern="0" spc="-1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除了集体活动时候会涉及到这</a:t>
            </a:r>
            <a:r>
              <a:rPr sz="13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些内容，</a:t>
            </a:r>
            <a:r>
              <a:rPr sz="1300" kern="0" spc="-16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还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可以利用晨间谈话</a:t>
            </a:r>
            <a:r>
              <a:rPr sz="1300" kern="0" spc="-1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、餐前的故事分享等环节进行幼儿安全</a:t>
            </a:r>
            <a:r>
              <a:rPr sz="13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防护意识的养成。</a:t>
            </a:r>
            <a:endParaRPr lang="en-US" altLang="en-US" sz="1300" dirty="0"/>
          </a:p>
        </p:txBody>
      </p:sp>
      <p:sp>
        <p:nvSpPr>
          <p:cNvPr id="326" name="textbox 326"/>
          <p:cNvSpPr/>
          <p:nvPr/>
        </p:nvSpPr>
        <p:spPr>
          <a:xfrm>
            <a:off x="473710" y="190500"/>
            <a:ext cx="149733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2773045" y="2065655"/>
            <a:ext cx="2971800" cy="793750"/>
            <a:chOff x="-114935" y="-6350"/>
            <a:chExt cx="2971800" cy="7937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-114935" y="74930"/>
              <a:ext cx="2672715" cy="712470"/>
            </a:xfrm>
            <a:prstGeom prst="rect">
              <a:avLst/>
            </a:prstGeom>
          </p:spPr>
        </p:pic>
        <p:sp>
          <p:nvSpPr>
            <p:cNvPr id="12" name="textbox 12"/>
            <p:cNvSpPr/>
            <p:nvPr/>
          </p:nvSpPr>
          <p:spPr>
            <a:xfrm>
              <a:off x="-88900" y="-6350"/>
              <a:ext cx="2945765" cy="7118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20040" algn="l" rtl="0" eaLnBrk="0">
                <a:lnSpc>
                  <a:spcPct val="93000"/>
                </a:lnSpc>
              </a:pPr>
              <a:r>
                <a:rPr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02</a:t>
              </a:r>
              <a:r>
                <a:rPr sz="2400" b="1" kern="0" spc="-24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.</a:t>
              </a:r>
              <a:r>
                <a:rPr sz="2400" b="1" kern="0" spc="-19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内容与重点</a:t>
              </a:r>
              <a:endParaRPr lang="en-US" altLang="en-US" sz="2400" b="1" kern="0" spc="110" dirty="0">
                <a:solidFill>
                  <a:schemeClr val="bg1">
                    <a:alpha val="100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2799080" y="1116329"/>
            <a:ext cx="2468879" cy="711834"/>
            <a:chOff x="0" y="-49530"/>
            <a:chExt cx="2468879" cy="71183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354579" cy="660400"/>
            </a:xfrm>
            <a:prstGeom prst="rect">
              <a:avLst/>
            </a:prstGeom>
          </p:spPr>
        </p:pic>
        <p:sp>
          <p:nvSpPr>
            <p:cNvPr id="18" name="textbox 18"/>
            <p:cNvSpPr/>
            <p:nvPr/>
          </p:nvSpPr>
          <p:spPr>
            <a:xfrm>
              <a:off x="88900" y="-49530"/>
              <a:ext cx="2379979" cy="7118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76225" algn="l" rtl="0" eaLnBrk="0">
                <a:lnSpc>
                  <a:spcPct val="93000"/>
                </a:lnSpc>
              </a:pPr>
              <a:r>
                <a:rPr sz="2400" b="1" kern="0" spc="4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01</a:t>
              </a:r>
              <a:r>
                <a:rPr sz="2400" b="1" kern="0" spc="-28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400" b="1" kern="0" spc="4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.研发背景</a:t>
              </a:r>
              <a:endParaRPr lang="en-US" altLang="en-US" sz="2400" b="1" kern="0" spc="40" dirty="0">
                <a:solidFill>
                  <a:schemeClr val="bg1">
                    <a:alpha val="100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2875280" y="4025264"/>
            <a:ext cx="2353944" cy="660400"/>
            <a:chOff x="0" y="0"/>
            <a:chExt cx="2353944" cy="6604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353944" cy="660400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-12700" y="-12700"/>
              <a:ext cx="2379345" cy="7118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20040" algn="l" rtl="0" eaLnBrk="0">
                <a:lnSpc>
                  <a:spcPct val="93000"/>
                </a:lnSpc>
              </a:pPr>
              <a:r>
                <a:rPr sz="2400" b="1" kern="0" spc="15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04</a:t>
              </a:r>
              <a:r>
                <a:rPr sz="2400" b="1" kern="0" spc="-28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400" b="1" kern="0" spc="15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.未来发展</a:t>
              </a:r>
              <a:endParaRPr lang="en-US" altLang="en-US" sz="2400" b="1" kern="0" spc="150" dirty="0">
                <a:solidFill>
                  <a:schemeClr val="bg1">
                    <a:alpha val="100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0071" y="2462783"/>
            <a:ext cx="1280160" cy="6766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1600000">
            <a:off x="2862580" y="3126740"/>
            <a:ext cx="2392045" cy="711835"/>
            <a:chOff x="-24130" y="-12700"/>
            <a:chExt cx="2392045" cy="711835"/>
          </a:xfrm>
        </p:grpSpPr>
        <p:pic>
          <p:nvPicPr>
            <p:cNvPr id="5" name="picture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355214" cy="660399"/>
            </a:xfrm>
            <a:prstGeom prst="rect">
              <a:avLst/>
            </a:prstGeom>
          </p:spPr>
        </p:pic>
        <p:sp>
          <p:nvSpPr>
            <p:cNvPr id="7" name="textbox 12"/>
            <p:cNvSpPr/>
            <p:nvPr>
              <p:custDataLst>
                <p:tags r:id="rId6"/>
              </p:custDataLst>
            </p:nvPr>
          </p:nvSpPr>
          <p:spPr>
            <a:xfrm>
              <a:off x="-24130" y="-12700"/>
              <a:ext cx="2392045" cy="71183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4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20040" algn="l" rtl="0" eaLnBrk="0">
                <a:lnSpc>
                  <a:spcPct val="93000"/>
                </a:lnSpc>
              </a:pPr>
              <a:r>
                <a:rPr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0</a:t>
              </a:r>
              <a:r>
                <a:rPr lang="en-US"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3</a:t>
              </a:r>
              <a:r>
                <a:rPr sz="2400" b="1" kern="0" spc="-24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400" b="1" kern="0" spc="11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.</a:t>
              </a:r>
              <a:r>
                <a:rPr sz="2400" b="1" kern="0" spc="-19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lang="zh-CN" sz="2400" b="1" kern="0" spc="-190" dirty="0">
                  <a:solidFill>
                    <a:schemeClr val="bg1">
                      <a:alpha val="100000"/>
                    </a:schemeClr>
                  </a:solidFill>
                  <a:latin typeface="微软雅黑"/>
                  <a:ea typeface="微软雅黑"/>
                  <a:cs typeface="微软雅黑"/>
                </a:rPr>
                <a:t>操作方式</a:t>
              </a:r>
              <a:endParaRPr lang="zh-CN" sz="2400" b="1" kern="0" spc="-190" dirty="0">
                <a:solidFill>
                  <a:schemeClr val="bg1">
                    <a:alpha val="100000"/>
                  </a:schemeClr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330"/>
          <p:cNvSpPr/>
          <p:nvPr/>
        </p:nvSpPr>
        <p:spPr>
          <a:xfrm>
            <a:off x="473468" y="190461"/>
            <a:ext cx="4815840" cy="1314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algn="r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6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教育过程</a:t>
            </a:r>
            <a:endParaRPr lang="en-US" altLang="en-US" sz="3500" dirty="0"/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3360420" y="1575816"/>
            <a:ext cx="2042160" cy="2759964"/>
            <a:chOff x="0" y="0"/>
            <a:chExt cx="2042160" cy="2759964"/>
          </a:xfrm>
        </p:grpSpPr>
        <p:sp>
          <p:nvSpPr>
            <p:cNvPr id="332" name="rect"/>
            <p:cNvSpPr/>
            <p:nvPr/>
          </p:nvSpPr>
          <p:spPr>
            <a:xfrm>
              <a:off x="0" y="0"/>
              <a:ext cx="2042160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4" name="rect"/>
            <p:cNvSpPr/>
            <p:nvPr/>
          </p:nvSpPr>
          <p:spPr>
            <a:xfrm>
              <a:off x="135216" y="744029"/>
              <a:ext cx="1741080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36" name="picture 3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64541" y="42595"/>
              <a:ext cx="1906802" cy="2673883"/>
            </a:xfrm>
            <a:prstGeom prst="rect">
              <a:avLst/>
            </a:prstGeom>
          </p:spPr>
        </p:pic>
        <p:sp>
          <p:nvSpPr>
            <p:cNvPr id="338" name="textbox 338"/>
            <p:cNvSpPr/>
            <p:nvPr/>
          </p:nvSpPr>
          <p:spPr>
            <a:xfrm>
              <a:off x="271588" y="237151"/>
              <a:ext cx="1525269" cy="17818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61595" algn="l" rtl="0" eaLnBrk="0">
                <a:lnSpc>
                  <a:spcPct val="89000"/>
                </a:lnSpc>
              </a:pPr>
              <a:r>
                <a:rPr sz="2700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师幼互动</a:t>
              </a:r>
              <a:endParaRPr lang="en-US" altLang="en-US" sz="2700" dirty="0"/>
            </a:p>
            <a:p>
              <a:pPr algn="l" rtl="0" eaLnBrk="0">
                <a:lnSpc>
                  <a:spcPct val="14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6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ct val="78000"/>
                </a:lnSpc>
                <a:spcBef>
                  <a:spcPts val="610"/>
                </a:spcBef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师幼互动氛围</a:t>
              </a:r>
              <a:endParaRPr lang="en-US" altLang="en-US" sz="2000" dirty="0"/>
            </a:p>
            <a:p>
              <a:pPr marL="12700" algn="l" rtl="0" eaLnBrk="0">
                <a:lnSpc>
                  <a:spcPts val="4950"/>
                </a:lnSpc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师幼互动策略</a:t>
              </a:r>
              <a:endParaRPr lang="en-US" altLang="en-US" sz="2000" dirty="0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1114043" y="1575816"/>
            <a:ext cx="2042159" cy="2759964"/>
            <a:chOff x="0" y="0"/>
            <a:chExt cx="2042159" cy="2759964"/>
          </a:xfrm>
        </p:grpSpPr>
        <p:sp>
          <p:nvSpPr>
            <p:cNvPr id="340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rect"/>
            <p:cNvSpPr/>
            <p:nvPr/>
          </p:nvSpPr>
          <p:spPr>
            <a:xfrm>
              <a:off x="134327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44" name="picture 3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3652" y="42595"/>
              <a:ext cx="1906803" cy="2673883"/>
            </a:xfrm>
            <a:prstGeom prst="rect">
              <a:avLst/>
            </a:prstGeom>
          </p:spPr>
        </p:pic>
        <p:sp>
          <p:nvSpPr>
            <p:cNvPr id="346" name="textbox 346"/>
            <p:cNvSpPr/>
            <p:nvPr/>
          </p:nvSpPr>
          <p:spPr>
            <a:xfrm>
              <a:off x="248449" y="237151"/>
              <a:ext cx="1535430" cy="1751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2000"/>
                </a:lnSpc>
              </a:pPr>
              <a:endParaRPr lang="en-US" altLang="en-US" sz="100" dirty="0"/>
            </a:p>
            <a:p>
              <a:pPr marL="61595" algn="l" rtl="0" eaLnBrk="0">
                <a:lnSpc>
                  <a:spcPct val="90000"/>
                </a:lnSpc>
              </a:pPr>
              <a:r>
                <a:rPr sz="2700" kern="0" spc="5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活动组织</a:t>
              </a:r>
              <a:endParaRPr lang="en-US" altLang="en-US" sz="2700" dirty="0"/>
            </a:p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marL="264795" indent="-252095" algn="l" rtl="0" eaLnBrk="0">
                <a:lnSpc>
                  <a:spcPct val="91000"/>
                </a:lnSpc>
                <a:spcBef>
                  <a:spcPts val="610"/>
                </a:spcBef>
              </a:pPr>
              <a:r>
                <a:rPr sz="2000" kern="0" spc="-8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一</a:t>
              </a:r>
              <a:r>
                <a:rPr sz="2000" kern="0" spc="-2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8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日生活安排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游戏活动</a:t>
              </a:r>
              <a:endParaRPr lang="en-US" altLang="en-US" sz="2000" dirty="0"/>
            </a:p>
            <a:p>
              <a:pPr marL="261620" algn="l" rtl="0" eaLnBrk="0">
                <a:lnSpc>
                  <a:spcPts val="2420"/>
                </a:lnSpc>
                <a:spcBef>
                  <a:spcPts val="115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教育活动</a:t>
              </a:r>
              <a:endParaRPr lang="en-US" altLang="en-US" sz="2000" dirty="0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5699759" y="1575816"/>
            <a:ext cx="2042159" cy="2759964"/>
            <a:chOff x="0" y="0"/>
            <a:chExt cx="2042159" cy="2759964"/>
          </a:xfrm>
        </p:grpSpPr>
        <p:sp>
          <p:nvSpPr>
            <p:cNvPr id="348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50" name="picture 3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63271" y="42595"/>
              <a:ext cx="1906804" cy="2673883"/>
            </a:xfrm>
            <a:prstGeom prst="rect">
              <a:avLst/>
            </a:prstGeom>
          </p:spPr>
        </p:pic>
        <p:sp>
          <p:nvSpPr>
            <p:cNvPr id="352" name="textbox 352"/>
            <p:cNvSpPr/>
            <p:nvPr/>
          </p:nvSpPr>
          <p:spPr>
            <a:xfrm>
              <a:off x="277159" y="178227"/>
              <a:ext cx="1532255" cy="18376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69850" algn="l" rtl="0" eaLnBrk="0">
                <a:lnSpc>
                  <a:spcPts val="3370"/>
                </a:lnSpc>
              </a:pPr>
              <a:r>
                <a:rPr sz="2700" kern="0" spc="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家园共育</a:t>
              </a:r>
              <a:endParaRPr lang="en-US" altLang="en-US" sz="2700" dirty="0"/>
            </a:p>
            <a:p>
              <a:pPr algn="l" rtl="0" eaLnBrk="0">
                <a:lnSpc>
                  <a:spcPct val="13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marL="12700" algn="l" rtl="0" eaLnBrk="0">
                <a:lnSpc>
                  <a:spcPts val="2420"/>
                </a:lnSpc>
                <a:spcBef>
                  <a:spcPts val="600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幼儿园与家庭</a:t>
              </a:r>
              <a:endParaRPr lang="en-US" altLang="en-US" sz="2000" dirty="0"/>
            </a:p>
            <a:p>
              <a:pPr marL="12700" algn="l" rtl="0" eaLnBrk="0">
                <a:lnSpc>
                  <a:spcPts val="4745"/>
                </a:lnSpc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幼儿园与社区</a:t>
              </a:r>
              <a:endParaRPr lang="en-US" altLang="en-US" sz="2000" dirty="0"/>
            </a:p>
          </p:txBody>
        </p:sp>
        <p:sp>
          <p:nvSpPr>
            <p:cNvPr id="354" name="rect"/>
            <p:cNvSpPr/>
            <p:nvPr/>
          </p:nvSpPr>
          <p:spPr>
            <a:xfrm>
              <a:off x="133946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7814" y="1022984"/>
            <a:ext cx="3834764" cy="3110865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56429" y="1022984"/>
            <a:ext cx="3695064" cy="3110865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5568638" y="1427018"/>
            <a:ext cx="2140585" cy="2044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70"/>
              </a:lnSpc>
            </a:pPr>
            <a:r>
              <a:rPr sz="2700" kern="0" spc="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集体教育活动</a:t>
            </a:r>
            <a:endParaRPr lang="en-US" altLang="en-US" sz="27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269875" algn="l" rtl="0" eaLnBrk="0">
              <a:lnSpc>
                <a:spcPts val="2420"/>
              </a:lnSpc>
              <a:spcBef>
                <a:spcPts val="610"/>
              </a:spcBef>
            </a:pP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集体教学准备</a:t>
            </a:r>
            <a:endParaRPr lang="en-US" altLang="en-US" sz="2000" dirty="0"/>
          </a:p>
          <a:p>
            <a:pPr marL="267335" algn="l" rtl="0" eaLnBrk="0">
              <a:lnSpc>
                <a:spcPct val="87000"/>
              </a:lnSpc>
              <a:spcBef>
                <a:spcPts val="295"/>
              </a:spcBef>
            </a:pP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教学活动过程</a:t>
            </a:r>
            <a:endParaRPr lang="en-US" altLang="en-US" sz="2000" dirty="0"/>
          </a:p>
          <a:p>
            <a:pPr marL="15875" algn="l" rtl="0" eaLnBrk="0">
              <a:lnSpc>
                <a:spcPts val="2620"/>
              </a:lnSpc>
            </a:pP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集体教学活动时间</a:t>
            </a:r>
            <a:endParaRPr lang="en-US" altLang="en-US" sz="2000" dirty="0"/>
          </a:p>
        </p:txBody>
      </p:sp>
      <p:sp>
        <p:nvSpPr>
          <p:cNvPr id="364" name="textbox 364"/>
          <p:cNvSpPr/>
          <p:nvPr/>
        </p:nvSpPr>
        <p:spPr>
          <a:xfrm>
            <a:off x="1782228" y="1485942"/>
            <a:ext cx="1535430" cy="1948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61595" algn="l" rtl="0" eaLnBrk="0">
              <a:lnSpc>
                <a:spcPct val="90000"/>
              </a:lnSpc>
            </a:pPr>
            <a:r>
              <a:rPr sz="2700" kern="0" spc="5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活动组织</a:t>
            </a:r>
            <a:endParaRPr lang="en-US" altLang="en-US" sz="27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264795" indent="-252095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一</a:t>
            </a:r>
            <a:r>
              <a:rPr sz="2000" kern="0" spc="-2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000" kern="0" spc="-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日生活安排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游戏活动</a:t>
            </a:r>
            <a:endParaRPr lang="en-US" altLang="en-US" sz="2000" dirty="0"/>
          </a:p>
          <a:p>
            <a:pPr marL="261620" algn="l" rtl="0" eaLnBrk="0">
              <a:lnSpc>
                <a:spcPts val="2420"/>
              </a:lnSpc>
              <a:spcBef>
                <a:spcPts val="115"/>
              </a:spcBef>
            </a:pP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教育活动</a:t>
            </a:r>
            <a:endParaRPr lang="en-US" altLang="en-US" sz="2000" dirty="0"/>
          </a:p>
        </p:txBody>
      </p:sp>
      <p:grpSp>
        <p:nvGrpSpPr>
          <p:cNvPr id="52" name="group 52"/>
          <p:cNvGrpSpPr/>
          <p:nvPr/>
        </p:nvGrpSpPr>
        <p:grpSpPr>
          <a:xfrm rot="21600000">
            <a:off x="746759" y="4239259"/>
            <a:ext cx="3599815" cy="519430"/>
            <a:chOff x="0" y="0"/>
            <a:chExt cx="3599815" cy="519430"/>
          </a:xfrm>
        </p:grpSpPr>
        <p:pic>
          <p:nvPicPr>
            <p:cNvPr id="366" name="picture 3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599815" cy="519430"/>
            </a:xfrm>
            <a:prstGeom prst="rect">
              <a:avLst/>
            </a:prstGeom>
          </p:spPr>
        </p:pic>
        <p:sp>
          <p:nvSpPr>
            <p:cNvPr id="368" name="textbox 368"/>
            <p:cNvSpPr/>
            <p:nvPr/>
          </p:nvSpPr>
          <p:spPr>
            <a:xfrm>
              <a:off x="-12700" y="-12700"/>
              <a:ext cx="3625850" cy="5619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300" dirty="0"/>
            </a:p>
            <a:p>
              <a:pPr marL="241935" indent="-3810" algn="l" rtl="0" eaLnBrk="0">
                <a:lnSpc>
                  <a:spcPct val="109000"/>
                </a:lnSpc>
                <a:spcBef>
                  <a:spcPts val="0"/>
                </a:spcBef>
              </a:pPr>
              <a:r>
                <a:rPr sz="1300" kern="0" spc="3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教育活动是面对所有活动，</a:t>
              </a:r>
              <a:r>
                <a:rPr sz="1300" kern="0" spc="-15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不仅限于集体教   </a:t>
              </a:r>
              <a:r>
                <a:rPr sz="1300" kern="0" spc="3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学，</a:t>
              </a:r>
              <a:r>
                <a:rPr sz="1300" kern="0" spc="-14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并且更聚焦于活动本身的内容与形</a:t>
              </a:r>
              <a:r>
                <a:rPr sz="1300" kern="0" spc="2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式。</a:t>
              </a:r>
              <a:endParaRPr lang="en-US" altLang="en-US" sz="1300" dirty="0"/>
            </a:p>
          </p:txBody>
        </p:sp>
      </p:grpSp>
      <p:sp>
        <p:nvSpPr>
          <p:cNvPr id="370" name="textbox 370"/>
          <p:cNvSpPr/>
          <p:nvPr/>
        </p:nvSpPr>
        <p:spPr>
          <a:xfrm>
            <a:off x="5615940" y="4239259"/>
            <a:ext cx="2039620" cy="399415"/>
          </a:xfrm>
          <a:prstGeom prst="rect">
            <a:avLst/>
          </a:prstGeom>
          <a:solidFill>
            <a:srgbClr val="4370C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500" dirty="0"/>
          </a:p>
          <a:p>
            <a:pPr marL="167640" algn="l" rtl="0" eaLnBrk="0">
              <a:lnSpc>
                <a:spcPts val="1635"/>
              </a:lnSpc>
              <a:spcBef>
                <a:spcPts val="5"/>
              </a:spcBef>
            </a:pPr>
            <a:r>
              <a:rPr sz="1300" kern="0" spc="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侧重于考察硬性指标。</a:t>
            </a:r>
            <a:endParaRPr lang="en-US" altLang="en-US" sz="1300" dirty="0"/>
          </a:p>
        </p:txBody>
      </p:sp>
      <p:sp>
        <p:nvSpPr>
          <p:cNvPr id="372" name="textbox 372"/>
          <p:cNvSpPr/>
          <p:nvPr/>
        </p:nvSpPr>
        <p:spPr>
          <a:xfrm>
            <a:off x="473710" y="190500"/>
            <a:ext cx="148145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74" name="textbox 374"/>
          <p:cNvSpPr/>
          <p:nvPr/>
        </p:nvSpPr>
        <p:spPr>
          <a:xfrm>
            <a:off x="543763" y="1236395"/>
            <a:ext cx="459105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89000"/>
              </a:lnSpc>
            </a:pPr>
            <a:r>
              <a:rPr sz="3500" kern="0" spc="-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新</a:t>
            </a:r>
            <a:endParaRPr lang="en-US" altLang="en-US" sz="3500" dirty="0"/>
          </a:p>
        </p:txBody>
      </p:sp>
      <p:sp>
        <p:nvSpPr>
          <p:cNvPr id="376" name="textbox 376"/>
          <p:cNvSpPr/>
          <p:nvPr/>
        </p:nvSpPr>
        <p:spPr>
          <a:xfrm>
            <a:off x="4740782" y="1268857"/>
            <a:ext cx="421005" cy="4533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3400" kern="0" spc="-30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旧</a:t>
            </a:r>
            <a:endParaRPr lang="en-US" altLang="en-US" sz="3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3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24961" y="1575816"/>
            <a:ext cx="4316958" cy="2759964"/>
          </a:xfrm>
          <a:prstGeom prst="rect">
            <a:avLst/>
          </a:prstGeom>
        </p:spPr>
      </p:pic>
      <p:sp>
        <p:nvSpPr>
          <p:cNvPr id="382" name="rect"/>
          <p:cNvSpPr/>
          <p:nvPr/>
        </p:nvSpPr>
        <p:spPr>
          <a:xfrm>
            <a:off x="3360420" y="1575816"/>
            <a:ext cx="2042160" cy="2759964"/>
          </a:xfrm>
          <a:prstGeom prst="rect">
            <a:avLst/>
          </a:prstGeom>
          <a:solidFill>
            <a:srgbClr val="F8D3C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1114043" y="1575816"/>
            <a:ext cx="2042159" cy="2759964"/>
            <a:chOff x="0" y="0"/>
            <a:chExt cx="2042159" cy="2759964"/>
          </a:xfrm>
        </p:grpSpPr>
        <p:sp>
          <p:nvSpPr>
            <p:cNvPr id="384" name="rect"/>
            <p:cNvSpPr/>
            <p:nvPr/>
          </p:nvSpPr>
          <p:spPr>
            <a:xfrm>
              <a:off x="0" y="0"/>
              <a:ext cx="2042159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6" name="rect"/>
            <p:cNvSpPr/>
            <p:nvPr/>
          </p:nvSpPr>
          <p:spPr>
            <a:xfrm>
              <a:off x="134327" y="744029"/>
              <a:ext cx="1741081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88" name="picture 3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3652" y="42595"/>
              <a:ext cx="1906803" cy="2673883"/>
            </a:xfrm>
            <a:prstGeom prst="rect">
              <a:avLst/>
            </a:prstGeom>
          </p:spPr>
        </p:pic>
        <p:sp>
          <p:nvSpPr>
            <p:cNvPr id="390" name="textbox 390"/>
            <p:cNvSpPr/>
            <p:nvPr/>
          </p:nvSpPr>
          <p:spPr>
            <a:xfrm>
              <a:off x="224954" y="237151"/>
              <a:ext cx="1535430" cy="17614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2000"/>
                </a:lnSpc>
              </a:pPr>
              <a:endParaRPr lang="en-US" altLang="en-US" sz="100" dirty="0"/>
            </a:p>
            <a:p>
              <a:pPr marL="85090" algn="l" rtl="0" eaLnBrk="0">
                <a:lnSpc>
                  <a:spcPct val="90000"/>
                </a:lnSpc>
              </a:pPr>
              <a:r>
                <a:rPr sz="2700" kern="0" spc="5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活动组织</a:t>
              </a:r>
              <a:endParaRPr lang="en-US" altLang="en-US" sz="2700" dirty="0"/>
            </a:p>
            <a:p>
              <a:pPr algn="l" rtl="0" eaLnBrk="0">
                <a:lnSpc>
                  <a:spcPct val="13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6000"/>
                </a:lnSpc>
              </a:pPr>
              <a:endParaRPr lang="en-US" altLang="en-US" sz="1000" dirty="0"/>
            </a:p>
            <a:p>
              <a:pPr marL="264795" indent="-252095" algn="l" rtl="0" eaLnBrk="0">
                <a:lnSpc>
                  <a:spcPct val="91000"/>
                </a:lnSpc>
                <a:spcBef>
                  <a:spcPts val="600"/>
                </a:spcBef>
              </a:pPr>
              <a:r>
                <a:rPr sz="2000" kern="0" spc="-8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一</a:t>
              </a:r>
              <a:r>
                <a:rPr sz="2000" kern="0" spc="-2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8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日生活安排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游戏活动</a:t>
              </a:r>
              <a:endParaRPr lang="en-US" altLang="en-US" sz="2000" dirty="0"/>
            </a:p>
            <a:p>
              <a:pPr marL="261620" algn="l" rtl="0" eaLnBrk="0">
                <a:lnSpc>
                  <a:spcPts val="2420"/>
                </a:lnSpc>
                <a:spcBef>
                  <a:spcPts val="115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教育活动</a:t>
              </a:r>
              <a:endParaRPr lang="en-US" altLang="en-US" sz="2000" dirty="0"/>
            </a:p>
          </p:txBody>
        </p:sp>
      </p:grpSp>
      <p:sp>
        <p:nvSpPr>
          <p:cNvPr id="392" name="rect"/>
          <p:cNvSpPr/>
          <p:nvPr/>
        </p:nvSpPr>
        <p:spPr>
          <a:xfrm>
            <a:off x="5833706" y="2319845"/>
            <a:ext cx="1741081" cy="13931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63031" y="1618411"/>
            <a:ext cx="1906804" cy="2673883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473468" y="190461"/>
            <a:ext cx="4815840" cy="977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1300" dirty="0"/>
          </a:p>
          <a:p>
            <a:pPr algn="l" rtl="0" eaLnBrk="0">
              <a:lnSpc>
                <a:spcPct val="13000"/>
              </a:lnSpc>
            </a:pPr>
            <a:endParaRPr lang="en-US" altLang="en-US" sz="100" dirty="0"/>
          </a:p>
          <a:p>
            <a:pPr algn="r" rtl="0" eaLnBrk="0">
              <a:lnSpc>
                <a:spcPct val="93000"/>
              </a:lnSpc>
            </a:pPr>
            <a:r>
              <a:rPr sz="3500" b="1" kern="0" spc="6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教育过程</a:t>
            </a:r>
            <a:endParaRPr lang="en-US" altLang="en-US" sz="3500" dirty="0"/>
          </a:p>
        </p:txBody>
      </p:sp>
      <p:sp>
        <p:nvSpPr>
          <p:cNvPr id="398" name="textbox 398"/>
          <p:cNvSpPr/>
          <p:nvPr/>
        </p:nvSpPr>
        <p:spPr>
          <a:xfrm>
            <a:off x="3621213" y="1812967"/>
            <a:ext cx="1525269" cy="1736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72390" algn="l" rtl="0" eaLnBrk="0">
              <a:lnSpc>
                <a:spcPct val="89000"/>
              </a:lnSpc>
            </a:pPr>
            <a:r>
              <a:rPr sz="27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师幼互动</a:t>
            </a:r>
            <a:endParaRPr lang="en-US" altLang="en-US" sz="27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78000"/>
              </a:lnSpc>
              <a:spcBef>
                <a:spcPts val="605"/>
              </a:spcBef>
            </a:pPr>
            <a:r>
              <a:rPr sz="2000" kern="0" spc="-4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师幼互动氛围</a:t>
            </a:r>
            <a:endParaRPr lang="en-US" altLang="en-US" sz="2000" dirty="0"/>
          </a:p>
          <a:p>
            <a:pPr marL="12700" algn="l" rtl="0" eaLnBrk="0">
              <a:lnSpc>
                <a:spcPts val="4950"/>
              </a:lnSpc>
            </a:pPr>
            <a:r>
              <a:rPr sz="2000" kern="0" spc="-4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师幼互动策略</a:t>
            </a:r>
            <a:endParaRPr lang="en-US" altLang="en-US" sz="2000" dirty="0"/>
          </a:p>
        </p:txBody>
      </p:sp>
      <p:graphicFrame>
        <p:nvGraphicFramePr>
          <p:cNvPr id="400" name="table 400"/>
          <p:cNvGraphicFramePr>
            <a:graphicFrameLocks noGrp="1"/>
          </p:cNvGraphicFramePr>
          <p:nvPr/>
        </p:nvGraphicFramePr>
        <p:xfrm>
          <a:off x="5306059" y="3974464"/>
          <a:ext cx="1662430" cy="542925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662430"/>
              </a:tblGrid>
              <a:tr h="530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608330" indent="-458470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2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观察</a:t>
                      </a:r>
                      <a:r>
                        <a:rPr sz="1200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、提问</a:t>
                      </a:r>
                      <a:r>
                        <a:rPr sz="1200" kern="0" spc="-2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、推测</a:t>
                      </a:r>
                      <a:r>
                        <a:rPr sz="1200" kern="0" spc="-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12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</a:t>
                      </a: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</a:t>
                      </a:r>
                      <a:r>
                        <a:rPr sz="12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讨论等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sp>
        <p:nvSpPr>
          <p:cNvPr id="402" name="textbox 402"/>
          <p:cNvSpPr/>
          <p:nvPr/>
        </p:nvSpPr>
        <p:spPr>
          <a:xfrm>
            <a:off x="5984538" y="2782472"/>
            <a:ext cx="1532255" cy="638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1000"/>
              </a:lnSpc>
            </a:pP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幼儿园与家庭</a:t>
            </a:r>
            <a:r>
              <a:rPr sz="2000" kern="0" spc="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幼儿园与社区</a:t>
            </a:r>
            <a:endParaRPr lang="en-US" altLang="en-US" sz="2000" dirty="0"/>
          </a:p>
        </p:txBody>
      </p:sp>
      <p:sp>
        <p:nvSpPr>
          <p:cNvPr id="404" name="textbox 404"/>
          <p:cNvSpPr/>
          <p:nvPr/>
        </p:nvSpPr>
        <p:spPr>
          <a:xfrm>
            <a:off x="6034152" y="1754043"/>
            <a:ext cx="1419860" cy="45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70"/>
              </a:lnSpc>
            </a:pPr>
            <a:r>
              <a:rPr sz="2700" kern="0" spc="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家园共育</a:t>
            </a:r>
            <a:endParaRPr lang="en-US" altLang="en-US" sz="2700" dirty="0"/>
          </a:p>
        </p:txBody>
      </p:sp>
      <p:graphicFrame>
        <p:nvGraphicFramePr>
          <p:cNvPr id="406" name="table 406"/>
          <p:cNvGraphicFramePr>
            <a:graphicFrameLocks noGrp="1"/>
          </p:cNvGraphicFramePr>
          <p:nvPr/>
        </p:nvGraphicFramePr>
        <p:xfrm>
          <a:off x="5100320" y="2264410"/>
          <a:ext cx="1154429" cy="343535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154429"/>
              </a:tblGrid>
              <a:tr h="330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marL="20066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各类活动中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5A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pic>
        <p:nvPicPr>
          <p:cNvPr id="408" name="picture 4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60899" y="3658908"/>
            <a:ext cx="319137" cy="425107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98682" y="2327401"/>
            <a:ext cx="415962" cy="2465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box 414"/>
          <p:cNvSpPr/>
          <p:nvPr/>
        </p:nvSpPr>
        <p:spPr>
          <a:xfrm>
            <a:off x="0" y="539496"/>
            <a:ext cx="4627245" cy="4604384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600" dirty="0"/>
          </a:p>
          <a:p>
            <a:pPr marL="1184275" algn="l" rtl="0" eaLnBrk="0">
              <a:lnSpc>
                <a:spcPts val="7235"/>
              </a:lnSpc>
              <a:spcBef>
                <a:spcPts val="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</a:t>
            </a:r>
            <a:r>
              <a:rPr sz="59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观察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</a:t>
            </a:r>
            <a:endParaRPr lang="en-US" altLang="en-US" sz="1700" dirty="0"/>
          </a:p>
          <a:p>
            <a:pPr marL="1089025" indent="-278130" algn="l" rtl="0" eaLnBrk="0">
              <a:lnSpc>
                <a:spcPct val="104000"/>
              </a:lnSpc>
              <a:spcBef>
                <a:spcPts val="1125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采用小组或集体的形式讨论</a:t>
            </a:r>
            <a:r>
              <a:rPr sz="1300" kern="0" spc="4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</a:t>
            </a:r>
            <a:r>
              <a:rPr sz="1300" kern="0" spc="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儿感兴趣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的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话题。</a:t>
            </a:r>
            <a:endParaRPr lang="en-US" altLang="en-US" sz="1300" dirty="0"/>
          </a:p>
          <a:p>
            <a:pPr marL="1083945" indent="-273050" algn="l" rtl="0" eaLnBrk="0">
              <a:lnSpc>
                <a:spcPct val="103000"/>
              </a:lnSpc>
              <a:spcBef>
                <a:spcPts val="3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幼儿在一</a:t>
            </a:r>
            <a:r>
              <a:rPr sz="1300" kern="0" spc="-1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日活动中是</a:t>
            </a:r>
            <a:r>
              <a:rPr sz="1300" kern="0" spc="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自信</a:t>
            </a:r>
            <a:r>
              <a:rPr sz="1300" kern="0" spc="-21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、从容的，</a:t>
            </a:r>
            <a:r>
              <a:rPr sz="1300" kern="0" spc="-15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能放       </a:t>
            </a:r>
            <a:r>
              <a:rPr sz="1300" kern="0" spc="-1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</a:t>
            </a:r>
            <a:r>
              <a:rPr sz="1300" kern="0" spc="5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心大胆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地表达真实情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绪和不同观点。</a:t>
            </a:r>
            <a:endParaRPr lang="en-US" altLang="en-US" sz="1300" dirty="0"/>
          </a:p>
          <a:p>
            <a:pPr marL="1088390" indent="-277495" algn="l" rtl="0" eaLnBrk="0">
              <a:lnSpc>
                <a:spcPct val="105000"/>
              </a:lnSpc>
              <a:spcBef>
                <a:spcPts val="5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善于发现各种偶发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的教育契机，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抓住活动         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中幼儿感兴趣或有意义的问题和情境，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能</a:t>
            </a:r>
            <a:r>
              <a:rPr sz="1300" kern="0" spc="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</a:t>
            </a:r>
            <a:r>
              <a:rPr sz="1300" kern="0" spc="4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识别幼儿以新的方式</a:t>
            </a:r>
            <a:r>
              <a:rPr sz="1300" kern="0" spc="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主动学习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及时给予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有效支持。</a:t>
            </a:r>
            <a:endParaRPr lang="en-US" altLang="en-US" sz="1300" dirty="0"/>
          </a:p>
          <a:p>
            <a:pPr marL="1087120" indent="-276225" algn="l" rtl="0" eaLnBrk="0">
              <a:lnSpc>
                <a:spcPct val="102000"/>
              </a:lnSpc>
              <a:spcBef>
                <a:spcPts val="10"/>
              </a:spcBef>
            </a:pP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理解幼儿在健康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、语言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、社会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、科学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、艺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术等各领域的学习方式，</a:t>
            </a:r>
            <a:r>
              <a:rPr sz="1300" kern="0" spc="-1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尊重幼儿发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展的          </a:t>
            </a:r>
            <a:r>
              <a:rPr sz="1300" kern="0" spc="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个体差异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</a:t>
            </a:r>
            <a:endParaRPr lang="en-US" altLang="en-US" sz="1300" dirty="0"/>
          </a:p>
          <a:p>
            <a:pPr marL="1089660" indent="-278765" algn="l" rtl="0" eaLnBrk="0">
              <a:lnSpc>
                <a:spcPct val="104000"/>
              </a:lnSpc>
              <a:spcBef>
                <a:spcPts val="10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发现每个幼儿的优势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和长处，</a:t>
            </a:r>
            <a:r>
              <a:rPr sz="1300" kern="0" spc="-1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促进幼儿在          </a:t>
            </a:r>
            <a:r>
              <a:rPr sz="1300" kern="0" spc="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原有水平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上的发展。</a:t>
            </a:r>
            <a:endParaRPr lang="en-US" altLang="en-US" sz="1300" dirty="0"/>
          </a:p>
        </p:txBody>
      </p:sp>
      <p:sp>
        <p:nvSpPr>
          <p:cNvPr id="416" name="textbox 416"/>
          <p:cNvSpPr/>
          <p:nvPr/>
        </p:nvSpPr>
        <p:spPr>
          <a:xfrm>
            <a:off x="4999840" y="619379"/>
            <a:ext cx="3504565" cy="3354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095375" algn="l" rtl="0" eaLnBrk="0">
              <a:lnSpc>
                <a:spcPts val="7235"/>
              </a:lnSpc>
            </a:pPr>
            <a:r>
              <a:rPr sz="59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观察</a:t>
            </a:r>
            <a:endParaRPr lang="en-US" altLang="en-US" sz="5900" dirty="0"/>
          </a:p>
          <a:p>
            <a:pPr marL="288925" indent="-276225" algn="l" rtl="0" eaLnBrk="0">
              <a:lnSpc>
                <a:spcPct val="104000"/>
              </a:lnSpc>
              <a:spcBef>
                <a:spcPts val="1130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鼓励幼儿表达自己的观点，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提出问题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、分  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析解决问题。</a:t>
            </a:r>
            <a:endParaRPr lang="en-US" altLang="en-US" sz="1300" dirty="0"/>
          </a:p>
          <a:p>
            <a:pPr marL="288925" indent="-276860" algn="l" rtl="0" eaLnBrk="0">
              <a:lnSpc>
                <a:spcPct val="104000"/>
              </a:lnSpc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教师保持积极乐观愉快的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情绪状态， 以亲  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切和蔼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、支持性的态度和行为与幼儿互动，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平等对待每一名幼儿。</a:t>
            </a:r>
            <a:endParaRPr lang="en-US" altLang="en-US" sz="1300" dirty="0"/>
          </a:p>
          <a:p>
            <a:pPr marL="292100" indent="-279400" algn="l" rtl="0" eaLnBrk="0">
              <a:lnSpc>
                <a:spcPct val="103000"/>
              </a:lnSpc>
              <a:spcBef>
                <a:spcPts val="35"/>
              </a:spcBef>
            </a:pP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支持幼儿自主选择游戏材料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1300" kern="0" spc="-2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同伴和玩法，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支持幼儿参与一</a:t>
            </a:r>
            <a:r>
              <a:rPr sz="1300" kern="0" spc="-1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日生活中与自己有关的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决   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策。</a:t>
            </a:r>
            <a:endParaRPr lang="en-US" altLang="en-US" sz="1300" dirty="0"/>
          </a:p>
          <a:p>
            <a:pPr marL="292100" indent="-280035" algn="l" rtl="0" eaLnBrk="0">
              <a:lnSpc>
                <a:spcPct val="104000"/>
              </a:lnSpc>
              <a:spcBef>
                <a:spcPts val="15"/>
              </a:spcBef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尊重并回应幼儿的想法与问题，</a:t>
            </a:r>
            <a:r>
              <a:rPr sz="1300" kern="0" spc="-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通过开放  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性提问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、推测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、讨论等方式，</a:t>
            </a:r>
            <a:r>
              <a:rPr sz="1300" kern="0" spc="-1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支持和拓展  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每一个幼儿的学习。</a:t>
            </a:r>
            <a:endParaRPr lang="en-US" altLang="en-US" sz="1300" dirty="0"/>
          </a:p>
        </p:txBody>
      </p:sp>
      <p:sp>
        <p:nvSpPr>
          <p:cNvPr id="418" name="textbox 418"/>
          <p:cNvSpPr/>
          <p:nvPr/>
        </p:nvSpPr>
        <p:spPr>
          <a:xfrm>
            <a:off x="6068085" y="4359533"/>
            <a:ext cx="1539875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7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教师自查互查</a:t>
            </a:r>
            <a:endParaRPr lang="en-US" altLang="en-US" sz="2000" dirty="0"/>
          </a:p>
        </p:txBody>
      </p:sp>
      <p:sp>
        <p:nvSpPr>
          <p:cNvPr id="420" name="textbox 420"/>
          <p:cNvSpPr/>
          <p:nvPr/>
        </p:nvSpPr>
        <p:spPr>
          <a:xfrm>
            <a:off x="473468" y="190461"/>
            <a:ext cx="935989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" name="table 426"/>
          <p:cNvGraphicFramePr>
            <a:graphicFrameLocks noGrp="1"/>
          </p:cNvGraphicFramePr>
          <p:nvPr/>
        </p:nvGraphicFramePr>
        <p:xfrm>
          <a:off x="1403350" y="929640"/>
          <a:ext cx="6958965" cy="3696335"/>
        </p:xfrm>
        <a:graphic>
          <a:graphicData uri="http://schemas.openxmlformats.org/drawingml/2006/table">
            <a:tbl>
              <a:tblPr/>
              <a:tblGrid>
                <a:gridCol w="6958965"/>
              </a:tblGrid>
              <a:tr h="3696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lang="en-US" altLang="en-US" sz="1000" dirty="0"/>
                    </a:p>
                    <a:p>
                      <a:pPr marL="930275" indent="-27876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2000" kern="0" spc="-1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认真</a:t>
                      </a:r>
                      <a:r>
                        <a:rPr sz="2000" kern="0" spc="-1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观察幼儿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在各类活动中的行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为表现并做必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要记录。</a:t>
                      </a:r>
                      <a:endParaRPr lang="en-US" altLang="en-US" sz="2000" dirty="0"/>
                    </a:p>
                    <a:p>
                      <a:pPr marL="930275" indent="-278765" algn="l" rtl="0" eaLnBrk="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2000" kern="0" spc="-1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根据一段时间的</a:t>
                      </a:r>
                      <a:r>
                        <a:rPr sz="2000" kern="0" spc="-20" dirty="0">
                          <a:solidFill>
                            <a:srgbClr val="ED7D31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持续观察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，</a:t>
                      </a:r>
                      <a:r>
                        <a:rPr sz="2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对幼儿的发展情况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和需要做出客观全面的分析，</a:t>
                      </a:r>
                      <a:r>
                        <a:rPr sz="2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提供有针对性地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支持。</a:t>
                      </a:r>
                      <a:endParaRPr lang="en-US" altLang="en-US" sz="2000" dirty="0"/>
                    </a:p>
                    <a:p>
                      <a:pPr marL="651510" algn="l" rtl="0" eaLnBrk="0">
                        <a:lnSpc>
                          <a:spcPct val="95000"/>
                        </a:lnSpc>
                        <a:spcBef>
                          <a:spcPts val="105"/>
                        </a:spcBef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2000" kern="0" spc="-1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不急于介入或干扰幼儿的活动。</a:t>
                      </a:r>
                      <a:endParaRPr lang="en-US" altLang="en-US" sz="2000" dirty="0"/>
                    </a:p>
                    <a:p>
                      <a:pPr marL="925195" indent="-27368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2000" kern="0" spc="-10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重视幼儿通过绘画</a:t>
                      </a:r>
                      <a:r>
                        <a:rPr sz="20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、讲述等方式对自己经历过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的游戏</a:t>
                      </a:r>
                      <a:r>
                        <a:rPr sz="20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、阅读图画书</a:t>
                      </a:r>
                      <a:r>
                        <a:rPr sz="2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、观察等活动进行表</a:t>
                      </a:r>
                      <a:r>
                        <a:rPr sz="20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达表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征，</a:t>
                      </a:r>
                      <a:r>
                        <a:rPr sz="20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教师能一对一倾听并真实记录幼儿的想法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         </a:t>
                      </a:r>
                      <a:r>
                        <a:rPr sz="2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和体验。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8" name="textbox 428"/>
          <p:cNvSpPr/>
          <p:nvPr/>
        </p:nvSpPr>
        <p:spPr>
          <a:xfrm>
            <a:off x="473710" y="190500"/>
            <a:ext cx="196215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 rot="21600000">
            <a:off x="580389" y="877570"/>
            <a:ext cx="4509135" cy="4128134"/>
            <a:chOff x="0" y="0"/>
            <a:chExt cx="4509135" cy="4128134"/>
          </a:xfrm>
        </p:grpSpPr>
        <p:pic>
          <p:nvPicPr>
            <p:cNvPr id="434" name="picture 4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509135" cy="4128134"/>
            </a:xfrm>
            <a:prstGeom prst="rect">
              <a:avLst/>
            </a:prstGeom>
          </p:spPr>
        </p:pic>
        <p:sp>
          <p:nvSpPr>
            <p:cNvPr id="436" name="textbox 436"/>
            <p:cNvSpPr/>
            <p:nvPr/>
          </p:nvSpPr>
          <p:spPr>
            <a:xfrm>
              <a:off x="-12700" y="-12700"/>
              <a:ext cx="4535170" cy="41738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6000"/>
                </a:lnSpc>
              </a:pPr>
              <a:endParaRPr lang="en-US" altLang="en-US" sz="1000" dirty="0"/>
            </a:p>
            <a:p>
              <a:pPr marL="1671955" algn="l" rtl="0" eaLnBrk="0">
                <a:lnSpc>
                  <a:spcPts val="2420"/>
                </a:lnSpc>
                <a:spcBef>
                  <a:spcPts val="0"/>
                </a:spcBef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怎样观察</a:t>
              </a:r>
              <a:endParaRPr lang="en-US" altLang="en-US" sz="2000" dirty="0"/>
            </a:p>
            <a:p>
              <a:pPr marL="350520" algn="l" rtl="0" eaLnBrk="0">
                <a:lnSpc>
                  <a:spcPts val="3415"/>
                </a:lnSpc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确定观察目标</a:t>
              </a:r>
              <a:endParaRPr lang="en-US" altLang="en-US" sz="17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marL="347345" algn="l" rtl="0" eaLnBrk="0">
                <a:lnSpc>
                  <a:spcPct val="94000"/>
                </a:lnSpc>
                <a:spcBef>
                  <a:spcPts val="455"/>
                </a:spcBef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观察前确定目标</a:t>
              </a:r>
              <a:endParaRPr lang="en-US" altLang="en-US" sz="1500" dirty="0"/>
            </a:p>
            <a:p>
              <a:pPr marL="353060" indent="-3175" algn="l" rtl="0" eaLnBrk="0">
                <a:lnSpc>
                  <a:spcPct val="106000"/>
                </a:lnSpc>
                <a:spcBef>
                  <a:spcPts val="40"/>
                </a:spcBef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观察前教师已经清楚地知道</a:t>
              </a:r>
              <a:r>
                <a:rPr sz="1500" kern="0" spc="0" dirty="0">
                  <a:solidFill>
                    <a:srgbClr val="C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“我想知道什么”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，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这样在幼儿的活动中找到你的观察对象，</a:t>
              </a:r>
              <a:r>
                <a:rPr sz="1500" kern="0" spc="-14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或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者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目标，</a:t>
              </a:r>
              <a:r>
                <a:rPr sz="1500" kern="0" spc="-10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才能有记录到这个观察对象的“有意</a:t>
              </a:r>
              <a:r>
                <a:rPr sz="1500" kern="0" spc="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义     </a:t>
              </a:r>
              <a:r>
                <a:rPr sz="1500" kern="0" spc="-1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的”行为。</a:t>
              </a:r>
              <a:endParaRPr lang="en-US" altLang="en-US" sz="15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marL="347345" algn="l" rtl="0" eaLnBrk="0">
                <a:lnSpc>
                  <a:spcPct val="94000"/>
                </a:lnSpc>
                <a:spcBef>
                  <a:spcPts val="455"/>
                </a:spcBef>
              </a:pP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观察过程中逐渐明确目标</a:t>
              </a:r>
              <a:endParaRPr lang="en-US" altLang="en-US" sz="1500" dirty="0"/>
            </a:p>
            <a:p>
              <a:pPr marL="350520" indent="4445" algn="l" rtl="0" eaLnBrk="0">
                <a:lnSpc>
                  <a:spcPct val="111000"/>
                </a:lnSpc>
                <a:spcBef>
                  <a:spcPts val="5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要求教师：</a:t>
              </a:r>
              <a:r>
                <a:rPr sz="1500" kern="0" spc="-20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一定要有了解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幼儿的</a:t>
              </a:r>
              <a:r>
                <a:rPr sz="1500" kern="0" spc="60" dirty="0">
                  <a:solidFill>
                    <a:srgbClr val="C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欲望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，</a:t>
              </a:r>
              <a:r>
                <a:rPr sz="1500" kern="0" spc="-1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要对幼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儿的学习发展有</a:t>
              </a:r>
              <a:r>
                <a:rPr sz="1500" kern="0" spc="90" dirty="0">
                  <a:solidFill>
                    <a:srgbClr val="C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整体把握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。</a:t>
              </a:r>
              <a:endParaRPr lang="en-US" altLang="en-US" sz="1500" dirty="0"/>
            </a:p>
          </p:txBody>
        </p:sp>
      </p:grpSp>
      <p:pic>
        <p:nvPicPr>
          <p:cNvPr id="438" name="picture 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79057" y="533019"/>
            <a:ext cx="3578997" cy="4610480"/>
          </a:xfrm>
          <a:prstGeom prst="rect">
            <a:avLst/>
          </a:prstGeom>
        </p:spPr>
      </p:pic>
      <p:sp>
        <p:nvSpPr>
          <p:cNvPr id="440" name="textbox 440"/>
          <p:cNvSpPr/>
          <p:nvPr/>
        </p:nvSpPr>
        <p:spPr>
          <a:xfrm>
            <a:off x="473710" y="190500"/>
            <a:ext cx="156337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1"/>
          <a:srcRect t="10901" r="3646"/>
          <a:stretch>
            <a:fillRect/>
          </a:stretch>
        </p:blipFill>
        <p:spPr>
          <a:xfrm rot="21600000">
            <a:off x="0" y="560705"/>
            <a:ext cx="8810625" cy="4582795"/>
          </a:xfrm>
          <a:prstGeom prst="rect">
            <a:avLst/>
          </a:prstGeom>
        </p:spPr>
      </p:pic>
      <p:sp>
        <p:nvSpPr>
          <p:cNvPr id="444" name="textbox 444"/>
          <p:cNvSpPr/>
          <p:nvPr/>
        </p:nvSpPr>
        <p:spPr>
          <a:xfrm>
            <a:off x="473468" y="190461"/>
            <a:ext cx="4133215" cy="3749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765935" algn="l" rtl="0" eaLnBrk="0">
              <a:lnSpc>
                <a:spcPts val="2420"/>
              </a:lnSpc>
              <a:spcBef>
                <a:spcPts val="60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怎样观察</a:t>
            </a:r>
            <a:endParaRPr lang="en-US" altLang="en-US" sz="2000" dirty="0"/>
          </a:p>
          <a:p>
            <a:pPr marL="443865" algn="l" rtl="0" eaLnBrk="0">
              <a:lnSpc>
                <a:spcPts val="379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确定观察情境</a:t>
            </a:r>
            <a:endParaRPr lang="en-US" altLang="en-US" sz="17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r" rtl="0" eaLnBrk="0">
              <a:lnSpc>
                <a:spcPts val="2170"/>
              </a:lnSpc>
              <a:spcBef>
                <a:spcPts val="515"/>
              </a:spcBef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观察目标决定了观察的情境选择。</a:t>
            </a:r>
            <a:endParaRPr lang="en-US" altLang="en-US" sz="17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marL="730885" indent="-274955" algn="l" rtl="0" eaLnBrk="0">
              <a:lnSpc>
                <a:spcPct val="106000"/>
              </a:lnSpc>
              <a:spcBef>
                <a:spcPts val="52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70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有效的观察情境应该能反映出幼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儿真实发展需要</a:t>
            </a:r>
            <a:r>
              <a:rPr sz="1700" kern="0" spc="-2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、水平和特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点。</a:t>
            </a:r>
            <a:endParaRPr lang="en-US" altLang="en-US" sz="17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735330" indent="-279400" algn="l" rtl="0" eaLnBrk="0">
              <a:lnSpc>
                <a:spcPct val="104000"/>
              </a:lnSpc>
              <a:spcBef>
                <a:spcPts val="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700" kern="0" spc="-6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幼儿的真实表现主要体现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在</a:t>
            </a:r>
            <a:r>
              <a:rPr sz="1700" kern="0" spc="7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生活</a:t>
            </a:r>
            <a:r>
              <a:rPr sz="1700" kern="0" spc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和</a:t>
            </a:r>
            <a:r>
              <a:rPr sz="1700" kern="0" spc="9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游戏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这两种情境中。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 rot="21600000">
            <a:off x="549909" y="782320"/>
            <a:ext cx="4509135" cy="4128134"/>
            <a:chOff x="0" y="0"/>
            <a:chExt cx="4509135" cy="4128134"/>
          </a:xfrm>
        </p:grpSpPr>
        <p:pic>
          <p:nvPicPr>
            <p:cNvPr id="448" name="picture 44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509135" cy="4128134"/>
            </a:xfrm>
            <a:prstGeom prst="rect">
              <a:avLst/>
            </a:prstGeom>
          </p:spPr>
        </p:pic>
        <p:sp>
          <p:nvSpPr>
            <p:cNvPr id="450" name="textbox 450"/>
            <p:cNvSpPr/>
            <p:nvPr/>
          </p:nvSpPr>
          <p:spPr>
            <a:xfrm>
              <a:off x="-12700" y="-12700"/>
              <a:ext cx="4535170" cy="41725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6000"/>
                </a:lnSpc>
              </a:pPr>
              <a:endParaRPr lang="en-US" altLang="en-US" sz="1000" dirty="0"/>
            </a:p>
            <a:p>
              <a:pPr marL="1671955" algn="l" rtl="0" eaLnBrk="0">
                <a:lnSpc>
                  <a:spcPts val="2420"/>
                </a:lnSpc>
                <a:spcBef>
                  <a:spcPts val="0"/>
                </a:spcBef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怎样观察</a:t>
              </a:r>
              <a:endParaRPr lang="en-US" altLang="en-US" sz="2000" dirty="0"/>
            </a:p>
            <a:p>
              <a:pPr algn="l" rtl="0" eaLnBrk="0">
                <a:lnSpc>
                  <a:spcPct val="12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0000"/>
                </a:lnSpc>
              </a:pPr>
              <a:endParaRPr lang="en-US" altLang="en-US" sz="1000" dirty="0"/>
            </a:p>
            <a:p>
              <a:pPr marL="497840" algn="l" rtl="0" eaLnBrk="0">
                <a:lnSpc>
                  <a:spcPts val="2170"/>
                </a:lnSpc>
                <a:spcBef>
                  <a:spcPts val="515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观察的内容</a:t>
              </a:r>
              <a:endParaRPr lang="en-US" altLang="en-US" sz="1700" dirty="0"/>
            </a:p>
            <a:p>
              <a:pPr algn="l" rtl="0" eaLnBrk="0">
                <a:lnSpc>
                  <a:spcPct val="126000"/>
                </a:lnSpc>
              </a:pPr>
              <a:endParaRPr lang="en-US" altLang="en-US" sz="1000" dirty="0"/>
            </a:p>
            <a:p>
              <a:pPr marL="494665" algn="l" rtl="0" eaLnBrk="0">
                <a:lnSpc>
                  <a:spcPct val="88000"/>
                </a:lnSpc>
                <a:spcBef>
                  <a:spcPts val="455"/>
                </a:spcBef>
              </a:pP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观察过程中要注意：</a:t>
              </a:r>
              <a:endParaRPr lang="en-US" altLang="en-US" sz="1500" dirty="0"/>
            </a:p>
            <a:p>
              <a:pPr marL="784860" indent="-277495" algn="l" rtl="0" eaLnBrk="0">
                <a:lnSpc>
                  <a:spcPct val="109000"/>
                </a:lnSpc>
                <a:spcBef>
                  <a:spcPts val="25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37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观察要够全面：</a:t>
              </a:r>
              <a:r>
                <a:rPr sz="1500" kern="0" spc="-2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观察对象的一言一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         </a:t>
              </a:r>
              <a:r>
                <a:rPr sz="15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行看在眼里。</a:t>
              </a:r>
              <a:endParaRPr lang="en-US" altLang="en-US" sz="1500" dirty="0"/>
            </a:p>
            <a:p>
              <a:pPr marL="781685" indent="-274320" algn="l" rtl="0" eaLnBrk="0">
                <a:lnSpc>
                  <a:spcPct val="103000"/>
                </a:lnSpc>
                <a:spcBef>
                  <a:spcPts val="30"/>
                </a:spcBef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37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观察要有重点</a:t>
              </a:r>
              <a:r>
                <a:rPr sz="1500" kern="0" spc="2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： 目前观察目标是</a:t>
              </a: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           </a:t>
              </a: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什么就记录这方面内容。</a:t>
              </a:r>
              <a:endParaRPr lang="en-US" altLang="en-US" sz="1500" dirty="0"/>
            </a:p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300" dirty="0"/>
            </a:p>
            <a:p>
              <a:pPr marL="50292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需要点面结合</a:t>
              </a:r>
              <a:endParaRPr lang="en-US" altLang="en-US" sz="1500" dirty="0"/>
            </a:p>
          </p:txBody>
        </p:sp>
      </p:grpSp>
      <p:pic>
        <p:nvPicPr>
          <p:cNvPr id="452" name="picture 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79057" y="533019"/>
            <a:ext cx="3578997" cy="4610480"/>
          </a:xfrm>
          <a:prstGeom prst="rect">
            <a:avLst/>
          </a:prstGeom>
        </p:spPr>
      </p:pic>
      <p:sp>
        <p:nvSpPr>
          <p:cNvPr id="454" name="textbox 454"/>
          <p:cNvSpPr/>
          <p:nvPr/>
        </p:nvSpPr>
        <p:spPr>
          <a:xfrm>
            <a:off x="473710" y="190500"/>
            <a:ext cx="188849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4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7864" y="853440"/>
            <a:ext cx="4509135" cy="4128134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79057" y="533019"/>
            <a:ext cx="3578997" cy="4610480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1050001" y="1786090"/>
            <a:ext cx="3312795" cy="22631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48895" algn="l" rtl="0" eaLnBrk="0">
              <a:lnSpc>
                <a:spcPct val="92000"/>
              </a:lnSpc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过程分析</a:t>
            </a:r>
            <a:endParaRPr lang="en-US" altLang="en-US" sz="13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47625" indent="1905" algn="l" rtl="0" eaLnBrk="0">
              <a:lnSpc>
                <a:spcPct val="98000"/>
              </a:lnSpc>
              <a:spcBef>
                <a:spcPts val="395"/>
              </a:spcBef>
            </a:pP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“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我会做观察，</a:t>
            </a:r>
            <a:r>
              <a:rPr sz="1300" b="1" kern="0" spc="-2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可我不会做分</a:t>
            </a:r>
            <a:r>
              <a:rPr sz="1300" b="1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析评价</a:t>
            </a:r>
            <a:r>
              <a:rPr sz="1300" b="1" kern="0" spc="-1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，经常</a:t>
            </a:r>
            <a:r>
              <a:rPr sz="1300" b="1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</a:t>
            </a:r>
            <a:r>
              <a:rPr sz="1300" b="1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是一句话也说不出</a:t>
            </a:r>
            <a:r>
              <a:rPr sz="1300" b="1" kern="0" spc="-2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</a:t>
            </a:r>
            <a:r>
              <a:rPr sz="1300" b="1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endParaRPr lang="en-US" altLang="en-US" sz="1300" dirty="0"/>
          </a:p>
          <a:p>
            <a:pPr marL="48260" indent="635" algn="l" rtl="0" eaLnBrk="0">
              <a:lnSpc>
                <a:spcPct val="107000"/>
              </a:lnSpc>
              <a:spcBef>
                <a:spcPts val="1505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如果缺乏幼儿学习与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发展的相关知识，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就无法对幼儿的学习与发展行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为作出准确地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解读，</a:t>
            </a:r>
            <a:r>
              <a:rPr sz="1300" kern="0" spc="-1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就可能会误解幼儿的一些行为。</a:t>
            </a:r>
            <a:endParaRPr lang="en-US" altLang="en-US" sz="13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300" dirty="0"/>
          </a:p>
          <a:p>
            <a:pPr marL="47625" algn="l" rtl="0" eaLnBrk="0">
              <a:lnSpc>
                <a:spcPct val="92000"/>
              </a:lnSpc>
              <a:spcBef>
                <a:spcPts val="0"/>
              </a:spcBef>
            </a:pPr>
            <a:r>
              <a:rPr sz="1300" b="1" kern="0" spc="4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建设高质量教育体系</a:t>
            </a:r>
            <a:endParaRPr lang="en-US" altLang="en-US" sz="1300" dirty="0"/>
          </a:p>
        </p:txBody>
      </p:sp>
      <p:sp>
        <p:nvSpPr>
          <p:cNvPr id="464" name="textbox 464"/>
          <p:cNvSpPr/>
          <p:nvPr/>
        </p:nvSpPr>
        <p:spPr>
          <a:xfrm>
            <a:off x="2226847" y="971425"/>
            <a:ext cx="1030605" cy="294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怎样分析</a:t>
            </a:r>
            <a:endParaRPr lang="en-US" altLang="en-US" sz="2000" dirty="0"/>
          </a:p>
        </p:txBody>
      </p:sp>
      <p:sp>
        <p:nvSpPr>
          <p:cNvPr id="466" name="textbox 466"/>
          <p:cNvSpPr/>
          <p:nvPr/>
        </p:nvSpPr>
        <p:spPr>
          <a:xfrm>
            <a:off x="473710" y="190500"/>
            <a:ext cx="202184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picture 4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3709" y="911860"/>
            <a:ext cx="4509135" cy="4128134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79057" y="533019"/>
            <a:ext cx="3578997" cy="4610480"/>
          </a:xfrm>
          <a:prstGeom prst="rect">
            <a:avLst/>
          </a:prstGeom>
        </p:spPr>
      </p:pic>
      <p:sp>
        <p:nvSpPr>
          <p:cNvPr id="474" name="textbox 474"/>
          <p:cNvSpPr/>
          <p:nvPr/>
        </p:nvSpPr>
        <p:spPr>
          <a:xfrm>
            <a:off x="1095880" y="1758310"/>
            <a:ext cx="3313429" cy="1978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293370" indent="-280670" algn="l" rtl="0" eaLnBrk="0">
              <a:lnSpc>
                <a:spcPct val="111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一次观察记录后常见的措施就是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要继续进行多次观察，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全面了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解。</a:t>
            </a:r>
            <a:endParaRPr lang="en-US" altLang="en-US" sz="15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marL="287020" indent="-274320" algn="l" rtl="0" eaLnBrk="0">
              <a:lnSpc>
                <a:spcPct val="107000"/>
              </a:lnSpc>
              <a:spcBef>
                <a:spcPts val="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当了解足够全面，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解决策略就会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根据积累素材的增多而出现，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师可以用积累的素材与园所中有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经验的教师探讨，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进行教研活动，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从而得出一个有针对性的策略</a:t>
            </a:r>
            <a:endParaRPr lang="en-US" altLang="en-US" sz="1500" dirty="0"/>
          </a:p>
        </p:txBody>
      </p:sp>
      <p:sp>
        <p:nvSpPr>
          <p:cNvPr id="476" name="textbox 476"/>
          <p:cNvSpPr/>
          <p:nvPr/>
        </p:nvSpPr>
        <p:spPr>
          <a:xfrm>
            <a:off x="2226593" y="971425"/>
            <a:ext cx="1284605" cy="295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措施与策略</a:t>
            </a:r>
            <a:endParaRPr lang="en-US" altLang="en-US" sz="2000" dirty="0"/>
          </a:p>
        </p:txBody>
      </p:sp>
      <p:sp>
        <p:nvSpPr>
          <p:cNvPr id="478" name="textbox 478"/>
          <p:cNvSpPr/>
          <p:nvPr/>
        </p:nvSpPr>
        <p:spPr>
          <a:xfrm>
            <a:off x="473710" y="190500"/>
            <a:ext cx="149733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/>
          <p:nvPr/>
        </p:nvSpPr>
        <p:spPr>
          <a:xfrm>
            <a:off x="2348301" y="2689438"/>
            <a:ext cx="5501004" cy="496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93675" algn="l" rtl="0" eaLnBrk="0">
              <a:lnSpc>
                <a:spcPts val="3705"/>
              </a:lnSpc>
            </a:pPr>
            <a:r>
              <a:rPr sz="2800" kern="0" spc="-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《幼儿园保育教育质量评估指南》</a:t>
            </a:r>
            <a:endParaRPr lang="en-US" altLang="en-US" sz="2800" dirty="0"/>
          </a:p>
        </p:txBody>
      </p:sp>
      <p:sp>
        <p:nvSpPr>
          <p:cNvPr id="30" name="textbox 30"/>
          <p:cNvSpPr/>
          <p:nvPr/>
        </p:nvSpPr>
        <p:spPr>
          <a:xfrm>
            <a:off x="3631549" y="1742154"/>
            <a:ext cx="3009900" cy="765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0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5300" kern="0" spc="57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研发背景</a:t>
            </a:r>
            <a:endParaRPr lang="en-US" altLang="en-US" sz="5300" dirty="0"/>
          </a:p>
        </p:txBody>
      </p:sp>
      <p:sp>
        <p:nvSpPr>
          <p:cNvPr id="32" name="textbox 32"/>
          <p:cNvSpPr/>
          <p:nvPr/>
        </p:nvSpPr>
        <p:spPr>
          <a:xfrm>
            <a:off x="2288287" y="1582948"/>
            <a:ext cx="1016000" cy="1033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95885" algn="l" rtl="0" eaLnBrk="0">
              <a:lnSpc>
                <a:spcPct val="85000"/>
              </a:lnSpc>
            </a:pPr>
            <a:r>
              <a:rPr sz="1600" kern="0" spc="-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Part</a:t>
            </a:r>
            <a:endParaRPr lang="en-US" altLang="en-US" sz="1600" dirty="0"/>
          </a:p>
          <a:p>
            <a:pPr algn="r" rtl="0" eaLnBrk="0">
              <a:lnSpc>
                <a:spcPct val="83000"/>
              </a:lnSpc>
              <a:spcBef>
                <a:spcPts val="635"/>
              </a:spcBef>
            </a:pPr>
            <a:r>
              <a:rPr sz="5600" b="1" i="1" u="sng" kern="0" spc="43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FFEAAB"/>
                  </a:solidFill>
                </a:uFill>
                <a:latin typeface="微软雅黑"/>
                <a:ea typeface="微软雅黑"/>
                <a:cs typeface="微软雅黑"/>
              </a:rPr>
              <a:t>0</a:t>
            </a:r>
            <a:r>
              <a:rPr sz="5600" b="1" i="1" kern="0" spc="4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1</a:t>
            </a:r>
            <a:endParaRPr lang="en-US" altLang="en-US" sz="5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 rot="21600000">
            <a:off x="745236" y="1575816"/>
            <a:ext cx="2211324" cy="2898647"/>
            <a:chOff x="0" y="0"/>
            <a:chExt cx="2211324" cy="2898647"/>
          </a:xfrm>
        </p:grpSpPr>
        <p:sp>
          <p:nvSpPr>
            <p:cNvPr id="482" name="rect"/>
            <p:cNvSpPr/>
            <p:nvPr/>
          </p:nvSpPr>
          <p:spPr>
            <a:xfrm>
              <a:off x="0" y="0"/>
              <a:ext cx="2211324" cy="2898647"/>
            </a:xfrm>
            <a:prstGeom prst="rect">
              <a:avLst/>
            </a:prstGeom>
            <a:solidFill>
              <a:srgbClr val="A9D18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84" name="picture 4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70395" y="45681"/>
              <a:ext cx="2061349" cy="2806712"/>
            </a:xfrm>
            <a:prstGeom prst="rect">
              <a:avLst/>
            </a:prstGeom>
          </p:spPr>
        </p:pic>
        <p:sp>
          <p:nvSpPr>
            <p:cNvPr id="486" name="textbox 486"/>
            <p:cNvSpPr/>
            <p:nvPr/>
          </p:nvSpPr>
          <p:spPr>
            <a:xfrm>
              <a:off x="187507" y="178227"/>
              <a:ext cx="1791970" cy="19545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3370"/>
                </a:lnSpc>
              </a:pPr>
              <a:r>
                <a:rPr sz="2700" kern="0" spc="7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班额与规模</a:t>
              </a:r>
              <a:endParaRPr lang="en-US" altLang="en-US" sz="27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marL="342265" algn="l" rtl="0" eaLnBrk="0">
                <a:lnSpc>
                  <a:spcPts val="2420"/>
                </a:lnSpc>
                <a:spcBef>
                  <a:spcPts val="610"/>
                </a:spcBef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幼儿园班额</a:t>
              </a:r>
              <a:endParaRPr lang="en-US" altLang="en-US" sz="2000" dirty="0"/>
            </a:p>
            <a:p>
              <a:pPr marL="342265" algn="l" rtl="0" eaLnBrk="0">
                <a:lnSpc>
                  <a:spcPts val="4600"/>
                </a:lnSpc>
              </a:pP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幼儿园规模</a:t>
              </a:r>
              <a:endParaRPr lang="en-US" altLang="en-US" sz="2000" dirty="0"/>
            </a:p>
          </p:txBody>
        </p:sp>
        <p:sp>
          <p:nvSpPr>
            <p:cNvPr id="488" name="rect"/>
            <p:cNvSpPr/>
            <p:nvPr/>
          </p:nvSpPr>
          <p:spPr>
            <a:xfrm>
              <a:off x="145338" y="781710"/>
              <a:ext cx="1885086" cy="1424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5899403" y="1569720"/>
            <a:ext cx="2211324" cy="2898647"/>
            <a:chOff x="0" y="0"/>
            <a:chExt cx="2211324" cy="2898647"/>
          </a:xfrm>
        </p:grpSpPr>
        <p:sp>
          <p:nvSpPr>
            <p:cNvPr id="490" name="rect"/>
            <p:cNvSpPr/>
            <p:nvPr/>
          </p:nvSpPr>
          <p:spPr>
            <a:xfrm>
              <a:off x="0" y="0"/>
              <a:ext cx="2211324" cy="2898647"/>
            </a:xfrm>
            <a:prstGeom prst="rect">
              <a:avLst/>
            </a:prstGeom>
            <a:solidFill>
              <a:srgbClr val="A9D18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92" name="picture 4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70523" y="44793"/>
              <a:ext cx="2061350" cy="2806712"/>
            </a:xfrm>
            <a:prstGeom prst="rect">
              <a:avLst/>
            </a:prstGeom>
          </p:spPr>
        </p:pic>
        <p:sp>
          <p:nvSpPr>
            <p:cNvPr id="494" name="textbox 494"/>
            <p:cNvSpPr/>
            <p:nvPr/>
          </p:nvSpPr>
          <p:spPr>
            <a:xfrm>
              <a:off x="441225" y="230937"/>
              <a:ext cx="1433830" cy="1930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0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2700" kern="0" spc="6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户外空间</a:t>
              </a:r>
              <a:endParaRPr lang="en-US" altLang="en-US" sz="2700" dirty="0"/>
            </a:p>
            <a:p>
              <a:pPr algn="l" rtl="0" eaLnBrk="0">
                <a:lnSpc>
                  <a:spcPct val="12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1000"/>
                </a:lnSpc>
              </a:pPr>
              <a:endParaRPr lang="en-US" altLang="en-US" sz="1000" dirty="0"/>
            </a:p>
            <a:p>
              <a:pPr marL="183515" indent="5715" algn="l" rtl="0" eaLnBrk="0">
                <a:lnSpc>
                  <a:spcPct val="93000"/>
                </a:lnSpc>
                <a:spcBef>
                  <a:spcPts val="610"/>
                </a:spcBef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空间布局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设施设备</a:t>
              </a:r>
              <a:endParaRPr lang="en-US" altLang="en-US" sz="2000" dirty="0"/>
            </a:p>
            <a:p>
              <a:pPr marL="181610" algn="l" rtl="0" eaLnBrk="0">
                <a:lnSpc>
                  <a:spcPts val="2625"/>
                </a:lnSpc>
              </a:pPr>
              <a:r>
                <a:rPr sz="2000" kern="0" spc="-3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玩具材料</a:t>
              </a:r>
              <a:endParaRPr lang="en-US" altLang="en-US" sz="2000" dirty="0"/>
            </a:p>
          </p:txBody>
        </p:sp>
        <p:sp>
          <p:nvSpPr>
            <p:cNvPr id="496" name="rect"/>
            <p:cNvSpPr/>
            <p:nvPr/>
          </p:nvSpPr>
          <p:spPr>
            <a:xfrm>
              <a:off x="145465" y="780821"/>
              <a:ext cx="1885086" cy="1424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group 64"/>
          <p:cNvGrpSpPr/>
          <p:nvPr/>
        </p:nvGrpSpPr>
        <p:grpSpPr>
          <a:xfrm rot="21600000">
            <a:off x="3278123" y="1575816"/>
            <a:ext cx="2211323" cy="2898647"/>
            <a:chOff x="0" y="0"/>
            <a:chExt cx="2211323" cy="2898647"/>
          </a:xfrm>
        </p:grpSpPr>
        <p:sp>
          <p:nvSpPr>
            <p:cNvPr id="498" name="rect"/>
            <p:cNvSpPr/>
            <p:nvPr/>
          </p:nvSpPr>
          <p:spPr>
            <a:xfrm>
              <a:off x="0" y="0"/>
              <a:ext cx="2211323" cy="2898647"/>
            </a:xfrm>
            <a:prstGeom prst="rect">
              <a:avLst/>
            </a:prstGeom>
            <a:solidFill>
              <a:srgbClr val="A9D18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00" name="picture 5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71158" y="45681"/>
              <a:ext cx="2061349" cy="2806712"/>
            </a:xfrm>
            <a:prstGeom prst="rect">
              <a:avLst/>
            </a:prstGeom>
          </p:spPr>
        </p:pic>
        <p:sp>
          <p:nvSpPr>
            <p:cNvPr id="502" name="textbox 502"/>
            <p:cNvSpPr/>
            <p:nvPr/>
          </p:nvSpPr>
          <p:spPr>
            <a:xfrm>
              <a:off x="411962" y="236441"/>
              <a:ext cx="1419225" cy="19469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6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2700" kern="0" spc="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室内空间</a:t>
              </a:r>
              <a:endParaRPr lang="en-US" altLang="en-US" sz="2700" dirty="0"/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marL="192405" indent="5715" algn="l" rtl="0" eaLnBrk="0">
                <a:lnSpc>
                  <a:spcPct val="93000"/>
                </a:lnSpc>
                <a:spcBef>
                  <a:spcPts val="610"/>
                </a:spcBef>
              </a:pPr>
              <a:r>
                <a:rPr sz="2000" kern="0" spc="-4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空间布局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2000" kern="0" spc="-3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设施设备</a:t>
              </a:r>
              <a:endParaRPr lang="en-US" altLang="en-US" sz="2000" dirty="0"/>
            </a:p>
            <a:p>
              <a:pPr marL="190500" algn="l" rtl="0" eaLnBrk="0">
                <a:lnSpc>
                  <a:spcPts val="2625"/>
                </a:lnSpc>
              </a:pPr>
              <a:r>
                <a:rPr sz="2000" kern="0" spc="-30" dirty="0">
                  <a:solidFill>
                    <a:srgbClr val="ED7D31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玩具材料</a:t>
              </a:r>
              <a:endParaRPr lang="en-US" altLang="en-US" sz="2000" dirty="0"/>
            </a:p>
          </p:txBody>
        </p:sp>
        <p:sp>
          <p:nvSpPr>
            <p:cNvPr id="504" name="rect"/>
            <p:cNvSpPr/>
            <p:nvPr/>
          </p:nvSpPr>
          <p:spPr>
            <a:xfrm>
              <a:off x="146100" y="781710"/>
              <a:ext cx="1885086" cy="1424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6" name="textbox 506"/>
          <p:cNvSpPr/>
          <p:nvPr/>
        </p:nvSpPr>
        <p:spPr>
          <a:xfrm>
            <a:off x="473468" y="190461"/>
            <a:ext cx="4798059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r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7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环境创设</a:t>
            </a:r>
            <a:endParaRPr lang="en-US" altLang="en-US" sz="3500" dirty="0"/>
          </a:p>
        </p:txBody>
      </p:sp>
      <p:sp>
        <p:nvSpPr>
          <p:cNvPr id="508" name="textbox 508"/>
          <p:cNvSpPr/>
          <p:nvPr/>
        </p:nvSpPr>
        <p:spPr>
          <a:xfrm>
            <a:off x="2574036" y="4536948"/>
            <a:ext cx="3620134" cy="480059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616585" algn="l" rtl="0" eaLnBrk="0">
              <a:lnSpc>
                <a:spcPts val="1635"/>
              </a:lnSpc>
              <a:spcBef>
                <a:spcPts val="5"/>
              </a:spcBef>
            </a:pP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玩具材料种类丰富</a:t>
            </a:r>
            <a:r>
              <a:rPr sz="1300" kern="0" spc="-220" dirty="0">
                <a:solidFill>
                  <a:srgbClr val="40404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30" dirty="0">
                <a:solidFill>
                  <a:srgbClr val="40404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、数量充足</a:t>
            </a:r>
            <a:r>
              <a:rPr sz="1300" kern="0" spc="20" dirty="0">
                <a:solidFill>
                  <a:srgbClr val="40404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。</a:t>
            </a:r>
            <a:endParaRPr lang="en-US" altLang="en-US" sz="1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510"/>
          <p:cNvPicPr>
            <a:picLocks noChangeAspect="1"/>
          </p:cNvPicPr>
          <p:nvPr/>
        </p:nvPicPr>
        <p:blipFill>
          <a:blip r:embed="rId1"/>
          <a:srcRect t="10962" r="2177"/>
          <a:stretch>
            <a:fillRect/>
          </a:stretch>
        </p:blipFill>
        <p:spPr>
          <a:xfrm rot="21600000">
            <a:off x="203200" y="598805"/>
            <a:ext cx="8341995" cy="4271010"/>
          </a:xfrm>
          <a:prstGeom prst="rect">
            <a:avLst/>
          </a:prstGeom>
        </p:spPr>
      </p:pic>
      <p:sp>
        <p:nvSpPr>
          <p:cNvPr id="512" name="textbox 512"/>
          <p:cNvSpPr/>
          <p:nvPr/>
        </p:nvSpPr>
        <p:spPr>
          <a:xfrm>
            <a:off x="473710" y="190500"/>
            <a:ext cx="200660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2400" b="1" kern="0" spc="8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5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7555" y="676910"/>
            <a:ext cx="7628890" cy="42913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24" name="picture 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394364"/>
            <a:ext cx="9144000" cy="3749135"/>
          </a:xfrm>
          <a:prstGeom prst="rect">
            <a:avLst/>
          </a:prstGeom>
        </p:spPr>
      </p:pic>
      <p:sp>
        <p:nvSpPr>
          <p:cNvPr id="526" name="textbox 526"/>
          <p:cNvSpPr/>
          <p:nvPr/>
        </p:nvSpPr>
        <p:spPr>
          <a:xfrm>
            <a:off x="1134254" y="607536"/>
            <a:ext cx="7134225" cy="1957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68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42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课程材料与区域活动结合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            </a:t>
            </a:r>
            <a:endParaRPr lang="en-US" altLang="en-US" sz="2000" dirty="0"/>
          </a:p>
        </p:txBody>
      </p:sp>
      <p:pic>
        <p:nvPicPr>
          <p:cNvPr id="528" name="picture 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79415" y="620236"/>
            <a:ext cx="2968259" cy="1931957"/>
          </a:xfrm>
          <a:prstGeom prst="rect">
            <a:avLst/>
          </a:prstGeom>
        </p:spPr>
      </p:pic>
      <p:sp>
        <p:nvSpPr>
          <p:cNvPr id="530" name="textbox 530"/>
          <p:cNvSpPr/>
          <p:nvPr/>
        </p:nvSpPr>
        <p:spPr>
          <a:xfrm>
            <a:off x="473468" y="190461"/>
            <a:ext cx="935989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评估标准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84775" y="1575816"/>
            <a:ext cx="4261103" cy="2759964"/>
          </a:xfrm>
          <a:prstGeom prst="rect">
            <a:avLst/>
          </a:prstGeom>
        </p:spPr>
      </p:pic>
      <p:grpSp>
        <p:nvGrpSpPr>
          <p:cNvPr id="66" name="group 66"/>
          <p:cNvGrpSpPr/>
          <p:nvPr/>
        </p:nvGrpSpPr>
        <p:grpSpPr>
          <a:xfrm rot="21600000">
            <a:off x="156972" y="1575816"/>
            <a:ext cx="2042160" cy="2759964"/>
            <a:chOff x="0" y="0"/>
            <a:chExt cx="2042160" cy="2759964"/>
          </a:xfrm>
        </p:grpSpPr>
        <p:sp>
          <p:nvSpPr>
            <p:cNvPr id="536" name="rect"/>
            <p:cNvSpPr/>
            <p:nvPr/>
          </p:nvSpPr>
          <p:spPr>
            <a:xfrm>
              <a:off x="0" y="0"/>
              <a:ext cx="2042160" cy="2759964"/>
            </a:xfrm>
            <a:prstGeom prst="rect">
              <a:avLst/>
            </a:prstGeom>
            <a:solidFill>
              <a:srgbClr val="F8D3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38" name="picture 5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3157" y="42595"/>
              <a:ext cx="1906790" cy="2673883"/>
            </a:xfrm>
            <a:prstGeom prst="rect">
              <a:avLst/>
            </a:prstGeom>
          </p:spPr>
        </p:pic>
        <p:sp>
          <p:nvSpPr>
            <p:cNvPr id="540" name="textbox 540"/>
            <p:cNvSpPr/>
            <p:nvPr/>
          </p:nvSpPr>
          <p:spPr>
            <a:xfrm>
              <a:off x="273454" y="234666"/>
              <a:ext cx="1541144" cy="20243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86360" algn="l" rtl="0" eaLnBrk="0">
                <a:lnSpc>
                  <a:spcPct val="90000"/>
                </a:lnSpc>
              </a:pPr>
              <a:r>
                <a:rPr sz="2700" kern="0" spc="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师德师风</a:t>
              </a:r>
              <a:endParaRPr lang="en-US" altLang="en-US" sz="2700" dirty="0"/>
            </a:p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6000"/>
                </a:lnSpc>
              </a:pPr>
              <a:endParaRPr lang="en-US" altLang="en-US" sz="1000" dirty="0"/>
            </a:p>
            <a:p>
              <a:pPr marL="524510" indent="-355600" algn="l" rtl="0" eaLnBrk="0">
                <a:lnSpc>
                  <a:spcPct val="94000"/>
                </a:lnSpc>
                <a:spcBef>
                  <a:spcPts val="605"/>
                </a:spcBef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教职工职业</a:t>
              </a:r>
              <a:r>
                <a:rPr sz="2000" kern="0" spc="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</a:t>
              </a:r>
              <a:r>
                <a:rPr sz="2000" kern="0" spc="-6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道德</a:t>
              </a:r>
              <a:endParaRPr lang="en-US" altLang="en-US" sz="2000" dirty="0"/>
            </a:p>
            <a:p>
              <a:pPr algn="l" rtl="0" eaLnBrk="0">
                <a:lnSpc>
                  <a:spcPct val="16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500" dirty="0"/>
            </a:p>
            <a:p>
              <a:pPr marL="12700" algn="l" rtl="0" eaLnBrk="0">
                <a:lnSpc>
                  <a:spcPct val="89000"/>
                </a:lnSpc>
                <a:spcBef>
                  <a:spcPts val="0"/>
                </a:spcBef>
              </a:pPr>
              <a:r>
                <a:rPr sz="2000" kern="0" spc="-20" dirty="0">
                  <a:solidFill>
                    <a:srgbClr val="595959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职工身心健康</a:t>
              </a:r>
              <a:endParaRPr lang="en-US" altLang="en-US" sz="2000" dirty="0"/>
            </a:p>
          </p:txBody>
        </p:sp>
        <p:sp>
          <p:nvSpPr>
            <p:cNvPr id="542" name="rect"/>
            <p:cNvSpPr/>
            <p:nvPr/>
          </p:nvSpPr>
          <p:spPr>
            <a:xfrm>
              <a:off x="133819" y="744029"/>
              <a:ext cx="1741080" cy="1393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544" name="picture 5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20111" y="1575816"/>
            <a:ext cx="2042159" cy="2759964"/>
          </a:xfrm>
          <a:prstGeom prst="rect">
            <a:avLst/>
          </a:prstGeom>
        </p:spPr>
      </p:pic>
      <p:sp>
        <p:nvSpPr>
          <p:cNvPr id="546" name="textbox 546"/>
          <p:cNvSpPr/>
          <p:nvPr/>
        </p:nvSpPr>
        <p:spPr>
          <a:xfrm>
            <a:off x="473468" y="190461"/>
            <a:ext cx="4980304" cy="990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8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评估标准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5000"/>
              </a:lnSpc>
            </a:pPr>
            <a:endParaRPr lang="en-US" altLang="en-US" sz="1400" dirty="0"/>
          </a:p>
          <a:p>
            <a:pPr algn="l" rtl="0" eaLnBrk="0">
              <a:lnSpc>
                <a:spcPct val="13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3500" b="1" kern="0" spc="60" dirty="0">
                <a:solidFill>
                  <a:srgbClr val="80808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教师队伍</a:t>
            </a:r>
            <a:endParaRPr lang="en-US" altLang="en-US" sz="3500" dirty="0"/>
          </a:p>
        </p:txBody>
      </p:sp>
      <p:sp>
        <p:nvSpPr>
          <p:cNvPr id="548" name="textbox 548"/>
          <p:cNvSpPr/>
          <p:nvPr/>
        </p:nvSpPr>
        <p:spPr>
          <a:xfrm>
            <a:off x="2710389" y="1813322"/>
            <a:ext cx="1436369" cy="1887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700" kern="0" spc="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人员配备</a:t>
            </a:r>
            <a:endParaRPr lang="en-US" altLang="en-US" sz="27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483235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kern="0" spc="-6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数量</a:t>
            </a:r>
            <a:endParaRPr lang="en-US" altLang="en-US" sz="2000" dirty="0"/>
          </a:p>
          <a:p>
            <a:pPr algn="l" rtl="0" eaLnBrk="0">
              <a:lnSpc>
                <a:spcPct val="176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485140" algn="l" rtl="0" eaLnBrk="0">
              <a:lnSpc>
                <a:spcPct val="88000"/>
              </a:lnSpc>
              <a:spcBef>
                <a:spcPts val="5"/>
              </a:spcBef>
            </a:pPr>
            <a:r>
              <a:rPr sz="2000" kern="0" spc="-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资质</a:t>
            </a:r>
            <a:endParaRPr lang="en-US" altLang="en-US" sz="2000" dirty="0"/>
          </a:p>
        </p:txBody>
      </p:sp>
      <p:pic>
        <p:nvPicPr>
          <p:cNvPr id="550" name="picture 5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56301" y="1986559"/>
            <a:ext cx="432053" cy="626706"/>
          </a:xfrm>
          <a:prstGeom prst="rect">
            <a:avLst/>
          </a:prstGeom>
        </p:spPr>
      </p:pic>
      <p:sp>
        <p:nvSpPr>
          <p:cNvPr id="552" name="textbox 552"/>
          <p:cNvSpPr/>
          <p:nvPr/>
        </p:nvSpPr>
        <p:spPr>
          <a:xfrm>
            <a:off x="4953642" y="1754043"/>
            <a:ext cx="3665854" cy="45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70"/>
              </a:lnSpc>
            </a:pPr>
            <a:r>
              <a:rPr sz="2700" kern="0" spc="5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专业发           激励机制</a:t>
            </a:r>
            <a:endParaRPr lang="en-US" altLang="en-US" sz="2700" dirty="0"/>
          </a:p>
        </p:txBody>
      </p:sp>
      <p:sp>
        <p:nvSpPr>
          <p:cNvPr id="554" name="textbox 554"/>
          <p:cNvSpPr/>
          <p:nvPr/>
        </p:nvSpPr>
        <p:spPr>
          <a:xfrm>
            <a:off x="5188610" y="2669418"/>
            <a:ext cx="1031875" cy="902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96000"/>
              </a:lnSpc>
            </a:pP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发展规划</a:t>
            </a:r>
            <a:r>
              <a:rPr sz="2000" kern="0" spc="1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教研制度</a:t>
            </a:r>
            <a:r>
              <a:rPr sz="2000" kern="0" spc="2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000" kern="0" spc="-30" dirty="0">
                <a:solidFill>
                  <a:srgbClr val="ED7D3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业务支持</a:t>
            </a:r>
            <a:endParaRPr lang="en-US" altLang="en-US" sz="2000" dirty="0"/>
          </a:p>
        </p:txBody>
      </p:sp>
      <p:sp>
        <p:nvSpPr>
          <p:cNvPr id="556" name="textbox 556"/>
          <p:cNvSpPr/>
          <p:nvPr/>
        </p:nvSpPr>
        <p:spPr>
          <a:xfrm>
            <a:off x="7378096" y="2730633"/>
            <a:ext cx="1029335" cy="902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励导向</a:t>
            </a:r>
            <a:endParaRPr lang="en-US" altLang="en-US" sz="2000" dirty="0"/>
          </a:p>
          <a:p>
            <a:pPr algn="l" rtl="0" eaLnBrk="0">
              <a:lnSpc>
                <a:spcPct val="173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2700" algn="l" rtl="0" eaLnBrk="0">
              <a:lnSpc>
                <a:spcPct val="88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激励方式</a:t>
            </a:r>
            <a:endParaRPr lang="en-US" altLang="en-US" sz="2000" dirty="0"/>
          </a:p>
        </p:txBody>
      </p:sp>
      <p:graphicFrame>
        <p:nvGraphicFramePr>
          <p:cNvPr id="558" name="table 558"/>
          <p:cNvGraphicFramePr>
            <a:graphicFrameLocks noGrp="1"/>
          </p:cNvGraphicFramePr>
          <p:nvPr/>
        </p:nvGraphicFramePr>
        <p:xfrm>
          <a:off x="6720204" y="2767964"/>
          <a:ext cx="1125219" cy="670560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125219"/>
              </a:tblGrid>
              <a:tr h="664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340995" indent="-207645" algn="l" rtl="0" eaLnBrk="0">
                        <a:lnSpc>
                          <a:spcPct val="99000"/>
                        </a:lnSpc>
                      </a:pPr>
                      <a:r>
                        <a:rPr sz="17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园长深入</a:t>
                      </a:r>
                      <a:r>
                        <a:rPr sz="17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</a:t>
                      </a:r>
                      <a:r>
                        <a:rPr sz="1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班级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0" name="table 560"/>
          <p:cNvGraphicFramePr>
            <a:graphicFrameLocks noGrp="1"/>
          </p:cNvGraphicFramePr>
          <p:nvPr/>
        </p:nvGraphicFramePr>
        <p:xfrm>
          <a:off x="5974714" y="1863090"/>
          <a:ext cx="1125220" cy="670560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125220"/>
              </a:tblGrid>
              <a:tr h="664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120650" algn="l" rtl="0" eaLnBrk="0">
                        <a:lnSpc>
                          <a:spcPts val="217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专业培训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2" name="table 562"/>
          <p:cNvGraphicFramePr>
            <a:graphicFrameLocks noGrp="1"/>
          </p:cNvGraphicFramePr>
          <p:nvPr/>
        </p:nvGraphicFramePr>
        <p:xfrm>
          <a:off x="3605529" y="2376170"/>
          <a:ext cx="1084579" cy="670560"/>
        </p:xfrm>
        <a:graphic>
          <a:graphicData uri="http://schemas.openxmlformats.org/drawingml/2006/table">
            <a:tbl>
              <a:tblPr>
                <a:solidFill>
                  <a:srgbClr val="ED7D31"/>
                </a:solidFill>
              </a:tblPr>
              <a:tblGrid>
                <a:gridCol w="1084579"/>
              </a:tblGrid>
              <a:tr h="664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21018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反思与</a:t>
                      </a:r>
                      <a:endParaRPr lang="en-US" altLang="en-US" sz="1700" dirty="0"/>
                    </a:p>
                    <a:p>
                      <a:pPr marL="320675" algn="l" rtl="0" eaLnBrk="0">
                        <a:lnSpc>
                          <a:spcPct val="92000"/>
                        </a:lnSpc>
                        <a:spcBef>
                          <a:spcPts val="305"/>
                        </a:spcBef>
                      </a:pPr>
                      <a:r>
                        <a:rPr sz="17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提高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pic>
        <p:nvPicPr>
          <p:cNvPr id="564" name="picture 5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73764" y="2499639"/>
            <a:ext cx="416776" cy="626617"/>
          </a:xfrm>
          <a:prstGeom prst="rect">
            <a:avLst/>
          </a:prstGeom>
        </p:spPr>
      </p:pic>
      <p:pic>
        <p:nvPicPr>
          <p:cNvPr id="566" name="picture 5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252921" y="2891434"/>
            <a:ext cx="380923" cy="55318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box 570"/>
          <p:cNvSpPr/>
          <p:nvPr/>
        </p:nvSpPr>
        <p:spPr>
          <a:xfrm>
            <a:off x="1615811" y="2617439"/>
            <a:ext cx="6173470" cy="4419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ct val="93000"/>
              </a:lnSpc>
            </a:pPr>
            <a:r>
              <a:rPr sz="2800" kern="0" spc="-2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幼儿园办园质量督导评估标</a:t>
            </a:r>
            <a:r>
              <a:rPr sz="2800" kern="0" spc="-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准</a:t>
            </a:r>
            <a:endParaRPr lang="en-US" altLang="en-US" sz="2800" dirty="0"/>
          </a:p>
        </p:txBody>
      </p:sp>
      <p:sp>
        <p:nvSpPr>
          <p:cNvPr id="574" name="textbox 574"/>
          <p:cNvSpPr/>
          <p:nvPr/>
        </p:nvSpPr>
        <p:spPr>
          <a:xfrm>
            <a:off x="3629025" y="1740535"/>
            <a:ext cx="4667885" cy="766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300" kern="0" spc="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操</a:t>
            </a:r>
            <a:r>
              <a:rPr sz="5300" kern="0" spc="26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作</a:t>
            </a:r>
            <a:r>
              <a:rPr sz="5300" kern="0" spc="2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方</a:t>
            </a:r>
            <a:r>
              <a:rPr sz="5300" kern="0" spc="28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1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式</a:t>
            </a:r>
            <a:endParaRPr lang="en-US" altLang="en-US" sz="5300" dirty="0"/>
          </a:p>
        </p:txBody>
      </p:sp>
      <p:sp>
        <p:nvSpPr>
          <p:cNvPr id="576" name="textbox 576"/>
          <p:cNvSpPr/>
          <p:nvPr/>
        </p:nvSpPr>
        <p:spPr>
          <a:xfrm>
            <a:off x="2288287" y="1582948"/>
            <a:ext cx="1015364" cy="1033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95885" algn="l" rtl="0" eaLnBrk="0">
              <a:lnSpc>
                <a:spcPct val="85000"/>
              </a:lnSpc>
            </a:pPr>
            <a:r>
              <a:rPr sz="1600" kern="0" spc="-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Part</a:t>
            </a:r>
            <a:endParaRPr lang="en-US" altLang="en-US" sz="1600" dirty="0"/>
          </a:p>
          <a:p>
            <a:pPr algn="r" rtl="0" eaLnBrk="0">
              <a:lnSpc>
                <a:spcPct val="82000"/>
              </a:lnSpc>
              <a:spcBef>
                <a:spcPts val="705"/>
              </a:spcBef>
            </a:pPr>
            <a:r>
              <a:rPr sz="5600" b="1" i="1" u="sng" kern="0" spc="43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FFEAAB"/>
                  </a:solidFill>
                </a:uFill>
                <a:latin typeface="微软雅黑"/>
                <a:ea typeface="微软雅黑"/>
                <a:cs typeface="微软雅黑"/>
              </a:rPr>
              <a:t>0</a:t>
            </a:r>
            <a:r>
              <a:rPr sz="5600" b="1" i="1" kern="0" spc="4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3</a:t>
            </a:r>
            <a:endParaRPr lang="en-US" altLang="en-US" sz="5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box 580"/>
          <p:cNvSpPr/>
          <p:nvPr/>
        </p:nvSpPr>
        <p:spPr>
          <a:xfrm>
            <a:off x="4991414" y="3096654"/>
            <a:ext cx="2829560" cy="1255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" dirty="0"/>
          </a:p>
          <a:p>
            <a:pPr marL="12700" indent="5715" algn="l" rtl="0" eaLnBrk="0">
              <a:lnSpc>
                <a:spcPct val="115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通过对照关键点打分自查，形成本</a:t>
            </a:r>
            <a:r>
              <a:rPr sz="1400" kern="0" spc="-2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园所保育教育质量评估结果（包含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 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示意图与文字解析</a:t>
            </a:r>
            <a:r>
              <a:rPr sz="1400" kern="0" spc="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），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在该结果的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400" kern="0" spc="-2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400" kern="0" spc="-2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基础上，制定合理的园所工作计划，</a:t>
            </a:r>
            <a:r>
              <a:rPr sz="1400" kern="0" spc="8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400" kern="0" spc="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促进园所保教育质量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提升。</a:t>
            </a:r>
            <a:endParaRPr lang="en-US" altLang="en-US" sz="1400" dirty="0"/>
          </a:p>
        </p:txBody>
      </p:sp>
      <p:sp>
        <p:nvSpPr>
          <p:cNvPr id="582" name="textbox 582"/>
          <p:cNvSpPr/>
          <p:nvPr/>
        </p:nvSpPr>
        <p:spPr>
          <a:xfrm>
            <a:off x="1799269" y="3071889"/>
            <a:ext cx="2308860" cy="746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54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1.深度解读150条关键点。</a:t>
            </a:r>
            <a:endParaRPr lang="en-US" altLang="en-US" sz="1400" dirty="0"/>
          </a:p>
          <a:p>
            <a:pPr marL="12700" indent="2540" algn="l" rtl="0" eaLnBrk="0">
              <a:lnSpc>
                <a:spcPct val="109000"/>
              </a:lnSpc>
              <a:spcBef>
                <a:spcPts val="380"/>
              </a:spcBef>
            </a:pP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2.附件下载相关的文本样</a:t>
            </a:r>
            <a:r>
              <a:rPr sz="1400" kern="0" spc="-2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例、</a:t>
            </a:r>
            <a:r>
              <a:rPr sz="1400" kern="0" spc="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400" kern="0" spc="-1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表格等。</a:t>
            </a:r>
            <a:endParaRPr lang="en-US" altLang="en-US" sz="1400" dirty="0"/>
          </a:p>
        </p:txBody>
      </p:sp>
      <p:sp>
        <p:nvSpPr>
          <p:cNvPr id="584" name="textbox 584"/>
          <p:cNvSpPr/>
          <p:nvPr/>
        </p:nvSpPr>
        <p:spPr>
          <a:xfrm>
            <a:off x="472440" y="190500"/>
            <a:ext cx="356362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9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质量评估标准操作方式</a:t>
            </a:r>
            <a:endParaRPr lang="en-US" altLang="en-US" sz="2400" b="1" kern="0" spc="9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5992227" y="1363160"/>
            <a:ext cx="727569" cy="693773"/>
            <a:chOff x="0" y="0"/>
            <a:chExt cx="727569" cy="693773"/>
          </a:xfrm>
        </p:grpSpPr>
        <p:pic>
          <p:nvPicPr>
            <p:cNvPr id="586" name="picture 5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27569" cy="693773"/>
            </a:xfrm>
            <a:prstGeom prst="rect">
              <a:avLst/>
            </a:prstGeom>
          </p:spPr>
        </p:pic>
        <p:sp>
          <p:nvSpPr>
            <p:cNvPr id="588" name="textbox 588"/>
            <p:cNvSpPr/>
            <p:nvPr/>
          </p:nvSpPr>
          <p:spPr>
            <a:xfrm>
              <a:off x="-12700" y="-12700"/>
              <a:ext cx="753109" cy="8331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264160" algn="l" rtl="0" eaLnBrk="0">
                <a:lnSpc>
                  <a:spcPct val="80000"/>
                </a:lnSpc>
              </a:pPr>
              <a:r>
                <a:rPr sz="3500" kern="0" spc="-10" dirty="0">
                  <a:solidFill>
                    <a:srgbClr val="FFFFFF">
                      <a:alpha val="100000"/>
                    </a:srgbClr>
                  </a:solidFill>
                  <a:latin typeface="宋体"/>
                  <a:ea typeface="宋体"/>
                  <a:cs typeface="宋体"/>
                </a:rPr>
                <a:t>2</a:t>
              </a:r>
              <a:endParaRPr lang="en-US" altLang="en-US" sz="3500" dirty="0"/>
            </a:p>
          </p:txBody>
        </p:sp>
      </p:grpSp>
      <p:sp>
        <p:nvSpPr>
          <p:cNvPr id="590" name="textbox 590"/>
          <p:cNvSpPr/>
          <p:nvPr/>
        </p:nvSpPr>
        <p:spPr>
          <a:xfrm>
            <a:off x="2548532" y="1363160"/>
            <a:ext cx="727075" cy="694055"/>
          </a:xfrm>
          <a:prstGeom prst="rect">
            <a:avLst/>
          </a:prstGeom>
          <a:solidFill>
            <a:srgbClr val="D30E0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279400" algn="l" rtl="0" eaLnBrk="0">
              <a:lnSpc>
                <a:spcPct val="80000"/>
              </a:lnSpc>
              <a:spcBef>
                <a:spcPts val="5"/>
              </a:spcBef>
            </a:pPr>
            <a:r>
              <a:rPr sz="3500" kern="0" spc="-10" dirty="0">
                <a:solidFill>
                  <a:srgbClr val="FFFFFF">
                    <a:alpha val="100000"/>
                  </a:srgbClr>
                </a:solidFill>
                <a:latin typeface="宋体"/>
                <a:ea typeface="宋体"/>
                <a:cs typeface="宋体"/>
              </a:rPr>
              <a:t>1</a:t>
            </a:r>
            <a:endParaRPr lang="en-US" altLang="en-US" sz="3500" dirty="0"/>
          </a:p>
        </p:txBody>
      </p:sp>
      <p:sp>
        <p:nvSpPr>
          <p:cNvPr id="592" name="textbox 592"/>
          <p:cNvSpPr/>
          <p:nvPr/>
        </p:nvSpPr>
        <p:spPr>
          <a:xfrm>
            <a:off x="2451692" y="2268220"/>
            <a:ext cx="852169" cy="2520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700" kern="0" spc="-60" dirty="0">
                <a:solidFill>
                  <a:srgbClr val="03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学习手册</a:t>
            </a:r>
            <a:endParaRPr lang="en-US" altLang="en-US" sz="1700" dirty="0"/>
          </a:p>
        </p:txBody>
      </p:sp>
      <p:sp>
        <p:nvSpPr>
          <p:cNvPr id="594" name="textbox 594"/>
          <p:cNvSpPr/>
          <p:nvPr/>
        </p:nvSpPr>
        <p:spPr>
          <a:xfrm>
            <a:off x="5993210" y="2255520"/>
            <a:ext cx="824864" cy="2527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700" kern="0" spc="-170" dirty="0">
                <a:solidFill>
                  <a:srgbClr val="11000E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园</a:t>
            </a:r>
            <a:r>
              <a:rPr sz="1700" kern="0" spc="-160" dirty="0">
                <a:solidFill>
                  <a:srgbClr val="11000E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所自</a:t>
            </a:r>
            <a:r>
              <a:rPr sz="1700" kern="0" spc="-30" dirty="0">
                <a:solidFill>
                  <a:srgbClr val="11000E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查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96" name="picture 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98" name="table 598"/>
          <p:cNvGraphicFramePr>
            <a:graphicFrameLocks noGrp="1"/>
          </p:cNvGraphicFramePr>
          <p:nvPr/>
        </p:nvGraphicFramePr>
        <p:xfrm>
          <a:off x="2364866" y="1000886"/>
          <a:ext cx="1863090" cy="4014470"/>
        </p:xfrm>
        <a:graphic>
          <a:graphicData uri="http://schemas.openxmlformats.org/drawingml/2006/table">
            <a:tbl>
              <a:tblPr/>
              <a:tblGrid>
                <a:gridCol w="1863090"/>
              </a:tblGrid>
              <a:tr h="40081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0" name="picture 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74391" y="1010411"/>
            <a:ext cx="1844039" cy="3995928"/>
          </a:xfrm>
          <a:prstGeom prst="rect">
            <a:avLst/>
          </a:prstGeom>
        </p:spPr>
      </p:pic>
      <p:graphicFrame>
        <p:nvGraphicFramePr>
          <p:cNvPr id="602" name="table 602"/>
          <p:cNvGraphicFramePr>
            <a:graphicFrameLocks noGrp="1"/>
          </p:cNvGraphicFramePr>
          <p:nvPr/>
        </p:nvGraphicFramePr>
        <p:xfrm>
          <a:off x="4703444" y="1561465"/>
          <a:ext cx="1009015" cy="570864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009015"/>
              </a:tblGrid>
              <a:tr h="5581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73355" algn="l" rtl="0" eaLnBrk="0">
                        <a:lnSpc>
                          <a:spcPct val="91000"/>
                        </a:lnSpc>
                      </a:pP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五大方面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4" name="table 604"/>
          <p:cNvGraphicFramePr>
            <a:graphicFrameLocks noGrp="1"/>
          </p:cNvGraphicFramePr>
          <p:nvPr/>
        </p:nvGraphicFramePr>
        <p:xfrm>
          <a:off x="4697729" y="2302510"/>
          <a:ext cx="971550" cy="45085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971550"/>
              </a:tblGrid>
              <a:tr h="438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20040" algn="l" rtl="0" eaLnBrk="0">
                        <a:lnSpc>
                          <a:spcPct val="91000"/>
                        </a:lnSpc>
                      </a:pP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指标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6" name="table 606"/>
          <p:cNvGraphicFramePr>
            <a:graphicFrameLocks noGrp="1"/>
          </p:cNvGraphicFramePr>
          <p:nvPr/>
        </p:nvGraphicFramePr>
        <p:xfrm>
          <a:off x="4706620" y="2843529"/>
          <a:ext cx="979170" cy="45720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979170"/>
              </a:tblGrid>
              <a:tr h="444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52400" algn="l" rtl="0" eaLnBrk="0">
                        <a:lnSpc>
                          <a:spcPct val="91000"/>
                        </a:lnSpc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考查要点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pic>
        <p:nvPicPr>
          <p:cNvPr id="608" name="picture 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21506" y="2311069"/>
            <a:ext cx="1014197" cy="627684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20935" y="1000886"/>
            <a:ext cx="2868637" cy="4007357"/>
          </a:xfrm>
          <a:prstGeom prst="rect">
            <a:avLst/>
          </a:prstGeom>
        </p:spPr>
      </p:pic>
      <p:pic>
        <p:nvPicPr>
          <p:cNvPr id="612" name="picture 612"/>
          <p:cNvPicPr>
            <a:picLocks noChangeAspect="1"/>
          </p:cNvPicPr>
          <p:nvPr/>
        </p:nvPicPr>
        <p:blipFill>
          <a:blip r:embed="rId5"/>
          <a:srcRect t="27151" r="3849"/>
          <a:stretch>
            <a:fillRect/>
          </a:stretch>
        </p:blipFill>
        <p:spPr>
          <a:xfrm rot="21600000">
            <a:off x="194310" y="1070610"/>
            <a:ext cx="1993265" cy="39528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14" name="textbox 614"/>
          <p:cNvSpPr/>
          <p:nvPr/>
        </p:nvSpPr>
        <p:spPr>
          <a:xfrm>
            <a:off x="472236" y="190220"/>
            <a:ext cx="8609965" cy="806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质量评估标准操作方式</a:t>
            </a:r>
            <a:endParaRPr lang="en-US" altLang="en-US" sz="17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algn="r" rtl="0" eaLnBrk="0">
              <a:lnSpc>
                <a:spcPct val="94000"/>
              </a:lnSpc>
              <a:spcBef>
                <a:spcPts val="0"/>
              </a:spcBef>
            </a:pP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</a:t>
            </a:r>
            <a:r>
              <a:rPr sz="1700" b="1" kern="0" spc="100" dirty="0">
                <a:solidFill>
                  <a:srgbClr val="EE2937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学习手册</a:t>
            </a:r>
            <a:endParaRPr lang="en-US" altLang="en-US" sz="1700" dirty="0"/>
          </a:p>
        </p:txBody>
      </p:sp>
      <p:graphicFrame>
        <p:nvGraphicFramePr>
          <p:cNvPr id="618" name="table 618"/>
          <p:cNvGraphicFramePr>
            <a:graphicFrameLocks noGrp="1"/>
          </p:cNvGraphicFramePr>
          <p:nvPr/>
        </p:nvGraphicFramePr>
        <p:xfrm>
          <a:off x="6965315" y="2077720"/>
          <a:ext cx="1181734" cy="51435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181734"/>
              </a:tblGrid>
              <a:tr h="501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25400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评估方式</a:t>
                      </a:r>
                      <a:endParaRPr lang="en-US" altLang="en-US" sz="1300" dirty="0"/>
                    </a:p>
                    <a:p>
                      <a:pPr marL="257175" algn="l" rtl="0" eaLnBrk="0">
                        <a:lnSpc>
                          <a:spcPts val="1615"/>
                        </a:lnSpc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具体要求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" name="table 620"/>
          <p:cNvGraphicFramePr>
            <a:graphicFrameLocks noGrp="1"/>
          </p:cNvGraphicFramePr>
          <p:nvPr/>
        </p:nvGraphicFramePr>
        <p:xfrm>
          <a:off x="7342251" y="2101214"/>
          <a:ext cx="1256030" cy="2699385"/>
        </p:xfrm>
        <a:graphic>
          <a:graphicData uri="http://schemas.openxmlformats.org/drawingml/2006/table">
            <a:tbl>
              <a:tblPr/>
              <a:tblGrid>
                <a:gridCol w="1256030"/>
              </a:tblGrid>
              <a:tr h="2693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2" name="picture 6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611110" y="2592070"/>
            <a:ext cx="1160780" cy="2515870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73600" y="1684655"/>
            <a:ext cx="2202434" cy="953134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885922" y="1666405"/>
            <a:ext cx="1742274" cy="413689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41850" y="3749040"/>
            <a:ext cx="1751329" cy="342264"/>
          </a:xfrm>
          <a:prstGeom prst="rect">
            <a:avLst/>
          </a:prstGeom>
        </p:spPr>
      </p:pic>
      <p:graphicFrame>
        <p:nvGraphicFramePr>
          <p:cNvPr id="630" name="table 630"/>
          <p:cNvGraphicFramePr>
            <a:graphicFrameLocks noGrp="1"/>
          </p:cNvGraphicFramePr>
          <p:nvPr/>
        </p:nvGraphicFramePr>
        <p:xfrm>
          <a:off x="6970394" y="1547495"/>
          <a:ext cx="1189355" cy="41656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189355"/>
              </a:tblGrid>
              <a:tr h="403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34925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关键点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pic>
        <p:nvPicPr>
          <p:cNvPr id="632" name="picture 6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453005" y="1986279"/>
            <a:ext cx="452754" cy="1055370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587927" y="2093201"/>
            <a:ext cx="967396" cy="285902"/>
          </a:xfrm>
          <a:prstGeom prst="rect">
            <a:avLst/>
          </a:prstGeom>
        </p:spPr>
      </p:pic>
      <p:pic>
        <p:nvPicPr>
          <p:cNvPr id="636" name="picture 6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50924" y="1086485"/>
            <a:ext cx="432435" cy="537210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988310" y="2031364"/>
            <a:ext cx="572134" cy="331470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243650" y="1623542"/>
            <a:ext cx="636625" cy="174573"/>
          </a:xfrm>
          <a:prstGeom prst="rect">
            <a:avLst/>
          </a:prstGeom>
        </p:spPr>
      </p:pic>
      <p:pic>
        <p:nvPicPr>
          <p:cNvPr id="642" name="picture 6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853564" y="2592031"/>
            <a:ext cx="507479" cy="182321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988310" y="2710814"/>
            <a:ext cx="572134" cy="151130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6530772" y="3832466"/>
            <a:ext cx="631392" cy="128459"/>
          </a:xfrm>
          <a:prstGeom prst="rect">
            <a:avLst/>
          </a:prstGeom>
        </p:spPr>
      </p:pic>
      <p:sp>
        <p:nvSpPr>
          <p:cNvPr id="648" name="textbox 648"/>
          <p:cNvSpPr/>
          <p:nvPr/>
        </p:nvSpPr>
        <p:spPr>
          <a:xfrm>
            <a:off x="6692249" y="3666388"/>
            <a:ext cx="27622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下载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52"/>
          <p:cNvPicPr>
            <a:picLocks noChangeAspect="1"/>
          </p:cNvPicPr>
          <p:nvPr/>
        </p:nvPicPr>
        <p:blipFill>
          <a:blip r:embed="rId1"/>
          <a:srcRect l="48968" t="552" r="-498" b="820"/>
          <a:stretch>
            <a:fillRect/>
          </a:stretch>
        </p:blipFill>
        <p:spPr>
          <a:xfrm rot="21600000">
            <a:off x="1144270" y="981075"/>
            <a:ext cx="2235835" cy="3973195"/>
          </a:xfrm>
          <a:prstGeom prst="rect">
            <a:avLst/>
          </a:prstGeom>
        </p:spPr>
      </p:pic>
      <p:pic>
        <p:nvPicPr>
          <p:cNvPr id="654" name="picture 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90461" y="981075"/>
            <a:ext cx="2110778" cy="4039361"/>
          </a:xfrm>
          <a:prstGeom prst="rect">
            <a:avLst/>
          </a:prstGeom>
        </p:spPr>
      </p:pic>
      <p:pic>
        <p:nvPicPr>
          <p:cNvPr id="656" name="picture 6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04107" y="930020"/>
            <a:ext cx="1866137" cy="4024122"/>
          </a:xfrm>
          <a:prstGeom prst="rect">
            <a:avLst/>
          </a:prstGeom>
        </p:spPr>
      </p:pic>
      <p:pic>
        <p:nvPicPr>
          <p:cNvPr id="658" name="picture 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42409" y="2630131"/>
            <a:ext cx="2110854" cy="623608"/>
          </a:xfrm>
          <a:prstGeom prst="rect">
            <a:avLst/>
          </a:prstGeom>
        </p:spPr>
      </p:pic>
      <p:sp>
        <p:nvSpPr>
          <p:cNvPr id="660" name="textbox 660"/>
          <p:cNvSpPr/>
          <p:nvPr/>
        </p:nvSpPr>
        <p:spPr>
          <a:xfrm>
            <a:off x="3903980" y="598170"/>
            <a:ext cx="4615180" cy="296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700" b="1" kern="0" spc="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</a:t>
            </a:r>
            <a:r>
              <a:rPr sz="1700" b="1" kern="0" spc="100" dirty="0">
                <a:solidFill>
                  <a:srgbClr val="AB56AB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园所自查</a:t>
            </a:r>
            <a:endParaRPr lang="en-US" altLang="en-US" sz="1700" dirty="0"/>
          </a:p>
        </p:txBody>
      </p:sp>
      <p:sp>
        <p:nvSpPr>
          <p:cNvPr id="664" name="textbox 664"/>
          <p:cNvSpPr/>
          <p:nvPr/>
        </p:nvSpPr>
        <p:spPr>
          <a:xfrm>
            <a:off x="472440" y="190500"/>
            <a:ext cx="384492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9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质量评估标准操作方式</a:t>
            </a:r>
            <a:endParaRPr lang="en-US" altLang="en-US" sz="2400" b="1" kern="0" spc="9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20" name="picture 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722" name="table 722"/>
          <p:cNvGraphicFramePr>
            <a:graphicFrameLocks noGrp="1"/>
          </p:cNvGraphicFramePr>
          <p:nvPr/>
        </p:nvGraphicFramePr>
        <p:xfrm>
          <a:off x="3683127" y="868298"/>
          <a:ext cx="1724025" cy="4215765"/>
        </p:xfrm>
        <a:graphic>
          <a:graphicData uri="http://schemas.openxmlformats.org/drawingml/2006/table">
            <a:tbl>
              <a:tblPr/>
              <a:tblGrid>
                <a:gridCol w="1724025"/>
              </a:tblGrid>
              <a:tr h="42094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4" name="picture 7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92652" y="877824"/>
            <a:ext cx="1705355" cy="4197095"/>
          </a:xfrm>
          <a:prstGeom prst="rect">
            <a:avLst/>
          </a:prstGeom>
        </p:spPr>
      </p:pic>
      <p:pic>
        <p:nvPicPr>
          <p:cNvPr id="726" name="picture 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90641" y="3885082"/>
            <a:ext cx="923049" cy="514679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333479" y="1215961"/>
            <a:ext cx="782891" cy="981900"/>
          </a:xfrm>
          <a:prstGeom prst="rect">
            <a:avLst/>
          </a:prstGeom>
        </p:spPr>
      </p:pic>
      <p:pic>
        <p:nvPicPr>
          <p:cNvPr id="730" name="picture 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189655" y="949452"/>
            <a:ext cx="2284551" cy="4028312"/>
          </a:xfrm>
          <a:prstGeom prst="rect">
            <a:avLst/>
          </a:prstGeom>
        </p:spPr>
      </p:pic>
      <p:graphicFrame>
        <p:nvGraphicFramePr>
          <p:cNvPr id="732" name="table 732"/>
          <p:cNvGraphicFramePr>
            <a:graphicFrameLocks noGrp="1"/>
          </p:cNvGraphicFramePr>
          <p:nvPr/>
        </p:nvGraphicFramePr>
        <p:xfrm>
          <a:off x="3640454" y="939927"/>
          <a:ext cx="1842770" cy="3955415"/>
        </p:xfrm>
        <a:graphic>
          <a:graphicData uri="http://schemas.openxmlformats.org/drawingml/2006/table">
            <a:tbl>
              <a:tblPr/>
              <a:tblGrid>
                <a:gridCol w="1842770"/>
              </a:tblGrid>
              <a:tr h="3949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4" name="table 734"/>
          <p:cNvGraphicFramePr>
            <a:graphicFrameLocks noGrp="1"/>
          </p:cNvGraphicFramePr>
          <p:nvPr/>
        </p:nvGraphicFramePr>
        <p:xfrm>
          <a:off x="1690370" y="3851909"/>
          <a:ext cx="1446529" cy="852169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446529"/>
              </a:tblGrid>
              <a:tr h="845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116205" indent="-88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显示不达标内容</a:t>
                      </a:r>
                      <a:r>
                        <a:rPr sz="1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</a:t>
                      </a:r>
                      <a:r>
                        <a:rPr sz="1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的学习手册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6" name="table 736"/>
          <p:cNvGraphicFramePr>
            <a:graphicFrameLocks noGrp="1"/>
          </p:cNvGraphicFramePr>
          <p:nvPr/>
        </p:nvGraphicFramePr>
        <p:xfrm>
          <a:off x="6156325" y="2924175"/>
          <a:ext cx="1365884" cy="75565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365884"/>
              </a:tblGrid>
              <a:tr h="749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84150" indent="-10160" algn="l" rtl="0" eaLnBrk="0">
                        <a:lnSpc>
                          <a:spcPct val="104000"/>
                        </a:lnSpc>
                      </a:pPr>
                      <a:r>
                        <a:rPr sz="13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根据自查结果</a:t>
                      </a:r>
                      <a:r>
                        <a:rPr sz="13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</a:t>
                      </a: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书写解决方案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pic>
        <p:nvPicPr>
          <p:cNvPr id="738" name="picture 7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04561" y="3065627"/>
            <a:ext cx="949947" cy="1021105"/>
          </a:xfrm>
          <a:prstGeom prst="rect">
            <a:avLst/>
          </a:prstGeom>
        </p:spPr>
      </p:pic>
      <p:graphicFrame>
        <p:nvGraphicFramePr>
          <p:cNvPr id="740" name="table 740"/>
          <p:cNvGraphicFramePr>
            <a:graphicFrameLocks noGrp="1"/>
          </p:cNvGraphicFramePr>
          <p:nvPr/>
        </p:nvGraphicFramePr>
        <p:xfrm>
          <a:off x="6187440" y="1089025"/>
          <a:ext cx="1000759" cy="676275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000759"/>
              </a:tblGrid>
              <a:tr h="669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200" dirty="0"/>
                    </a:p>
                    <a:p>
                      <a:pPr marL="11049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总分</a:t>
                      </a:r>
                      <a:endParaRPr lang="en-US" altLang="en-US" sz="1300" dirty="0"/>
                    </a:p>
                    <a:p>
                      <a:pPr marL="102870" algn="l" rtl="0" eaLnBrk="0">
                        <a:lnSpc>
                          <a:spcPct val="84000"/>
                        </a:lnSpc>
                        <a:spcBef>
                          <a:spcPts val="210"/>
                        </a:spcBef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本次得分</a:t>
                      </a:r>
                      <a:endParaRPr lang="en-US" altLang="en-US" sz="1300" dirty="0"/>
                    </a:p>
                    <a:p>
                      <a:pPr marL="107315" algn="l" rtl="0" eaLnBrk="0">
                        <a:lnSpc>
                          <a:spcPts val="1740"/>
                        </a:lnSpc>
                      </a:pP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完成率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sp>
        <p:nvSpPr>
          <p:cNvPr id="742" name="textbox 742"/>
          <p:cNvSpPr/>
          <p:nvPr/>
        </p:nvSpPr>
        <p:spPr>
          <a:xfrm>
            <a:off x="6340855" y="700176"/>
            <a:ext cx="2741295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幼儿园</a:t>
            </a:r>
            <a:r>
              <a:rPr sz="1700" b="1" kern="0" spc="90" dirty="0">
                <a:solidFill>
                  <a:srgbClr val="EE2937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园所自查</a:t>
            </a:r>
            <a:endParaRPr lang="en-US" altLang="en-US" sz="1700" dirty="0"/>
          </a:p>
        </p:txBody>
      </p:sp>
      <p:sp>
        <p:nvSpPr>
          <p:cNvPr id="746" name="textbox 746"/>
          <p:cNvSpPr/>
          <p:nvPr/>
        </p:nvSpPr>
        <p:spPr>
          <a:xfrm>
            <a:off x="472236" y="190220"/>
            <a:ext cx="230886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质量评估标准操作方式</a:t>
            </a:r>
            <a:endParaRPr lang="en-US" altLang="en-US" sz="1700" dirty="0"/>
          </a:p>
        </p:txBody>
      </p:sp>
      <p:graphicFrame>
        <p:nvGraphicFramePr>
          <p:cNvPr id="748" name="table 748"/>
          <p:cNvGraphicFramePr>
            <a:graphicFrameLocks noGrp="1"/>
          </p:cNvGraphicFramePr>
          <p:nvPr/>
        </p:nvGraphicFramePr>
        <p:xfrm>
          <a:off x="2211705" y="1593215"/>
          <a:ext cx="902335" cy="560070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902335"/>
              </a:tblGrid>
              <a:tr h="547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4160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蛛网图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0" name="table 750"/>
          <p:cNvGraphicFramePr>
            <a:graphicFrameLocks noGrp="1"/>
          </p:cNvGraphicFramePr>
          <p:nvPr/>
        </p:nvGraphicFramePr>
        <p:xfrm>
          <a:off x="6419214" y="4144009"/>
          <a:ext cx="973454" cy="467359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973454"/>
              </a:tblGrid>
              <a:tr h="454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103505" indent="12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选择不达</a:t>
                      </a:r>
                      <a:r>
                        <a:rPr sz="13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 </a:t>
                      </a: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标内容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0" y="1731264"/>
            <a:ext cx="9144000" cy="24491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1444625" indent="491490" algn="l" rtl="0" eaLnBrk="0">
              <a:lnSpc>
                <a:spcPct val="97000"/>
              </a:lnSpc>
            </a:pP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党的十九届五中全会通过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《中共中央关于制定国民经                 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济和社会发展第十四个五年规划和二〇三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五年远景目标的建议》</a:t>
            </a:r>
            <a:endParaRPr lang="en-US" altLang="en-US" sz="1700" dirty="0"/>
          </a:p>
          <a:p>
            <a:pPr marL="1445260" indent="635" algn="l" rtl="0" eaLnBrk="0">
              <a:lnSpc>
                <a:spcPct val="105000"/>
              </a:lnSpc>
              <a:spcBef>
                <a:spcPts val="25"/>
              </a:spcBef>
            </a:pP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指出我国教育进入</a:t>
            </a:r>
            <a:r>
              <a:rPr sz="2300" b="1" kern="0" spc="5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“</a:t>
            </a:r>
            <a:r>
              <a:rPr sz="2300" b="1" kern="0" spc="5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建设高质量教</a:t>
            </a:r>
            <a:r>
              <a:rPr sz="2300" b="1" kern="0" spc="4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育体系</a:t>
            </a:r>
            <a:r>
              <a:rPr sz="2300" b="1" kern="0" spc="4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”</a:t>
            </a:r>
            <a:r>
              <a:rPr sz="2300" b="1" kern="0" spc="-310" dirty="0">
                <a:solidFill>
                  <a:srgbClr val="FF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2300" kern="0" spc="4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为奋斗                </a:t>
            </a:r>
            <a:r>
              <a:rPr sz="2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目标的新的历史时期， 目标是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建成教育强国</a:t>
            </a:r>
            <a:r>
              <a:rPr sz="2300" kern="0" spc="-3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2300" kern="0" spc="-5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实                </a:t>
            </a:r>
            <a:r>
              <a:rPr sz="23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现教育现代化。</a:t>
            </a:r>
            <a:endParaRPr lang="en-US" altLang="en-US" sz="2300" dirty="0"/>
          </a:p>
        </p:txBody>
      </p:sp>
      <p:sp>
        <p:nvSpPr>
          <p:cNvPr id="38" name="textbox 38"/>
          <p:cNvSpPr/>
          <p:nvPr/>
        </p:nvSpPr>
        <p:spPr>
          <a:xfrm>
            <a:off x="473468" y="192976"/>
            <a:ext cx="7713344" cy="1187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rtl="0" eaLnBrk="0">
              <a:lnSpc>
                <a:spcPct val="188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r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中国教育开始转向高质量发展阶段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4" name="table 754"/>
          <p:cNvGraphicFramePr>
            <a:graphicFrameLocks noGrp="1"/>
          </p:cNvGraphicFramePr>
          <p:nvPr/>
        </p:nvGraphicFramePr>
        <p:xfrm>
          <a:off x="2581275" y="808863"/>
          <a:ext cx="1890395" cy="4072254"/>
        </p:xfrm>
        <a:graphic>
          <a:graphicData uri="http://schemas.openxmlformats.org/drawingml/2006/table">
            <a:tbl>
              <a:tblPr/>
              <a:tblGrid>
                <a:gridCol w="1890395"/>
              </a:tblGrid>
              <a:tr h="4065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6" name="picture 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90800" y="818388"/>
            <a:ext cx="1871471" cy="4053840"/>
          </a:xfrm>
          <a:prstGeom prst="rect">
            <a:avLst/>
          </a:prstGeom>
        </p:spPr>
      </p:pic>
      <p:sp>
        <p:nvSpPr>
          <p:cNvPr id="758" name="textbox 758"/>
          <p:cNvSpPr/>
          <p:nvPr/>
        </p:nvSpPr>
        <p:spPr>
          <a:xfrm>
            <a:off x="5244769" y="4087977"/>
            <a:ext cx="2759075" cy="626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34925" indent="-22860" algn="l" rtl="0" eaLnBrk="0">
              <a:lnSpc>
                <a:spcPct val="116000"/>
              </a:lnSpc>
            </a:pP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做到的内容下一步计划用什</a:t>
            </a:r>
            <a:r>
              <a:rPr sz="1700" kern="0" spc="2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700" kern="0" spc="3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么方式改进。</a:t>
            </a:r>
            <a:endParaRPr lang="en-US" altLang="en-US" sz="1700" dirty="0"/>
          </a:p>
        </p:txBody>
      </p:sp>
      <p:sp>
        <p:nvSpPr>
          <p:cNvPr id="760" name="textbox 760"/>
          <p:cNvSpPr/>
          <p:nvPr/>
        </p:nvSpPr>
        <p:spPr>
          <a:xfrm>
            <a:off x="5250942" y="3430117"/>
            <a:ext cx="2752725" cy="614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114000"/>
              </a:lnSpc>
            </a:pP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本套评估标准不以分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数和结</a:t>
            </a:r>
            <a:r>
              <a:rPr sz="1700" kern="0" spc="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 </a:t>
            </a:r>
            <a:r>
              <a:rPr sz="1700" kern="0" spc="9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果为主要导向，重点在</a:t>
            </a:r>
            <a:r>
              <a:rPr sz="1700" kern="0" spc="80" dirty="0">
                <a:solidFill>
                  <a:srgbClr val="262626">
                    <a:alpha val="100000"/>
                  </a:srgbClr>
                </a:solidFill>
                <a:latin typeface="KaiTi"/>
                <a:ea typeface="KaiTi"/>
                <a:cs typeface="KaiTi"/>
              </a:rPr>
              <a:t>于没</a:t>
            </a:r>
            <a:endParaRPr lang="en-US" altLang="en-US" sz="1700" dirty="0"/>
          </a:p>
        </p:txBody>
      </p:sp>
      <p:graphicFrame>
        <p:nvGraphicFramePr>
          <p:cNvPr id="762" name="table 762"/>
          <p:cNvGraphicFramePr>
            <a:graphicFrameLocks noGrp="1"/>
          </p:cNvGraphicFramePr>
          <p:nvPr/>
        </p:nvGraphicFramePr>
        <p:xfrm>
          <a:off x="650240" y="1397000"/>
          <a:ext cx="1313814" cy="1045845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313814"/>
              </a:tblGrid>
              <a:tr h="1039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marL="104140" indent="2540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善于利用橘色    </a:t>
                      </a: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框中的标题到    </a:t>
                      </a: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学习手册中寻    </a:t>
                      </a:r>
                      <a:r>
                        <a:rPr sz="1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找内容。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650240" y="3907790"/>
          <a:ext cx="1447164" cy="852169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447164"/>
              </a:tblGrid>
              <a:tr h="8458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06045" indent="-1270" algn="l" rtl="0" eaLnBrk="0">
                        <a:lnSpc>
                          <a:spcPct val="99000"/>
                        </a:lnSpc>
                      </a:pPr>
                      <a:r>
                        <a:rPr sz="13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没做完不要提交</a:t>
                      </a:r>
                      <a:r>
                        <a:rPr sz="13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</a:t>
                      </a: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有疑问要翻看学</a:t>
                      </a:r>
                      <a:r>
                        <a:rPr sz="1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   </a:t>
                      </a:r>
                      <a:r>
                        <a:rPr sz="1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习手册。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sp>
        <p:nvSpPr>
          <p:cNvPr id="766" name="textbox 766"/>
          <p:cNvSpPr/>
          <p:nvPr/>
        </p:nvSpPr>
        <p:spPr>
          <a:xfrm>
            <a:off x="416593" y="718173"/>
            <a:ext cx="2223135" cy="520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3400" b="1" kern="0" spc="-30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注意事项：</a:t>
            </a:r>
            <a:endParaRPr lang="en-US" altLang="en-US" sz="3400" dirty="0"/>
          </a:p>
        </p:txBody>
      </p:sp>
      <p:graphicFrame>
        <p:nvGraphicFramePr>
          <p:cNvPr id="768" name="table 768"/>
          <p:cNvGraphicFramePr>
            <a:graphicFrameLocks noGrp="1"/>
          </p:cNvGraphicFramePr>
          <p:nvPr/>
        </p:nvGraphicFramePr>
        <p:xfrm>
          <a:off x="5250814" y="1089025"/>
          <a:ext cx="1001395" cy="676275"/>
        </p:xfrm>
        <a:graphic>
          <a:graphicData uri="http://schemas.openxmlformats.org/drawingml/2006/table">
            <a:tbl>
              <a:tblPr>
                <a:solidFill>
                  <a:srgbClr val="4472C4"/>
                </a:solidFill>
              </a:tblPr>
              <a:tblGrid>
                <a:gridCol w="1001395"/>
              </a:tblGrid>
              <a:tr h="669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4775" algn="l" rtl="0" eaLnBrk="0">
                        <a:lnSpc>
                          <a:spcPct val="82000"/>
                        </a:lnSpc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没做完保</a:t>
                      </a:r>
                      <a:endParaRPr lang="en-US" altLang="en-US" sz="1300" dirty="0"/>
                    </a:p>
                    <a:p>
                      <a:pPr marL="104140" algn="l" rtl="0" eaLnBrk="0">
                        <a:lnSpc>
                          <a:spcPts val="1625"/>
                        </a:lnSpc>
                      </a:pPr>
                      <a:r>
                        <a:rPr sz="1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存草稿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sp>
        <p:nvSpPr>
          <p:cNvPr id="770" name="textbox 770"/>
          <p:cNvSpPr/>
          <p:nvPr/>
        </p:nvSpPr>
        <p:spPr>
          <a:xfrm>
            <a:off x="472440" y="190500"/>
            <a:ext cx="3291205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400" b="1" kern="0" spc="9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质量评估标准操作方式</a:t>
            </a:r>
            <a:endParaRPr lang="en-US" altLang="en-US" sz="2400" b="1" kern="0" spc="9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72" name="picture 7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08860" y="1297800"/>
            <a:ext cx="694601" cy="664565"/>
          </a:xfrm>
          <a:prstGeom prst="rect">
            <a:avLst/>
          </a:prstGeom>
        </p:spPr>
      </p:pic>
      <p:pic>
        <p:nvPicPr>
          <p:cNvPr id="774" name="picture 7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65121" y="4284979"/>
            <a:ext cx="582117" cy="290829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71784" y="1084059"/>
            <a:ext cx="704151" cy="1421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box 780"/>
          <p:cNvSpPr/>
          <p:nvPr/>
        </p:nvSpPr>
        <p:spPr>
          <a:xfrm>
            <a:off x="3530352" y="1741471"/>
            <a:ext cx="3774440" cy="1304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53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未</a:t>
            </a:r>
            <a:r>
              <a:rPr sz="5300" kern="0" spc="9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来</a:t>
            </a:r>
            <a:r>
              <a:rPr sz="5300" kern="0" spc="9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</a:t>
            </a:r>
            <a:r>
              <a:rPr sz="5300" kern="0" spc="9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53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展</a:t>
            </a:r>
            <a:endParaRPr lang="en-US" altLang="en-US" sz="53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3000"/>
              </a:lnSpc>
              <a:spcBef>
                <a:spcPts val="0"/>
              </a:spcBef>
            </a:pPr>
            <a:r>
              <a:rPr sz="2800" kern="0" spc="6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建设高质量的教育体系</a:t>
            </a:r>
            <a:endParaRPr lang="en-US" altLang="en-US" sz="2800" dirty="0"/>
          </a:p>
        </p:txBody>
      </p:sp>
      <p:sp>
        <p:nvSpPr>
          <p:cNvPr id="782" name="textbox 782"/>
          <p:cNvSpPr/>
          <p:nvPr/>
        </p:nvSpPr>
        <p:spPr>
          <a:xfrm>
            <a:off x="2288287" y="1582948"/>
            <a:ext cx="1012189" cy="1033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95885" algn="l" rtl="0" eaLnBrk="0">
              <a:lnSpc>
                <a:spcPct val="85000"/>
              </a:lnSpc>
            </a:pPr>
            <a:r>
              <a:rPr sz="1600" kern="0" spc="-4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Part</a:t>
            </a:r>
            <a:endParaRPr lang="en-US" altLang="en-US" sz="1600" dirty="0"/>
          </a:p>
          <a:p>
            <a:pPr algn="r" rtl="0" eaLnBrk="0">
              <a:lnSpc>
                <a:spcPct val="82000"/>
              </a:lnSpc>
              <a:spcBef>
                <a:spcPts val="705"/>
              </a:spcBef>
            </a:pPr>
            <a:r>
              <a:rPr sz="5600" b="1" i="1" u="sng" kern="0" spc="42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FFEAAB"/>
                  </a:solidFill>
                </a:uFill>
                <a:latin typeface="微软雅黑"/>
                <a:ea typeface="微软雅黑"/>
                <a:cs typeface="微软雅黑"/>
              </a:rPr>
              <a:t>0</a:t>
            </a:r>
            <a:r>
              <a:rPr sz="5600" b="1" i="1" kern="0" spc="42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4</a:t>
            </a:r>
            <a:endParaRPr lang="en-US" altLang="en-US" sz="5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84" name="picture 784"/>
          <p:cNvPicPr>
            <a:picLocks noChangeAspect="1"/>
          </p:cNvPicPr>
          <p:nvPr/>
        </p:nvPicPr>
        <p:blipFill>
          <a:blip r:embed="rId1"/>
          <a:srcRect t="10617" r="-4958"/>
          <a:stretch>
            <a:fillRect/>
          </a:stretch>
        </p:blipFill>
        <p:spPr>
          <a:xfrm rot="21600000">
            <a:off x="140335" y="693420"/>
            <a:ext cx="9597390" cy="4597400"/>
          </a:xfrm>
          <a:prstGeom prst="rect">
            <a:avLst/>
          </a:prstGeom>
        </p:spPr>
      </p:pic>
      <p:grpSp>
        <p:nvGrpSpPr>
          <p:cNvPr id="70" name="group 70"/>
          <p:cNvGrpSpPr/>
          <p:nvPr/>
        </p:nvGrpSpPr>
        <p:grpSpPr>
          <a:xfrm rot="21600000">
            <a:off x="5672454" y="1925955"/>
            <a:ext cx="3109595" cy="2680335"/>
            <a:chOff x="0" y="0"/>
            <a:chExt cx="3109595" cy="2680335"/>
          </a:xfrm>
        </p:grpSpPr>
        <p:pic>
          <p:nvPicPr>
            <p:cNvPr id="786" name="picture 7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109595" cy="2680335"/>
            </a:xfrm>
            <a:prstGeom prst="rect">
              <a:avLst/>
            </a:prstGeom>
          </p:spPr>
        </p:pic>
        <p:sp>
          <p:nvSpPr>
            <p:cNvPr id="788" name="textbox 788"/>
            <p:cNvSpPr/>
            <p:nvPr/>
          </p:nvSpPr>
          <p:spPr>
            <a:xfrm>
              <a:off x="-12700" y="-12700"/>
              <a:ext cx="3135629" cy="270637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84785" indent="4445" algn="l" rtl="0" eaLnBrk="0">
                <a:lnSpc>
                  <a:spcPct val="106000"/>
                </a:lnSpc>
              </a:pP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重在对班级活动现场的观察</a:t>
              </a:r>
              <a:r>
                <a:rPr sz="1700" kern="0" spc="-21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记录；</a:t>
              </a:r>
              <a:r>
                <a:rPr sz="1700" kern="0" spc="-24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有实证意识</a:t>
              </a:r>
              <a:r>
                <a:rPr sz="1700" kern="0" spc="-26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、研究意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识</a:t>
              </a:r>
              <a:r>
                <a:rPr sz="1700" kern="0" spc="-2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700" kern="0" spc="5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、解读意识。</a:t>
              </a:r>
              <a:endParaRPr lang="en-US" altLang="en-US" sz="1700" dirty="0"/>
            </a:p>
            <a:p>
              <a:pPr algn="l" rtl="0" eaLnBrk="0">
                <a:lnSpc>
                  <a:spcPct val="136000"/>
                </a:lnSpc>
              </a:pPr>
              <a:endParaRPr lang="en-US" altLang="en-US" sz="1000" dirty="0"/>
            </a:p>
            <a:p>
              <a:pPr marL="189865" algn="l" rtl="0" eaLnBrk="0">
                <a:lnSpc>
                  <a:spcPts val="2170"/>
                </a:lnSpc>
                <a:spcBef>
                  <a:spcPts val="520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收集优秀的信息</a:t>
              </a:r>
              <a:endParaRPr lang="en-US" altLang="en-US" sz="1700" dirty="0"/>
            </a:p>
            <a:p>
              <a:pPr algn="l" rtl="0" eaLnBrk="0">
                <a:lnSpc>
                  <a:spcPct val="13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400" dirty="0"/>
            </a:p>
            <a:p>
              <a:pPr marL="189865" algn="l" rtl="0" eaLnBrk="0">
                <a:lnSpc>
                  <a:spcPts val="2170"/>
                </a:lnSpc>
                <a:spcBef>
                  <a:spcPts val="5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收集有问题的信息</a:t>
              </a:r>
              <a:endParaRPr lang="en-US" altLang="en-US" sz="1700" dirty="0"/>
            </a:p>
          </p:txBody>
        </p:sp>
      </p:grpSp>
      <p:sp>
        <p:nvSpPr>
          <p:cNvPr id="790" name="textbox 790"/>
          <p:cNvSpPr/>
          <p:nvPr/>
        </p:nvSpPr>
        <p:spPr>
          <a:xfrm>
            <a:off x="472554" y="192290"/>
            <a:ext cx="4241800" cy="1259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未来发展</a:t>
            </a:r>
            <a:endParaRPr lang="en-US" altLang="en-US" sz="1700" dirty="0"/>
          </a:p>
          <a:p>
            <a:pPr algn="l" rtl="0" eaLnBrk="0">
              <a:lnSpc>
                <a:spcPct val="165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algn="r" rtl="0" eaLnBrk="0">
              <a:lnSpc>
                <a:spcPts val="4735"/>
              </a:lnSpc>
            </a:pPr>
            <a:r>
              <a:rPr sz="3500" b="1" kern="0" spc="-22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评估不只是打分！</a:t>
            </a:r>
            <a:endParaRPr lang="en-US" altLang="en-US" sz="35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99602" y="2930868"/>
            <a:ext cx="4630229" cy="1067091"/>
          </a:xfrm>
          <a:prstGeom prst="rect">
            <a:avLst/>
          </a:prstGeom>
        </p:spPr>
      </p:pic>
      <p:sp>
        <p:nvSpPr>
          <p:cNvPr id="796" name="textbox 796"/>
          <p:cNvSpPr/>
          <p:nvPr/>
        </p:nvSpPr>
        <p:spPr>
          <a:xfrm>
            <a:off x="2595041" y="1927288"/>
            <a:ext cx="3484245" cy="2237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256000"/>
              </a:lnSpc>
              <a:tabLst>
                <a:tab pos="113030" algn="l"/>
              </a:tabLst>
            </a:pPr>
            <a:r>
              <a:rPr sz="13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Calibri"/>
                <a:ea typeface="Calibri"/>
                <a:cs typeface="Calibri"/>
              </a:rPr>
              <a:t>	</a:t>
            </a:r>
            <a:r>
              <a:rPr sz="2000" u="sng" kern="0" spc="-10" baseline="5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Calibri"/>
                <a:ea typeface="Calibri"/>
                <a:cs typeface="Calibri"/>
              </a:rPr>
              <a:t>202</a:t>
            </a:r>
            <a:r>
              <a:rPr lang="en-US" sz="2000" u="sng" kern="0" spc="-10" baseline="5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Calibri"/>
                <a:ea typeface="Calibri"/>
                <a:cs typeface="Calibri"/>
              </a:rPr>
              <a:t>4</a:t>
            </a:r>
            <a:r>
              <a:rPr sz="2000" u="sng" kern="0" spc="-10" baseline="500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年</a:t>
            </a:r>
            <a:r>
              <a:rPr sz="1300" u="sng" kern="0" spc="-1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   </a:t>
            </a:r>
            <a:r>
              <a:rPr sz="1200" u="sng" kern="0" spc="-10" baseline="1700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2</a:t>
            </a:r>
            <a:r>
              <a:rPr sz="700" u="sng" kern="0" spc="-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      </a:t>
            </a:r>
            <a:r>
              <a:rPr sz="1300" b="1" u="sng" kern="0" spc="-10" dirty="0">
                <a:solidFill>
                  <a:srgbClr val="767171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办园质量督导评估标准</a:t>
            </a:r>
            <a:r>
              <a:rPr sz="1300" b="1" u="sng" kern="0" spc="10" dirty="0">
                <a:solidFill>
                  <a:srgbClr val="767171">
                    <a:alpha val="100000"/>
                  </a:srgbClr>
                </a:solidFill>
                <a:uFill>
                  <a:solidFill>
                    <a:srgbClr val="0B72C4"/>
                  </a:solidFill>
                </a:uFill>
                <a:latin typeface="微软雅黑"/>
                <a:ea typeface="微软雅黑"/>
                <a:cs typeface="微软雅黑"/>
              </a:rPr>
              <a:t>       </a:t>
            </a:r>
            <a:r>
              <a:rPr sz="2600" kern="0" spc="3140" dirty="0">
                <a:solidFill>
                  <a:srgbClr val="0B72C4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endParaRPr lang="en-US" altLang="en-US" sz="2600" dirty="0"/>
          </a:p>
          <a:p>
            <a:pPr marL="833755" algn="l" rtl="0" eaLnBrk="0">
              <a:lnSpc>
                <a:spcPct val="100000"/>
              </a:lnSpc>
              <a:spcBef>
                <a:spcPts val="80"/>
              </a:spcBef>
              <a:tabLst>
                <a:tab pos="975360" algn="l"/>
              </a:tabLst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聚焦保育教育过程及影</a:t>
            </a:r>
            <a:endParaRPr lang="en-US" altLang="en-US" sz="1200" dirty="0"/>
          </a:p>
          <a:p>
            <a:pPr marL="982980" algn="l" rtl="0" eaLnBrk="0">
              <a:lnSpc>
                <a:spcPts val="172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响质量的关键要素，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主</a:t>
            </a:r>
            <a:endParaRPr lang="en-US" altLang="en-US" sz="1200" dirty="0"/>
          </a:p>
          <a:p>
            <a:pPr marL="977900" algn="l" rtl="0" eaLnBrk="0">
              <a:lnSpc>
                <a:spcPts val="160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要解决质量提升问题。</a:t>
            </a:r>
            <a:endParaRPr lang="en-US" altLang="en-US" sz="1200" dirty="0"/>
          </a:p>
          <a:p>
            <a:pPr marL="701675" algn="l" rtl="0" eaLnBrk="0">
              <a:lnSpc>
                <a:spcPts val="1785"/>
              </a:lnSpc>
              <a:spcBef>
                <a:spcPts val="750"/>
              </a:spcBef>
              <a:tabLst>
                <a:tab pos="774700" algn="l"/>
              </a:tabLst>
            </a:pP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1200" kern="0" spc="-30" baseline="4300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3</a:t>
            </a:r>
            <a:r>
              <a:rPr sz="700" kern="0" spc="-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</a:t>
            </a:r>
            <a:r>
              <a:rPr sz="1300" b="1" kern="0" spc="-20" dirty="0">
                <a:solidFill>
                  <a:srgbClr val="2196F3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？</a:t>
            </a:r>
            <a:r>
              <a:rPr sz="1300" b="1" kern="0" spc="20" dirty="0">
                <a:solidFill>
                  <a:srgbClr val="2196F3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-20" dirty="0">
                <a:solidFill>
                  <a:srgbClr val="2196F3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？</a:t>
            </a:r>
            <a:r>
              <a:rPr sz="1300" b="1" kern="0" spc="-60" dirty="0">
                <a:solidFill>
                  <a:srgbClr val="2196F3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b="1" kern="0" spc="-20" dirty="0">
                <a:solidFill>
                  <a:srgbClr val="2196F3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？</a:t>
            </a:r>
            <a:endParaRPr lang="en-US" altLang="en-US" sz="1300" dirty="0"/>
          </a:p>
          <a:p>
            <a:pPr algn="l" rtl="0" eaLnBrk="0">
              <a:lnSpc>
                <a:spcPct val="101000"/>
              </a:lnSpc>
            </a:pPr>
            <a:endParaRPr lang="en-US" altLang="en-US" sz="600" dirty="0"/>
          </a:p>
          <a:p>
            <a:pPr marL="969010" algn="l" rtl="0" eaLnBrk="0">
              <a:lnSpc>
                <a:spcPct val="91000"/>
              </a:lnSpc>
              <a:spcBef>
                <a:spcPts val="0"/>
              </a:spcBef>
            </a:pPr>
            <a:r>
              <a:rPr sz="1200" kern="0" spc="1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按国家标准继续发展</a:t>
            </a:r>
            <a:endParaRPr lang="en-US" altLang="en-US" sz="1200" dirty="0"/>
          </a:p>
        </p:txBody>
      </p:sp>
      <p:pic>
        <p:nvPicPr>
          <p:cNvPr id="798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48062" y="2954877"/>
            <a:ext cx="80975" cy="80830"/>
          </a:xfrm>
          <a:prstGeom prst="rect">
            <a:avLst/>
          </a:prstGeom>
        </p:spPr>
      </p:pic>
      <p:sp>
        <p:nvSpPr>
          <p:cNvPr id="800" name="textbox 800"/>
          <p:cNvSpPr/>
          <p:nvPr/>
        </p:nvSpPr>
        <p:spPr>
          <a:xfrm>
            <a:off x="472554" y="192290"/>
            <a:ext cx="6277609" cy="1098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9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未来发展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84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algn="r" rtl="0" eaLnBrk="0">
              <a:lnSpc>
                <a:spcPct val="94000"/>
              </a:lnSpc>
              <a:spcBef>
                <a:spcPts val="5"/>
              </a:spcBef>
            </a:pPr>
            <a:r>
              <a:rPr sz="3000" b="1" kern="0" spc="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评价标准不是一成不变的</a:t>
            </a:r>
            <a:endParaRPr lang="en-US" altLang="en-US" sz="3000" dirty="0"/>
          </a:p>
        </p:txBody>
      </p:sp>
      <p:pic>
        <p:nvPicPr>
          <p:cNvPr id="802" name="picture 8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73136" y="1889188"/>
            <a:ext cx="4184891" cy="127000"/>
          </a:xfrm>
          <a:prstGeom prst="rect">
            <a:avLst/>
          </a:prstGeom>
        </p:spPr>
      </p:pic>
      <p:sp>
        <p:nvSpPr>
          <p:cNvPr id="804" name="textbox 804"/>
          <p:cNvSpPr/>
          <p:nvPr/>
        </p:nvSpPr>
        <p:spPr>
          <a:xfrm>
            <a:off x="2695686" y="1674384"/>
            <a:ext cx="2247900" cy="810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755015" indent="-742315" algn="l" rtl="0" eaLnBrk="0">
              <a:lnSpc>
                <a:spcPct val="123000"/>
              </a:lnSpc>
              <a:tabLst>
                <a:tab pos="868680" algn="l"/>
              </a:tabLst>
            </a:pP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201</a:t>
            </a:r>
            <a:r>
              <a:rPr lang="en-US" sz="13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年   </a:t>
            </a:r>
            <a:r>
              <a:rPr sz="1200" kern="0" spc="20" baseline="2600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sz="700" kern="0" spc="3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</a:t>
            </a:r>
            <a:r>
              <a:rPr sz="1300" b="1" kern="0" spc="10" dirty="0">
                <a:solidFill>
                  <a:srgbClr val="767171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标准化管理系统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	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解决办园规范问题，</a:t>
            </a:r>
            <a:endParaRPr lang="en-US" altLang="en-US" sz="1100" dirty="0"/>
          </a:p>
          <a:p>
            <a:pPr algn="r" rtl="0" eaLnBrk="0">
              <a:lnSpc>
                <a:spcPct val="89000"/>
              </a:lnSpc>
              <a:spcBef>
                <a:spcPts val="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侧重于基本办园条件</a:t>
            </a:r>
            <a:endParaRPr lang="en-US" altLang="en-US" sz="1200" dirty="0"/>
          </a:p>
          <a:p>
            <a:pPr marL="871855" algn="l" rtl="0" eaLnBrk="0">
              <a:lnSpc>
                <a:spcPct val="78000"/>
              </a:lnSpc>
              <a:spcBef>
                <a:spcPts val="17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和办园行为</a:t>
            </a:r>
            <a:endParaRPr lang="en-US" altLang="en-US" sz="1200" dirty="0"/>
          </a:p>
        </p:txBody>
      </p:sp>
      <p:pic>
        <p:nvPicPr>
          <p:cNvPr id="806" name="picture 8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41674" y="1902917"/>
            <a:ext cx="109563" cy="109575"/>
          </a:xfrm>
          <a:prstGeom prst="rect">
            <a:avLst/>
          </a:prstGeom>
        </p:spPr>
      </p:pic>
      <p:sp>
        <p:nvSpPr>
          <p:cNvPr id="808" name="textbox 808"/>
          <p:cNvSpPr/>
          <p:nvPr/>
        </p:nvSpPr>
        <p:spPr>
          <a:xfrm>
            <a:off x="6797309" y="3868690"/>
            <a:ext cx="823594" cy="211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300" b="1" kern="0" spc="260" dirty="0">
                <a:solidFill>
                  <a:srgbClr val="0B72C4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未来可期</a:t>
            </a:r>
            <a:endParaRPr lang="en-US" altLang="en-US" sz="1300" dirty="0"/>
          </a:p>
        </p:txBody>
      </p:sp>
      <p:pic>
        <p:nvPicPr>
          <p:cNvPr id="810" name="picture 8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379118" y="1896630"/>
            <a:ext cx="109613" cy="109613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58895" y="3897947"/>
            <a:ext cx="81381" cy="809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box 816"/>
          <p:cNvSpPr/>
          <p:nvPr/>
        </p:nvSpPr>
        <p:spPr>
          <a:xfrm>
            <a:off x="559012" y="2123666"/>
            <a:ext cx="8150859" cy="627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4735"/>
              </a:lnSpc>
            </a:pPr>
            <a:r>
              <a:rPr sz="3500" b="1" kern="0" spc="-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倾听幼儿、</a:t>
            </a:r>
            <a:r>
              <a:rPr sz="3500" b="1" kern="0" spc="-7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3500" b="1" kern="0" spc="-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了解幼儿</a:t>
            </a:r>
            <a:r>
              <a:rPr sz="3500" b="1" kern="0" spc="-5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3500" b="1" kern="0" spc="-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sz="3500" b="1" kern="0" spc="-9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3500" b="1" kern="0" spc="-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做高</a:t>
            </a:r>
            <a:r>
              <a:rPr sz="3500" b="1" kern="0" spc="-10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质量的教育！</a:t>
            </a:r>
            <a:endParaRPr lang="en-US" altLang="en-US" sz="3500" dirty="0"/>
          </a:p>
        </p:txBody>
      </p:sp>
      <p:sp>
        <p:nvSpPr>
          <p:cNvPr id="818" name="textbox 818"/>
          <p:cNvSpPr/>
          <p:nvPr/>
        </p:nvSpPr>
        <p:spPr>
          <a:xfrm>
            <a:off x="472440" y="192405"/>
            <a:ext cx="1637665" cy="272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9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未来发展</a:t>
            </a:r>
            <a:endParaRPr lang="en-US" altLang="en-US" sz="2400" b="1" kern="0" spc="90" dirty="0">
              <a:solidFill>
                <a:schemeClr val="tx1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3"/>
          <p:cNvGrpSpPr/>
          <p:nvPr/>
        </p:nvGrpSpPr>
        <p:grpSpPr>
          <a:xfrm>
            <a:off x="2846197" y="2571913"/>
            <a:ext cx="3602735" cy="1342063"/>
            <a:chOff x="9430786" y="4404553"/>
            <a:chExt cx="10559716" cy="4491251"/>
          </a:xfrm>
        </p:grpSpPr>
        <p:sp>
          <p:nvSpPr>
            <p:cNvPr id="3" name="文本框 2"/>
            <p:cNvSpPr txBox="1"/>
            <p:nvPr/>
          </p:nvSpPr>
          <p:spPr>
            <a:xfrm>
              <a:off x="9430786" y="4404553"/>
              <a:ext cx="10137376" cy="33989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pc="90" dirty="0">
                  <a:solidFill>
                    <a:schemeClr val="bg1"/>
                  </a:solidFill>
                  <a:latin typeface="Arial" panose="020B0604020202090204" pitchFamily="34" charset="0"/>
                  <a:ea typeface="微软雅黑" charset="-122"/>
                </a:rPr>
                <a:t>THANKS</a:t>
              </a:r>
              <a:endParaRPr lang="en-US" altLang="zh-CN" sz="6000" b="1" spc="90" dirty="0">
                <a:solidFill>
                  <a:schemeClr val="bg1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39621" y="7556825"/>
              <a:ext cx="10450881" cy="13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spc="1494" dirty="0">
                  <a:solidFill>
                    <a:srgbClr val="FFEAAB"/>
                  </a:solidFill>
                  <a:latin typeface="Arial" panose="020B0604020202090204" pitchFamily="34" charset="0"/>
                  <a:ea typeface="微软雅黑" charset="-122"/>
                </a:rPr>
                <a:t>谢  谢  观  看</a:t>
              </a:r>
              <a:endParaRPr lang="en-US" altLang="zh-CN" sz="2000" spc="1494" dirty="0">
                <a:solidFill>
                  <a:srgbClr val="FFEAAB"/>
                </a:solidFill>
                <a:latin typeface="Arial" panose="020B0604020202090204" pitchFamily="34" charset="0"/>
              </a:endParaRPr>
            </a:p>
          </p:txBody>
        </p:sp>
      </p:grp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615" y="1195329"/>
            <a:ext cx="2137697" cy="1074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2"/>
          <p:cNvSpPr/>
          <p:nvPr/>
        </p:nvSpPr>
        <p:spPr>
          <a:xfrm>
            <a:off x="473468" y="192976"/>
            <a:ext cx="6349365" cy="10909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800" dirty="0"/>
          </a:p>
          <a:p>
            <a:pPr algn="r" rtl="0" eaLnBrk="0">
              <a:lnSpc>
                <a:spcPct val="93000"/>
              </a:lnSpc>
              <a:spcBef>
                <a:spcPts val="5"/>
              </a:spcBef>
            </a:pPr>
            <a:r>
              <a:rPr sz="35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提高教育质量刻不容缓</a:t>
            </a:r>
            <a:endParaRPr lang="en-US" altLang="en-US" sz="3500" dirty="0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1654175" y="3799840"/>
            <a:ext cx="5983758" cy="991539"/>
            <a:chOff x="0" y="0"/>
            <a:chExt cx="5983758" cy="991539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983758" cy="991539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-12700"/>
              <a:ext cx="6009640" cy="10547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marL="288290" algn="l" rtl="0" eaLnBrk="0">
                <a:lnSpc>
                  <a:spcPts val="2170"/>
                </a:lnSpc>
                <a:spcBef>
                  <a:spcPts val="0"/>
                </a:spcBef>
              </a:pPr>
              <a:r>
                <a:rPr sz="1700" kern="0" spc="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2035年愿景发展目标：</a:t>
              </a:r>
              <a:r>
                <a:rPr sz="1700" kern="0" spc="-29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“</a:t>
              </a:r>
              <a:r>
                <a:rPr sz="1700" kern="0" spc="-2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普及有质量的学前教育”</a:t>
              </a:r>
              <a:r>
                <a:rPr sz="1700" kern="0" spc="-2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。</a:t>
              </a:r>
              <a:endParaRPr lang="en-US" altLang="en-US" sz="1700" dirty="0">
                <a:latin typeface="微软雅黑" charset="0"/>
                <a:ea typeface="微软雅黑" charset="0"/>
                <a:cs typeface="微软雅黑" charset="0"/>
              </a:endParaRPr>
            </a:p>
            <a:p>
              <a:pPr algn="l" rtl="0" eaLnBrk="0">
                <a:lnSpc>
                  <a:spcPct val="107000"/>
                </a:lnSpc>
              </a:pPr>
              <a:endParaRPr lang="en-US" altLang="en-US" sz="600" dirty="0">
                <a:latin typeface="微软雅黑" charset="0"/>
                <a:ea typeface="微软雅黑" charset="0"/>
                <a:cs typeface="微软雅黑" charset="0"/>
              </a:endParaRPr>
            </a:p>
            <a:p>
              <a:pPr marL="5766435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300" b="1" kern="0" spc="-1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3</a:t>
              </a:r>
              <a:endParaRPr lang="en-US" altLang="en-US" sz="13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2315210" y="2666364"/>
            <a:ext cx="5983758" cy="991539"/>
            <a:chOff x="0" y="0"/>
            <a:chExt cx="5983758" cy="991539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983758" cy="991539"/>
            </a:xfrm>
            <a:prstGeom prst="rect">
              <a:avLst/>
            </a:prstGeom>
          </p:spPr>
        </p:pic>
        <p:sp>
          <p:nvSpPr>
            <p:cNvPr id="50" name="textbox 50"/>
            <p:cNvSpPr/>
            <p:nvPr/>
          </p:nvSpPr>
          <p:spPr>
            <a:xfrm>
              <a:off x="-12700" y="-12700"/>
              <a:ext cx="6009640" cy="10566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marL="236855" algn="l" rtl="0" eaLnBrk="0">
                <a:lnSpc>
                  <a:spcPts val="2170"/>
                </a:lnSpc>
                <a:spcBef>
                  <a:spcPts val="5"/>
                </a:spcBef>
              </a:pPr>
              <a:r>
                <a:rPr sz="1700" kern="0" spc="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“十四五</a:t>
              </a:r>
              <a:r>
                <a:rPr sz="1700" kern="0" spc="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”规划建议：</a:t>
              </a:r>
              <a:r>
                <a:rPr sz="1700" kern="0" spc="-29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“</a:t>
              </a:r>
              <a:r>
                <a:rPr sz="1700" kern="0" spc="-29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建设高质量教育体系”</a:t>
              </a:r>
              <a:r>
                <a:rPr sz="1700" kern="0" spc="-27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700" kern="0" spc="60" dirty="0">
                  <a:solidFill>
                    <a:srgbClr val="595959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。</a:t>
              </a:r>
              <a:endParaRPr lang="en-US" altLang="en-US" sz="1700" dirty="0">
                <a:latin typeface="微软雅黑" charset="0"/>
                <a:ea typeface="微软雅黑" charset="0"/>
                <a:cs typeface="微软雅黑" charset="0"/>
              </a:endParaRPr>
            </a:p>
            <a:p>
              <a:pPr algn="l" rtl="0" eaLnBrk="0">
                <a:lnSpc>
                  <a:spcPct val="109000"/>
                </a:lnSpc>
              </a:pPr>
              <a:endParaRPr lang="en-US" altLang="en-US" sz="600" dirty="0"/>
            </a:p>
            <a:p>
              <a:pPr marL="5761990" algn="l" rtl="0" eaLnBrk="0">
                <a:lnSpc>
                  <a:spcPct val="88000"/>
                </a:lnSpc>
              </a:pPr>
              <a:r>
                <a:rPr sz="1300" b="1" kern="0" spc="-1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2</a:t>
              </a:r>
              <a:endParaRPr lang="en-US" altLang="en-US" sz="1300" dirty="0"/>
            </a:p>
          </p:txBody>
        </p:sp>
      </p:grpSp>
      <p:sp>
        <p:nvSpPr>
          <p:cNvPr id="52" name="path"/>
          <p:cNvSpPr/>
          <p:nvPr/>
        </p:nvSpPr>
        <p:spPr>
          <a:xfrm>
            <a:off x="6846252" y="1548320"/>
            <a:ext cx="368389" cy="963663"/>
          </a:xfrm>
          <a:custGeom>
            <a:avLst/>
            <a:gdLst/>
            <a:ahLst/>
            <a:cxnLst/>
            <a:rect l="0" t="0" r="0" b="0"/>
            <a:pathLst>
              <a:path w="580" h="1517">
                <a:moveTo>
                  <a:pt x="518" y="1516"/>
                </a:moveTo>
                <a:cubicBezTo>
                  <a:pt x="552" y="1516"/>
                  <a:pt x="580" y="1486"/>
                  <a:pt x="580" y="1448"/>
                </a:cubicBezTo>
                <a:lnTo>
                  <a:pt x="580" y="68"/>
                </a:lnTo>
                <a:cubicBezTo>
                  <a:pt x="580" y="30"/>
                  <a:pt x="552" y="0"/>
                  <a:pt x="518" y="0"/>
                </a:cubicBezTo>
                <a:lnTo>
                  <a:pt x="255" y="0"/>
                </a:lnTo>
                <a:lnTo>
                  <a:pt x="255" y="607"/>
                </a:lnTo>
                <a:cubicBezTo>
                  <a:pt x="255" y="645"/>
                  <a:pt x="235" y="698"/>
                  <a:pt x="211" y="725"/>
                </a:cubicBezTo>
                <a:lnTo>
                  <a:pt x="44" y="910"/>
                </a:lnTo>
                <a:cubicBezTo>
                  <a:pt x="20" y="937"/>
                  <a:pt x="0" y="990"/>
                  <a:pt x="0" y="1028"/>
                </a:cubicBezTo>
                <a:lnTo>
                  <a:pt x="0" y="1517"/>
                </a:lnTo>
                <a:lnTo>
                  <a:pt x="518" y="1517"/>
                </a:lnTo>
                <a:lnTo>
                  <a:pt x="518" y="1516"/>
                </a:lnTo>
              </a:path>
            </a:pathLst>
          </a:custGeom>
          <a:solidFill>
            <a:srgbClr val="9D030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4" name="table 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59205" y="1526540"/>
          <a:ext cx="5983605" cy="963295"/>
        </p:xfrm>
        <a:graphic>
          <a:graphicData uri="http://schemas.openxmlformats.org/drawingml/2006/table">
            <a:tbl>
              <a:tblPr/>
              <a:tblGrid>
                <a:gridCol w="5478780"/>
                <a:gridCol w="504825"/>
              </a:tblGrid>
              <a:tr h="963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346075" algn="l" rtl="0" eaLnBrk="0">
                        <a:lnSpc>
                          <a:spcPct val="132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“十九大</a:t>
                      </a:r>
                      <a:r>
                        <a:rPr sz="15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”提出：</a:t>
                      </a:r>
                      <a:r>
                        <a:rPr sz="1500" kern="0" spc="-2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“办好学前教育</a:t>
                      </a:r>
                      <a:r>
                        <a:rPr sz="1500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”，</a:t>
                      </a:r>
                      <a:r>
                        <a:rPr sz="1500" kern="0" spc="-19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“</a:t>
                      </a:r>
                      <a:r>
                        <a:rPr sz="1500" kern="0" spc="-22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幼有所育</a:t>
                      </a:r>
                      <a:r>
                        <a:rPr sz="1500" kern="0" spc="-2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、学有所教</a:t>
                      </a:r>
                      <a:r>
                        <a:rPr sz="1500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”，</a:t>
                      </a:r>
                      <a:r>
                        <a:rPr sz="1500" kern="0" spc="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“</a:t>
                      </a:r>
                      <a:r>
                        <a:rPr sz="1500" kern="0" spc="-2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努力让每个孩子都能享有公平而有质量的教育”</a:t>
                      </a:r>
                      <a:r>
                        <a:rPr sz="1500" kern="0" spc="-2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。</a:t>
                      </a:r>
                      <a:endParaRPr lang="en-US" altLang="en-US" sz="15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28448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3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1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60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path"/>
          <p:cNvSpPr/>
          <p:nvPr/>
        </p:nvSpPr>
        <p:spPr>
          <a:xfrm>
            <a:off x="1258950" y="1547939"/>
            <a:ext cx="276796" cy="963663"/>
          </a:xfrm>
          <a:custGeom>
            <a:avLst/>
            <a:gdLst/>
            <a:ahLst/>
            <a:cxnLst/>
            <a:rect l="0" t="0" r="0" b="0"/>
            <a:pathLst>
              <a:path w="435" h="1517">
                <a:moveTo>
                  <a:pt x="62" y="0"/>
                </a:moveTo>
                <a:cubicBezTo>
                  <a:pt x="27" y="0"/>
                  <a:pt x="0" y="30"/>
                  <a:pt x="0" y="68"/>
                </a:cubicBezTo>
                <a:lnTo>
                  <a:pt x="0" y="1448"/>
                </a:lnTo>
                <a:cubicBezTo>
                  <a:pt x="0" y="1486"/>
                  <a:pt x="27" y="1517"/>
                  <a:pt x="62" y="1517"/>
                </a:cubicBezTo>
                <a:lnTo>
                  <a:pt x="180" y="1517"/>
                </a:lnTo>
                <a:lnTo>
                  <a:pt x="180" y="618"/>
                </a:lnTo>
                <a:cubicBezTo>
                  <a:pt x="180" y="580"/>
                  <a:pt x="200" y="527"/>
                  <a:pt x="224" y="500"/>
                </a:cubicBezTo>
                <a:lnTo>
                  <a:pt x="391" y="315"/>
                </a:lnTo>
                <a:cubicBezTo>
                  <a:pt x="415" y="288"/>
                  <a:pt x="435" y="235"/>
                  <a:pt x="435" y="197"/>
                </a:cubicBezTo>
                <a:lnTo>
                  <a:pt x="435" y="0"/>
                </a:lnTo>
                <a:lnTo>
                  <a:pt x="62" y="0"/>
                </a:lnTo>
                <a:lnTo>
                  <a:pt x="62" y="0"/>
                </a:lnTo>
              </a:path>
            </a:pathLst>
          </a:custGeom>
          <a:solidFill>
            <a:srgbClr val="F2F2F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722271" y="4539614"/>
            <a:ext cx="372922" cy="592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4420" y="979100"/>
            <a:ext cx="2959343" cy="367480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4396740" y="2437129"/>
            <a:ext cx="3965575" cy="1489710"/>
            <a:chOff x="0" y="0"/>
            <a:chExt cx="3965575" cy="1489710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965575" cy="1489710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3990975" cy="153225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229870" indent="2540" algn="l" rtl="0" eaLnBrk="0">
                <a:lnSpc>
                  <a:spcPct val="106000"/>
                </a:lnSpc>
              </a:pP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我们要办好人民满意的教育，</a:t>
              </a:r>
              <a:r>
                <a:rPr sz="1300" kern="0" spc="-20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全面贯彻党的教    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育方针，</a:t>
              </a:r>
              <a:r>
                <a:rPr sz="1300" kern="0" spc="-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落实立德树人根本任务，</a:t>
              </a:r>
              <a:r>
                <a:rPr sz="1300" kern="0" spc="-1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培养德智体</a:t>
              </a:r>
              <a:r>
                <a:rPr sz="13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   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美劳全面发展的社会主义建设者和接班人，</a:t>
              </a:r>
              <a:r>
                <a:rPr sz="1300" kern="0" spc="-1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加   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快建设</a:t>
              </a:r>
              <a:r>
                <a:rPr sz="1300" kern="0" spc="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高质量教育体系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，</a:t>
              </a:r>
              <a:r>
                <a:rPr sz="1300" kern="0" spc="-17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发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展素质教育，</a:t>
              </a:r>
              <a:r>
                <a:rPr sz="1300" kern="0" spc="-19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促进</a:t>
              </a:r>
              <a:r>
                <a:rPr sz="1300" kern="0" spc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      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教育公平。</a:t>
              </a:r>
              <a:endParaRPr lang="en-US" altLang="en-US" sz="1300" dirty="0"/>
            </a:p>
          </p:txBody>
        </p:sp>
      </p:grpSp>
      <p:sp>
        <p:nvSpPr>
          <p:cNvPr id="68" name="textbox 68"/>
          <p:cNvSpPr/>
          <p:nvPr/>
        </p:nvSpPr>
        <p:spPr>
          <a:xfrm>
            <a:off x="4292274" y="1074408"/>
            <a:ext cx="4121784" cy="1068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marL="12700" indent="13970" algn="l" rtl="0" eaLnBrk="0">
              <a:lnSpc>
                <a:spcPct val="98000"/>
              </a:lnSpc>
            </a:pPr>
            <a:r>
              <a:rPr sz="3500" b="1" kern="0" spc="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习近平总书记在二十</a:t>
            </a:r>
            <a:r>
              <a:rPr sz="3500" b="1" kern="0" spc="-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3500" b="1" kern="0" spc="6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大报告中提出：</a:t>
            </a:r>
            <a:endParaRPr lang="en-US" altLang="en-US" sz="3500" dirty="0"/>
          </a:p>
        </p:txBody>
      </p:sp>
      <p:sp>
        <p:nvSpPr>
          <p:cNvPr id="70" name="textbox 70"/>
          <p:cNvSpPr/>
          <p:nvPr/>
        </p:nvSpPr>
        <p:spPr>
          <a:xfrm>
            <a:off x="473468" y="192976"/>
            <a:ext cx="478790" cy="271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700" b="1" kern="0" spc="70" dirty="0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背景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4"/>
          <p:cNvSpPr/>
          <p:nvPr/>
        </p:nvSpPr>
        <p:spPr>
          <a:xfrm>
            <a:off x="473468" y="192976"/>
            <a:ext cx="8404859" cy="2531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420370" algn="l" rtl="0" eaLnBrk="0">
              <a:lnSpc>
                <a:spcPct val="93000"/>
              </a:lnSpc>
              <a:spcBef>
                <a:spcPts val="1050"/>
              </a:spcBef>
            </a:pPr>
            <a:r>
              <a:rPr sz="35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现状：</a:t>
            </a:r>
            <a:r>
              <a:rPr sz="3500" b="1" kern="0" spc="-91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35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从“</a:t>
            </a:r>
            <a:r>
              <a:rPr sz="3500" b="1" kern="0" spc="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有园上</a:t>
            </a:r>
            <a:r>
              <a:rPr sz="35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”转变为“</a:t>
            </a:r>
            <a:r>
              <a:rPr sz="3500" b="1" kern="0" spc="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上好</a:t>
            </a:r>
            <a:r>
              <a:rPr sz="3500" b="1" kern="0" spc="7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园</a:t>
            </a:r>
            <a:r>
              <a:rPr sz="3500" b="1" kern="0" spc="7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”</a:t>
            </a:r>
            <a:endParaRPr lang="en-US" altLang="en-US" sz="3500" dirty="0"/>
          </a:p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445770" algn="l" rtl="0" eaLnBrk="0">
              <a:lnSpc>
                <a:spcPts val="2170"/>
              </a:lnSpc>
              <a:spcBef>
                <a:spcPts val="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当前优质教育资源仍然不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足，</a:t>
            </a:r>
            <a:r>
              <a:rPr sz="1700" kern="0" spc="-1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不能满足人民群众对高质量学前教育的需求。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06552" y="1371600"/>
            <a:ext cx="3898391" cy="3419855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473710" y="193040"/>
            <a:ext cx="8434070" cy="978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algn="l" rtl="0" eaLnBrk="0">
              <a:lnSpc>
                <a:spcPct val="104000"/>
              </a:lnSpc>
            </a:pPr>
            <a:endParaRPr lang="en-US" altLang="en-US" sz="15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26670" algn="l" rtl="0" eaLnBrk="0">
              <a:lnSpc>
                <a:spcPts val="3685"/>
              </a:lnSpc>
            </a:pPr>
            <a:r>
              <a:rPr sz="2700" b="1" kern="0" spc="9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2022年2月《幼儿园</a:t>
            </a:r>
            <a:r>
              <a:rPr sz="2700" b="1" kern="0" spc="8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保育教育质量评估指南》发布</a:t>
            </a:r>
            <a:endParaRPr lang="en-US" altLang="en-US" sz="2700" dirty="0"/>
          </a:p>
        </p:txBody>
      </p:sp>
      <p:sp>
        <p:nvSpPr>
          <p:cNvPr id="82" name="textbox 82"/>
          <p:cNvSpPr/>
          <p:nvPr/>
        </p:nvSpPr>
        <p:spPr>
          <a:xfrm>
            <a:off x="4845202" y="1828748"/>
            <a:ext cx="3903979" cy="1953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5875" algn="l" rtl="0" eaLnBrk="0">
              <a:lnSpc>
                <a:spcPct val="91000"/>
              </a:lnSpc>
            </a:pP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评估内容</a:t>
            </a:r>
            <a:endParaRPr lang="en-US" altLang="en-US" sz="27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marL="12700" indent="6350" algn="l" rtl="0" eaLnBrk="0">
              <a:lnSpc>
                <a:spcPct val="109000"/>
              </a:lnSpc>
              <a:spcBef>
                <a:spcPts val="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坚持以促进幼儿身心健康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发展为导向，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聚焦幼儿园保育教育过程质量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sz="1700" kern="0" spc="-21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评估内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容主要包括</a:t>
            </a:r>
            <a:r>
              <a:rPr sz="1700" b="1" kern="0" spc="10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办园方向</a:t>
            </a:r>
            <a:r>
              <a:rPr sz="1700" b="1" kern="0" spc="9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、保育与安全、教</a:t>
            </a:r>
            <a:r>
              <a:rPr sz="1700" b="1" kern="0" spc="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b="1" kern="0" spc="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育过程、环境创设</a:t>
            </a:r>
            <a:r>
              <a:rPr sz="1700" b="1" kern="0" spc="-2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</a:t>
            </a:r>
            <a:r>
              <a:rPr sz="1700" b="1" kern="0" spc="80" dirty="0">
                <a:solidFill>
                  <a:srgbClr val="C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教师队伍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等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个方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面，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共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项关键指标和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48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个考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查要点。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6"/>
          <p:cNvSpPr/>
          <p:nvPr/>
        </p:nvSpPr>
        <p:spPr>
          <a:xfrm>
            <a:off x="473468" y="192976"/>
            <a:ext cx="7799069" cy="1775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400" b="1" kern="0" spc="70" dirty="0">
                <a:solidFill>
                  <a:schemeClr val="tx1">
                    <a:alpha val="100000"/>
                  </a:schemeClr>
                </a:solidFill>
                <a:latin typeface="微软雅黑" charset="0"/>
                <a:ea typeface="微软雅黑" charset="0"/>
                <a:cs typeface="微软雅黑"/>
              </a:rPr>
              <a:t>背景</a:t>
            </a:r>
            <a:endParaRPr lang="en-US" altLang="en-US" sz="24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1163320" algn="l" rtl="0" eaLnBrk="0">
              <a:lnSpc>
                <a:spcPts val="4735"/>
              </a:lnSpc>
              <a:spcBef>
                <a:spcPts val="2200"/>
              </a:spcBef>
            </a:pPr>
            <a:r>
              <a:rPr sz="3500" b="1" kern="0" spc="-3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《幼儿园保育教育质量</a:t>
            </a:r>
            <a:r>
              <a:rPr sz="3500" b="1" kern="0" spc="-40" dirty="0">
                <a:solidFill>
                  <a:srgbClr val="595959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评估指南》</a:t>
            </a:r>
            <a:endParaRPr lang="en-US" altLang="en-US" sz="3500" dirty="0"/>
          </a:p>
          <a:p>
            <a:pPr algn="l" rtl="0" eaLnBrk="0">
              <a:lnSpc>
                <a:spcPct val="101000"/>
              </a:lnSpc>
            </a:pPr>
            <a:endParaRPr lang="en-US" altLang="en-US" sz="1600" dirty="0"/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endParaRPr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algn="l" rtl="0" eaLnBrk="0">
              <a:lnSpc>
                <a:spcPct val="13000"/>
              </a:lnSpc>
            </a:pPr>
            <a:r>
              <a:rPr sz="2700" b="1" kern="0" spc="70" dirty="0">
                <a:solidFill>
                  <a:schemeClr val="accent2">
                    <a:lumMod val="75000"/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评估方式</a:t>
            </a:r>
            <a:endParaRPr lang="en-US" altLang="en-US"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31364" y="1990089"/>
            <a:ext cx="6114415" cy="1482090"/>
            <a:chOff x="-640715" y="0"/>
            <a:chExt cx="6114415" cy="1482090"/>
          </a:xfrm>
        </p:grpSpPr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-640715" y="0"/>
              <a:ext cx="6114415" cy="1439545"/>
            </a:xfrm>
            <a:prstGeom prst="rect">
              <a:avLst/>
            </a:prstGeom>
          </p:spPr>
        </p:pic>
        <p:sp>
          <p:nvSpPr>
            <p:cNvPr id="90" name="textbox 90"/>
            <p:cNvSpPr/>
            <p:nvPr/>
          </p:nvSpPr>
          <p:spPr>
            <a:xfrm>
              <a:off x="-640080" y="0"/>
              <a:ext cx="5927725" cy="14820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5000"/>
                </a:lnSpc>
              </a:pPr>
              <a:endParaRPr lang="en-US" altLang="en-US" sz="1000" dirty="0"/>
            </a:p>
            <a:p>
              <a:pPr marL="210185" algn="l" rtl="0" eaLnBrk="0">
                <a:lnSpc>
                  <a:spcPts val="1635"/>
                </a:lnSpc>
                <a:spcBef>
                  <a:spcPts val="5"/>
                </a:spcBef>
              </a:pP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注重过程评估：</a:t>
              </a:r>
              <a:r>
                <a:rPr sz="1300" kern="0" spc="-20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重点关注保育教育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过程质量。</a:t>
              </a:r>
              <a:endParaRPr lang="en-US" altLang="en-US" sz="1300" dirty="0"/>
            </a:p>
            <a:p>
              <a:pPr marL="210185" algn="l" rtl="0" eaLnBrk="0">
                <a:lnSpc>
                  <a:spcPts val="1630"/>
                </a:lnSpc>
                <a:spcBef>
                  <a:spcPts val="795"/>
                </a:spcBef>
              </a:pP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l 强化自我评估：</a:t>
              </a:r>
              <a:r>
                <a:rPr sz="1300" kern="0" spc="-17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幼儿园应建立常态化的自我评估机制。</a:t>
              </a:r>
              <a:endParaRPr lang="en-US" altLang="en-US" sz="1300" dirty="0">
                <a:latin typeface="微软雅黑" charset="0"/>
                <a:ea typeface="微软雅黑" charset="0"/>
                <a:cs typeface="微软雅黑" charset="0"/>
              </a:endParaRPr>
            </a:p>
            <a:p>
              <a:pPr algn="l" rtl="0" eaLnBrk="0">
                <a:lnSpc>
                  <a:spcPct val="108000"/>
                </a:lnSpc>
              </a:pPr>
              <a:endParaRPr lang="en-US" altLang="en-US" sz="500" dirty="0">
                <a:latin typeface="微软雅黑" charset="0"/>
                <a:ea typeface="微软雅黑" charset="0"/>
                <a:cs typeface="微软雅黑" charset="0"/>
              </a:endParaRPr>
            </a:p>
            <a:p>
              <a:pPr marL="503555" indent="-293370" algn="l" rtl="0" eaLnBrk="0">
                <a:lnSpc>
                  <a:spcPct val="104000"/>
                </a:lnSpc>
                <a:spcBef>
                  <a:spcPts val="5"/>
                </a:spcBef>
              </a:pP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l 聚焦班级观察：</a:t>
              </a:r>
              <a:r>
                <a:rPr sz="1300" kern="0" spc="-21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 </a:t>
              </a:r>
              <a:r>
                <a:rPr sz="1300" kern="0" spc="2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通过不少于半日的连续自然观察</a:t>
              </a:r>
              <a:r>
                <a:rPr lang="zh-CN" sz="1300" kern="0" spc="2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，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 charset="0"/>
                  <a:ea typeface="微软雅黑" charset="0"/>
                  <a:cs typeface="微软雅黑" charset="0"/>
                </a:rPr>
                <a:t>了解教师与幼儿互动情况。</a:t>
              </a:r>
              <a:endParaRPr lang="en-US" altLang="en-US" sz="1300" dirty="0"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2132965" y="3940810"/>
            <a:ext cx="5125720" cy="821055"/>
            <a:chOff x="0" y="0"/>
            <a:chExt cx="4587240" cy="821055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587240" cy="821055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-12700" y="-12700"/>
              <a:ext cx="4613275" cy="8629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6000"/>
                </a:lnSpc>
              </a:pPr>
              <a:endParaRPr lang="en-US" altLang="en-US" sz="1000" dirty="0"/>
            </a:p>
            <a:p>
              <a:pPr marL="210185" algn="l" rtl="0" eaLnBrk="0">
                <a:lnSpc>
                  <a:spcPts val="1630"/>
                </a:lnSpc>
                <a:spcBef>
                  <a:spcPts val="0"/>
                </a:spcBef>
              </a:pP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 </a:t>
              </a:r>
              <a:r>
                <a:rPr sz="1300" kern="0" spc="3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幼儿园每学期开展一次自我评估</a:t>
              </a:r>
              <a:endParaRPr lang="en-US" altLang="en-US" sz="1300" dirty="0"/>
            </a:p>
          </p:txBody>
        </p:sp>
      </p:grpSp>
      <p:sp>
        <p:nvSpPr>
          <p:cNvPr id="96" name="textbox 96"/>
          <p:cNvSpPr/>
          <p:nvPr/>
        </p:nvSpPr>
        <p:spPr>
          <a:xfrm>
            <a:off x="7428091" y="4142113"/>
            <a:ext cx="1337310" cy="619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95250" indent="2540" algn="l" rtl="0" eaLnBrk="0">
              <a:lnSpc>
                <a:spcPct val="100000"/>
              </a:lnSpc>
            </a:pP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“重结果轻过程、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重硬件轻内涵</a:t>
            </a:r>
            <a:r>
              <a:rPr sz="1300" kern="0" spc="-18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、 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重他评轻自评”</a:t>
            </a:r>
            <a:endParaRPr lang="en-US" altLang="en-US" sz="1300" dirty="0"/>
          </a:p>
        </p:txBody>
      </p:sp>
      <p:sp>
        <p:nvSpPr>
          <p:cNvPr id="98" name="textbox 98"/>
          <p:cNvSpPr/>
          <p:nvPr/>
        </p:nvSpPr>
        <p:spPr>
          <a:xfrm>
            <a:off x="400894" y="4142052"/>
            <a:ext cx="1436369" cy="396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2700" b="1" kern="0" spc="70" dirty="0">
                <a:solidFill>
                  <a:schemeClr val="accent2">
                    <a:lumMod val="75000"/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评估周期</a:t>
            </a:r>
            <a:endParaRPr lang="en-US" altLang="en-US" sz="2700" b="1" kern="0" spc="70" dirty="0">
              <a:solidFill>
                <a:schemeClr val="accent2">
                  <a:lumMod val="75000"/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471*75"/>
  <p:tag name="TABLE_ENDDRAG_RECT" val="99*120*471*7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4968</Words>
  <Application>WPS 演示</Application>
  <PresentationFormat/>
  <Paragraphs>735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汉仪旗黑</vt:lpstr>
      <vt:lpstr>微软雅黑</vt:lpstr>
      <vt:lpstr>微软雅黑</vt:lpstr>
      <vt:lpstr>Calibri</vt:lpstr>
      <vt:lpstr>Wingdings</vt:lpstr>
      <vt:lpstr>宋体</vt:lpstr>
      <vt:lpstr>Arial Unicode MS</vt:lpstr>
      <vt:lpstr>Calibri Light</vt:lpstr>
      <vt:lpstr>Helvetica Neue</vt:lpstr>
      <vt:lpstr>等线 Light</vt:lpstr>
      <vt:lpstr>汉仪中等线KW</vt:lpstr>
      <vt:lpstr>等线</vt:lpstr>
      <vt:lpstr>汉仪书宋二KW</vt:lpstr>
      <vt:lpstr>宋体</vt:lpstr>
      <vt:lpstr>Times New Roman</vt:lpstr>
      <vt:lpstr>KaiTi</vt:lpstr>
      <vt:lpstr>汉仪楷体KW</vt:lpstr>
      <vt:lpstr>Arial</vt:lpstr>
      <vt:lpstr>KaiTi</vt:lpstr>
      <vt:lpstr>Times New Roman</vt:lpstr>
      <vt:lpstr>Wingdings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阳光</cp:lastModifiedBy>
  <cp:revision>10</cp:revision>
  <dcterms:created xsi:type="dcterms:W3CDTF">2024-03-05T03:20:05Z</dcterms:created>
  <dcterms:modified xsi:type="dcterms:W3CDTF">2024-03-05T03:20:05Z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2024-03-02T14:41:48Z</vt:filetime>
  </property>
  <property fmtid="{D5CDD505-2E9C-101B-9397-08002B2CF9AE}" pid="4" name="ICV">
    <vt:lpwstr>4D855DF37DF90D55C72AE0659389EB2C_43</vt:lpwstr>
  </property>
  <property fmtid="{D5CDD505-2E9C-101B-9397-08002B2CF9AE}" pid="5" name="KSOProductBuildVer">
    <vt:lpwstr>2052-6.5.2.8766</vt:lpwstr>
  </property>
</Properties>
</file>