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32" r:id="rId3"/>
    <p:sldId id="303" r:id="rId4"/>
    <p:sldId id="262" r:id="rId6"/>
    <p:sldId id="376" r:id="rId7"/>
    <p:sldId id="304" r:id="rId8"/>
    <p:sldId id="261" r:id="rId9"/>
    <p:sldId id="302" r:id="rId10"/>
    <p:sldId id="307" r:id="rId11"/>
    <p:sldId id="308" r:id="rId12"/>
    <p:sldId id="309" r:id="rId13"/>
    <p:sldId id="323" r:id="rId14"/>
    <p:sldId id="325" r:id="rId15"/>
    <p:sldId id="326" r:id="rId16"/>
    <p:sldId id="310" r:id="rId17"/>
    <p:sldId id="311" r:id="rId18"/>
    <p:sldId id="328" r:id="rId19"/>
    <p:sldId id="312" r:id="rId20"/>
    <p:sldId id="313" r:id="rId21"/>
    <p:sldId id="314" r:id="rId22"/>
    <p:sldId id="317" r:id="rId23"/>
    <p:sldId id="316" r:id="rId24"/>
    <p:sldId id="319" r:id="rId25"/>
    <p:sldId id="320"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66" r:id="rId40"/>
    <p:sldId id="322" r:id="rId41"/>
    <p:sldId id="327" r:id="rId42"/>
    <p:sldId id="289" r:id="rId43"/>
    <p:sldId id="290" r:id="rId44"/>
    <p:sldId id="291" r:id="rId45"/>
    <p:sldId id="434" r:id="rId46"/>
    <p:sldId id="297" r:id="rId47"/>
    <p:sldId id="257"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M" initials="Y" lastIdx="3" clrIdx="0"/>
  <p:cmAuthor id="2" name="hoing" initials="h" lastIdx="2" clrIdx="0"/>
  <p:cmAuthor id="3" name="Admin" initials="A" lastIdx="0" clrIdx="0"/>
  <p:cmAuthor id="4"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关于好老师，许多大师、名家都有相关的论述，今天</a:t>
            </a:r>
            <a:r>
              <a:rPr lang="zh-CN" altLang="en-US"/>
              <a:t>我们来看一下习大大关于好老师是怎么说的？</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我们来看一封：一位母亲写给世界的信</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eaLnBrk="1" hangingPunct="1">
              <a:lnSpc>
                <a:spcPct val="130000"/>
              </a:lnSpc>
            </a:pPr>
            <a:r>
              <a:rPr lang="zh-CN" altLang="en-US" b="1" dirty="0">
                <a:solidFill>
                  <a:srgbClr val="303030"/>
                </a:solidFill>
                <a:latin typeface="微软雅黑" panose="020B0503020204020204" charset="-122"/>
                <a:ea typeface="微软雅黑" panose="020B0503020204020204" charset="-122"/>
                <a:sym typeface="+mn-ea"/>
              </a:rPr>
              <a:t>读完这封信，我想告诉大家：</a:t>
            </a:r>
            <a:endParaRPr lang="zh-CN" altLang="en-US" b="1" dirty="0">
              <a:solidFill>
                <a:srgbClr val="303030"/>
              </a:solidFill>
              <a:latin typeface="微软雅黑" panose="020B0503020204020204" charset="-122"/>
              <a:ea typeface="微软雅黑" panose="020B0503020204020204" charset="-122"/>
              <a:sym typeface="+mn-ea"/>
            </a:endParaRPr>
          </a:p>
          <a:p>
            <a:pPr eaLnBrk="1" hangingPunct="1">
              <a:lnSpc>
                <a:spcPct val="130000"/>
              </a:lnSpc>
            </a:pPr>
            <a:r>
              <a:rPr lang="zh-CN" altLang="en-US" b="1" dirty="0">
                <a:solidFill>
                  <a:srgbClr val="303030"/>
                </a:solidFill>
                <a:latin typeface="微软雅黑" panose="020B0503020204020204" charset="-122"/>
                <a:ea typeface="微软雅黑" panose="020B0503020204020204" charset="-122"/>
                <a:sym typeface="+mn-ea"/>
              </a:rPr>
              <a:t>好的教育一定致力于引领孩子们用自己的眼睛去观察，用自己的心灵去感悟，用自己的头脑去思考，用自己的语言去表达。良好的教育使得一个人成为真正的人，成为他自己，成为一个不可替代的、立于天地之间大写的人</a:t>
            </a:r>
            <a:r>
              <a:rPr lang="zh-CN" altLang="en-US" dirty="0">
                <a:sym typeface="+mn-ea"/>
              </a:rPr>
              <a:t>。</a:t>
            </a:r>
            <a:endParaRPr lang="zh-CN" altLang="en-US" dirty="0"/>
          </a:p>
          <a:p>
            <a:pPr eaLnBrk="1" hangingPunct="1">
              <a:lnSpc>
                <a:spcPct val="130000"/>
              </a:lnSpc>
            </a:pPr>
            <a:r>
              <a:rPr lang="zh-CN" altLang="en-US" b="1" dirty="0">
                <a:solidFill>
                  <a:srgbClr val="303030"/>
                </a:solidFill>
                <a:latin typeface="微软雅黑" panose="020B0503020204020204" charset="-122"/>
                <a:ea typeface="微软雅黑" panose="020B0503020204020204" charset="-122"/>
                <a:sym typeface="+mn-ea"/>
              </a:rPr>
              <a:t>良好的教育一定能够给无助的心灵带来希望，给稚嫩的双手带来力量，给蒙迷的双眼带来明亮，给孱弱的身躯带来强健，给弯曲的脊梁带来挺拔，给卑琐的人们带来自信。</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eaLnBrk="1" hangingPunct="1">
              <a:lnSpc>
                <a:spcPct val="180000"/>
              </a:lnSpc>
              <a:buNone/>
            </a:pPr>
            <a:r>
              <a:rPr lang="zh-CN" altLang="en-US"/>
              <a:t>刚才我们分享了四有的【有理想信念】，接下来我们看一下【有道德情操】。</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有道德情操，这是好教师的前提。</a:t>
            </a:r>
            <a:endParaRPr lang="zh-CN" altLang="en-US"/>
          </a:p>
          <a:p>
            <a:pPr marL="0" indent="0" algn="l" eaLnBrk="1" hangingPunct="1">
              <a:lnSpc>
                <a:spcPct val="150000"/>
              </a:lnSpc>
              <a:buNone/>
            </a:pPr>
            <a:r>
              <a:rPr lang="zh-CN" altLang="en-US" b="1" dirty="0">
                <a:solidFill>
                  <a:srgbClr val="FF0000"/>
                </a:solidFill>
                <a:latin typeface="微软雅黑" panose="020B0503020204020204" charset="-122"/>
                <a:ea typeface="微软雅黑" panose="020B0503020204020204" charset="-122"/>
                <a:sym typeface="+mn-ea"/>
              </a:rPr>
              <a:t>古人云：</a:t>
            </a:r>
            <a:endParaRPr lang="zh-CN" altLang="en-US" b="1" dirty="0">
              <a:solidFill>
                <a:srgbClr val="FF0000"/>
              </a:solidFill>
              <a:latin typeface="微软雅黑" panose="020B0503020204020204" charset="-122"/>
              <a:ea typeface="微软雅黑" panose="020B0503020204020204" charset="-122"/>
              <a:sym typeface="+mn-ea"/>
            </a:endParaRPr>
          </a:p>
          <a:p>
            <a:pPr marL="0" indent="0" algn="l" eaLnBrk="1" hangingPunct="1">
              <a:lnSpc>
                <a:spcPct val="150000"/>
              </a:lnSpc>
              <a:buNone/>
            </a:pPr>
            <a:r>
              <a:rPr lang="zh-CN" altLang="en-US" b="1" dirty="0">
                <a:solidFill>
                  <a:srgbClr val="FF0000"/>
                </a:solidFill>
                <a:latin typeface="微软雅黑" panose="020B0503020204020204" charset="-122"/>
                <a:ea typeface="微软雅黑" panose="020B0503020204020204" charset="-122"/>
                <a:sym typeface="+mn-ea"/>
              </a:rPr>
              <a:t>师者，人之模范也。</a:t>
            </a:r>
            <a:endParaRPr lang="zh-CN" altLang="en-US" b="1" dirty="0">
              <a:solidFill>
                <a:srgbClr val="FF0000"/>
              </a:solidFill>
              <a:latin typeface="微软雅黑" panose="020B0503020204020204" charset="-122"/>
              <a:ea typeface="微软雅黑" panose="020B0503020204020204" charset="-122"/>
              <a:sym typeface="+mn-ea"/>
            </a:endParaRPr>
          </a:p>
          <a:p>
            <a:pPr marL="0" indent="0" algn="l" eaLnBrk="1" hangingPunct="1">
              <a:lnSpc>
                <a:spcPct val="150000"/>
              </a:lnSpc>
              <a:buNone/>
            </a:pPr>
            <a:r>
              <a:rPr lang="zh-CN" altLang="en-US" b="1" dirty="0">
                <a:solidFill>
                  <a:srgbClr val="FF0000"/>
                </a:solidFill>
                <a:latin typeface="微软雅黑" panose="020B0503020204020204" charset="-122"/>
                <a:ea typeface="微软雅黑" panose="020B0503020204020204" charset="-122"/>
                <a:sym typeface="+mn-ea"/>
              </a:rPr>
              <a:t>学高为人师，</a:t>
            </a: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身正为人范。</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俗话说：言教不如身教，作为幼儿园教师，一定以身作则。</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著名做家许海蛟提到：</a:t>
            </a:r>
            <a:endParaRPr lang="zh-CN" altLang="en-US"/>
          </a:p>
          <a:p>
            <a:pPr algn="l">
              <a:lnSpc>
                <a:spcPct val="200000"/>
              </a:lnSpc>
              <a:buClr>
                <a:schemeClr val="accent1"/>
              </a:buClr>
              <a:buSzPct val="70000"/>
              <a:buFont typeface="Wingdings 2" panose="05020102010507070707" pitchFamily="18" charset="2"/>
              <a:buNone/>
            </a:pPr>
            <a:r>
              <a:rPr lang="zh-CN" altLang="en-US" b="1" dirty="0">
                <a:solidFill>
                  <a:srgbClr val="FF0000"/>
                </a:solidFill>
                <a:latin typeface="微软雅黑" panose="020B0503020204020204" charset="-122"/>
                <a:ea typeface="微软雅黑" panose="020B0503020204020204" charset="-122"/>
                <a:sym typeface="+mn-ea"/>
              </a:rPr>
              <a:t>只有老师是优雅的，我们的孩子才有望优雅，</a:t>
            </a:r>
            <a:endParaRPr lang="zh-CN" altLang="en-US" b="1" dirty="0">
              <a:solidFill>
                <a:srgbClr val="FF0000"/>
              </a:solidFill>
              <a:latin typeface="微软雅黑" panose="020B0503020204020204" charset="-122"/>
              <a:ea typeface="微软雅黑" panose="020B0503020204020204" charset="-122"/>
              <a:sym typeface="+mn-ea"/>
            </a:endParaRPr>
          </a:p>
          <a:p>
            <a:pPr algn="l">
              <a:lnSpc>
                <a:spcPct val="200000"/>
              </a:lnSpc>
              <a:buClr>
                <a:schemeClr val="accent1"/>
              </a:buClr>
              <a:buSzPct val="70000"/>
              <a:buFont typeface="Wingdings 2" panose="05020102010507070707" pitchFamily="18" charset="2"/>
              <a:buNone/>
            </a:pPr>
            <a:r>
              <a:rPr lang="zh-CN" altLang="en-US" b="1" dirty="0">
                <a:solidFill>
                  <a:srgbClr val="FF0000"/>
                </a:solidFill>
                <a:latin typeface="微软雅黑" panose="020B0503020204020204" charset="-122"/>
                <a:ea typeface="微软雅黑" panose="020B0503020204020204" charset="-122"/>
                <a:sym typeface="+mn-ea"/>
              </a:rPr>
              <a:t>只有老师是从容的，我们的孩子才有望大气，</a:t>
            </a:r>
            <a:endParaRPr lang="zh-CN" altLang="en-US" b="1" dirty="0">
              <a:solidFill>
                <a:srgbClr val="FF0000"/>
              </a:solidFill>
              <a:latin typeface="微软雅黑" panose="020B0503020204020204" charset="-122"/>
              <a:ea typeface="微软雅黑" panose="020B0503020204020204" charset="-122"/>
              <a:sym typeface="+mn-ea"/>
            </a:endParaRPr>
          </a:p>
          <a:p>
            <a:pPr algn="l">
              <a:lnSpc>
                <a:spcPct val="200000"/>
              </a:lnSpc>
              <a:buClr>
                <a:schemeClr val="accent1"/>
              </a:buClr>
              <a:buSzPct val="70000"/>
              <a:buFont typeface="Wingdings 2" panose="05020102010507070707" pitchFamily="18" charset="2"/>
              <a:buNone/>
            </a:pPr>
            <a:r>
              <a:rPr lang="zh-CN" altLang="en-US" b="1" dirty="0">
                <a:solidFill>
                  <a:srgbClr val="FF0000"/>
                </a:solidFill>
                <a:latin typeface="微软雅黑" panose="020B0503020204020204" charset="-122"/>
                <a:ea typeface="微软雅黑" panose="020B0503020204020204" charset="-122"/>
                <a:sym typeface="+mn-ea"/>
              </a:rPr>
              <a:t>只有老师是幸福的，我们的孩子才有望明亮，</a:t>
            </a:r>
            <a:endParaRPr lang="zh-CN" altLang="en-US" b="1" dirty="0">
              <a:solidFill>
                <a:srgbClr val="FF0000"/>
              </a:solidFill>
              <a:latin typeface="微软雅黑" panose="020B0503020204020204" charset="-122"/>
              <a:ea typeface="微软雅黑" panose="020B0503020204020204" charset="-122"/>
              <a:sym typeface="+mn-ea"/>
            </a:endParaRPr>
          </a:p>
          <a:p>
            <a:pPr algn="l">
              <a:lnSpc>
                <a:spcPct val="200000"/>
              </a:lnSpc>
              <a:buClr>
                <a:schemeClr val="accent1"/>
              </a:buClr>
              <a:buSzPct val="70000"/>
              <a:buFont typeface="Wingdings 2" panose="05020102010507070707" pitchFamily="18" charset="2"/>
              <a:buNone/>
            </a:pPr>
            <a:r>
              <a:rPr lang="zh-CN" altLang="en-US" b="1" dirty="0">
                <a:solidFill>
                  <a:srgbClr val="FF0000"/>
                </a:solidFill>
                <a:latin typeface="微软雅黑" panose="020B0503020204020204" charset="-122"/>
                <a:ea typeface="微软雅黑" panose="020B0503020204020204" charset="-122"/>
                <a:sym typeface="+mn-ea"/>
              </a:rPr>
              <a:t>只有老师是过的有尊严的，我们的民族才会拥有高贵的品质！</a:t>
            </a:r>
            <a:endParaRPr lang="zh-CN" altLang="en-US" b="1" dirty="0">
              <a:solidFill>
                <a:srgbClr val="FF0000"/>
              </a:solidFill>
              <a:latin typeface="微软雅黑" panose="020B0503020204020204" charset="-122"/>
              <a:ea typeface="微软雅黑" panose="020B0503020204020204" charset="-122"/>
              <a:sym typeface="+mn-ea"/>
            </a:endParaRPr>
          </a:p>
          <a:p>
            <a:pPr algn="l">
              <a:lnSpc>
                <a:spcPct val="200000"/>
              </a:lnSpc>
              <a:buClr>
                <a:schemeClr val="accent1"/>
              </a:buClr>
              <a:buSzPct val="70000"/>
              <a:buFont typeface="Wingdings 2" panose="05020102010507070707" pitchFamily="18" charset="2"/>
              <a:buNone/>
            </a:pPr>
            <a:endParaRPr lang="zh-CN" altLang="en-US"/>
          </a:p>
          <a:p>
            <a:pPr algn="l">
              <a:lnSpc>
                <a:spcPct val="200000"/>
              </a:lnSpc>
              <a:buClr>
                <a:schemeClr val="accent1"/>
              </a:buClr>
              <a:buSzPct val="70000"/>
              <a:buFont typeface="Wingdings 2" panose="05020102010507070707" pitchFamily="18" charset="2"/>
              <a:buNone/>
            </a:pPr>
            <a:r>
              <a:rPr lang="zh-CN" altLang="en-US"/>
              <a:t>举例：</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在和孩子相处的过程中，我们要：</a:t>
            </a:r>
            <a:endParaRPr lang="zh-CN" altLang="en-US"/>
          </a:p>
          <a:p>
            <a:pPr algn="l">
              <a:lnSpc>
                <a:spcPct val="200000"/>
              </a:lnSpc>
              <a:buNone/>
            </a:pPr>
            <a:r>
              <a:rPr lang="zh-CN" altLang="en-US" b="1" dirty="0">
                <a:solidFill>
                  <a:srgbClr val="FF0000"/>
                </a:solidFill>
                <a:latin typeface="微软雅黑" panose="020B0503020204020204" charset="-122"/>
                <a:ea typeface="微软雅黑" panose="020B0503020204020204" charset="-122"/>
                <a:sym typeface="+mn-ea"/>
              </a:rPr>
              <a:t>生活中做孩子的妈妈</a:t>
            </a:r>
            <a:endParaRPr lang="zh-CN" altLang="en-US" b="1" dirty="0">
              <a:solidFill>
                <a:srgbClr val="FF0000"/>
              </a:solidFill>
              <a:latin typeface="微软雅黑" panose="020B0503020204020204" charset="-122"/>
              <a:ea typeface="微软雅黑" panose="020B0503020204020204" charset="-122"/>
            </a:endParaRPr>
          </a:p>
          <a:p>
            <a:pPr algn="l">
              <a:lnSpc>
                <a:spcPct val="200000"/>
              </a:lnSpc>
              <a:buNone/>
            </a:pPr>
            <a:r>
              <a:rPr lang="zh-CN" altLang="en-US" b="1" dirty="0">
                <a:solidFill>
                  <a:srgbClr val="FF0000"/>
                </a:solidFill>
                <a:latin typeface="微软雅黑" panose="020B0503020204020204" charset="-122"/>
                <a:ea typeface="微软雅黑" panose="020B0503020204020204" charset="-122"/>
                <a:sym typeface="+mn-ea"/>
              </a:rPr>
              <a:t>学习中做孩子的老师（导师）</a:t>
            </a:r>
            <a:endParaRPr lang="zh-CN" altLang="en-US" b="1" dirty="0">
              <a:solidFill>
                <a:srgbClr val="FF0000"/>
              </a:solidFill>
              <a:latin typeface="微软雅黑" panose="020B0503020204020204" charset="-122"/>
              <a:ea typeface="微软雅黑" panose="020B0503020204020204" charset="-122"/>
            </a:endParaRPr>
          </a:p>
          <a:p>
            <a:pPr algn="l">
              <a:lnSpc>
                <a:spcPct val="200000"/>
              </a:lnSpc>
              <a:buNone/>
            </a:pPr>
            <a:r>
              <a:rPr lang="zh-CN" altLang="en-US" b="1" dirty="0">
                <a:solidFill>
                  <a:srgbClr val="FF0000"/>
                </a:solidFill>
                <a:latin typeface="微软雅黑" panose="020B0503020204020204" charset="-122"/>
                <a:ea typeface="微软雅黑" panose="020B0503020204020204" charset="-122"/>
                <a:sym typeface="+mn-ea"/>
              </a:rPr>
              <a:t>游戏中做孩子的伙伴</a:t>
            </a:r>
            <a:endParaRPr lang="zh-CN" altLang="en-US" b="1" dirty="0">
              <a:solidFill>
                <a:srgbClr val="FF0000"/>
              </a:solidFill>
              <a:latin typeface="微软雅黑" panose="020B0503020204020204" charset="-122"/>
              <a:ea typeface="微软雅黑" panose="020B0503020204020204" charset="-122"/>
              <a:sym typeface="+mn-ea"/>
            </a:endParaRPr>
          </a:p>
          <a:p>
            <a:pPr algn="l">
              <a:buNone/>
            </a:pP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latin typeface="Arial" panose="020B0604020202090204" pitchFamily="34" charset="0"/>
                <a:ea typeface="华文新魏" panose="02010800040101010101" pitchFamily="2" charset="-122"/>
                <a:sym typeface="+mn-ea"/>
              </a:rPr>
              <a:t>总之，一个幼儿教师，孩子的启蒙老师，担负着“百年树人”工作的首先一站，我们注重自身形象，加强自身修养，注重心理素质的磨砺，淡薄名利，以平静、平常的心态对待一切，让自己真正做一个合格的幼儿教师。</a:t>
            </a:r>
            <a:endParaRPr lang="zh-CN" altLang="en-US" b="1" dirty="0">
              <a:latin typeface="Arial" panose="020B0604020202090204" pitchFamily="34" charset="0"/>
              <a:ea typeface="华文新魏" panose="02010800040101010101" pitchFamily="2" charset="-122"/>
            </a:endParaRPr>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eaLnBrk="1" hangingPunct="1">
              <a:lnSpc>
                <a:spcPct val="180000"/>
              </a:lnSpc>
              <a:buNone/>
            </a:pPr>
            <a:r>
              <a:rPr lang="zh-CN" altLang="en-US">
                <a:sym typeface="+mn-ea"/>
              </a:rPr>
              <a:t>刚才我们分享了四有的【有理想信念】、【有道德情操】，接下来我们看一下【有扎实学识】。</a:t>
            </a:r>
            <a:endParaRPr lang="en-US" altLang="zh-CN"/>
          </a:p>
          <a:p>
            <a:pPr eaLnBrk="1" hangingPunct="1">
              <a:lnSpc>
                <a:spcPct val="180000"/>
              </a:lnSpc>
              <a:buNone/>
            </a:pP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扎实的学识，是好教师的保障。</a:t>
            </a:r>
            <a:endParaRPr lang="zh-CN" altLang="en-US"/>
          </a:p>
          <a:p>
            <a:r>
              <a:rPr lang="en-US" altLang="zh-CN" dirty="0">
                <a:latin typeface="微软雅黑" panose="020B0503020204020204" charset="-122"/>
                <a:sym typeface="幼圆" pitchFamily="49" charset="-122"/>
              </a:rPr>
              <a:t> </a:t>
            </a:r>
            <a:r>
              <a:rPr lang="zh-CN" altLang="en-US" b="1" dirty="0">
                <a:solidFill>
                  <a:srgbClr val="303030"/>
                </a:solidFill>
                <a:latin typeface="微软雅黑" panose="020B0503020204020204" charset="-122"/>
                <a:ea typeface="微软雅黑" panose="020B0503020204020204" charset="-122"/>
                <a:sym typeface="幼圆" pitchFamily="49" charset="-122"/>
              </a:rPr>
              <a:t>社会职业有一条铁的规律，即只有专业化才有社会地位，才能受到社会的尊重，如果一种职业是人人可以担任的，则在社会上是没有地位的。</a:t>
            </a:r>
            <a:endParaRPr lang="zh-CN" altLang="en-US" b="1" dirty="0">
              <a:solidFill>
                <a:srgbClr val="303030"/>
              </a:solidFill>
              <a:latin typeface="微软雅黑" panose="020B0503020204020204" charset="-122"/>
              <a:ea typeface="微软雅黑" panose="020B0503020204020204" charset="-122"/>
              <a:sym typeface="幼圆" pitchFamily="49" charset="-122"/>
            </a:endParaRPr>
          </a:p>
          <a:p>
            <a:r>
              <a:rPr lang="zh-CN" altLang="en-US"/>
              <a:t>举例：专业的人干专业的事</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我们来看一个关于幼儿园教师的视频：</a:t>
            </a:r>
            <a:endParaRPr lang="zh-CN" altLang="en-US"/>
          </a:p>
          <a:p>
            <a:endParaRPr lang="zh-CN" altLang="en-US"/>
          </a:p>
          <a:p>
            <a:r>
              <a:rPr lang="zh-CN" altLang="en-US"/>
              <a:t>看完视频，就像视频中提到的：每个平凡的老师，都可能在某个瞬间，点亮孩子的童年，虽然她们也都经历着自己人生的苦痛和喜悦，但她们总会将苦涩藏在心里，而把幸福变成笑容，呈现给她的孩子们。</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我们一大树为例：这个树是今天种下就长成的吗  至少</a:t>
            </a:r>
            <a:r>
              <a:rPr lang="en-US" altLang="zh-CN"/>
              <a:t>10</a:t>
            </a:r>
            <a:r>
              <a:rPr lang="zh-CN" altLang="en-US"/>
              <a:t>年，</a:t>
            </a:r>
            <a:r>
              <a:rPr lang="en-US" altLang="zh-CN"/>
              <a:t>20</a:t>
            </a:r>
            <a:r>
              <a:rPr lang="zh-CN" altLang="en-US"/>
              <a:t>年，</a:t>
            </a:r>
            <a:r>
              <a:rPr lang="en-US" altLang="zh-CN"/>
              <a:t>30</a:t>
            </a:r>
            <a:r>
              <a:rPr lang="zh-CN" altLang="en-US"/>
              <a:t>年</a:t>
            </a:r>
            <a:r>
              <a:rPr lang="en-US" altLang="zh-CN"/>
              <a:t>........  </a:t>
            </a:r>
            <a:r>
              <a:rPr lang="zh-CN" altLang="en-US"/>
              <a:t>是否可以成为参天大树，不需要别人来证明，时间是就好的见证</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p:cNvSpPr>
          <p:nvPr>
            <p:ph type="sldImg"/>
          </p:nvPr>
        </p:nvSpPr>
        <p:spPr/>
      </p:sp>
      <p:sp>
        <p:nvSpPr>
          <p:cNvPr id="25602" name="文本占位符 2"/>
          <p:cNvSpPr>
            <a:spLocks noGrp="1"/>
          </p:cNvSpPr>
          <p:nvPr>
            <p:ph type="body"/>
          </p:nvPr>
        </p:nvSpPr>
        <p:spPr/>
        <p:txBody>
          <a:bodyPr lIns="91440" tIns="45720" rIns="91440" bIns="45720" anchor="t"/>
          <a:p>
            <a:pPr lvl="0"/>
            <a:r>
              <a:rPr lang="zh-CN" altLang="en-US"/>
              <a:t>没有一棵大树，第一年种在这里，第二年种在那里，而可以成为一棵大树，一定是千百年来经风霜，历雨雪，屹立不动。正是无数次的经风霜，历雨雪，最终成就大树。</a:t>
            </a:r>
            <a:endParaRPr lang="zh-CN" altLang="en-US"/>
          </a:p>
          <a:p>
            <a:pPr lvl="0"/>
            <a:r>
              <a:rPr lang="zh-CN" altLang="en-US"/>
              <a:t>启示: 要想成功,一定要＂任你风吹雨打，我自岿然不动＂，坚守信念、专注内功，终成正果！</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p:cNvSpPr>
          <p:nvPr>
            <p:ph type="sldImg"/>
          </p:nvPr>
        </p:nvSpPr>
        <p:spPr/>
      </p:sp>
      <p:sp>
        <p:nvSpPr>
          <p:cNvPr id="27650" name="文本占位符 2"/>
          <p:cNvSpPr>
            <a:spLocks noGrp="1"/>
          </p:cNvSpPr>
          <p:nvPr>
            <p:ph type="body"/>
          </p:nvPr>
        </p:nvSpPr>
        <p:spPr/>
        <p:txBody>
          <a:bodyPr lIns="91440" tIns="45720" rIns="91440" bIns="45720" anchor="t"/>
          <a:p>
            <a:pPr lvl="0"/>
            <a:r>
              <a:rPr lang="zh-CN" altLang="en-US"/>
              <a:t>树有千百万条根，粗根、细根、微根，深入地底，忙碌而不停的吸收营养，成长自己。绝对没有一棵大树没有根。</a:t>
            </a:r>
            <a:endParaRPr lang="zh-CN" altLang="en-US"/>
          </a:p>
          <a:p>
            <a:pPr lvl="0"/>
            <a:r>
              <a:rPr lang="zh-CN" altLang="en-US"/>
              <a:t>启示: 要想成功，一定要不断学习。不断充实自己，自己扎好根，事业才能基业常青。</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p:cNvSpPr>
          <p:nvPr>
            <p:ph type="sldImg"/>
          </p:nvPr>
        </p:nvSpPr>
        <p:spPr/>
      </p:sp>
      <p:sp>
        <p:nvSpPr>
          <p:cNvPr id="29698" name="文本占位符 2"/>
          <p:cNvSpPr>
            <a:spLocks noGrp="1"/>
          </p:cNvSpPr>
          <p:nvPr>
            <p:ph type="body"/>
          </p:nvPr>
        </p:nvSpPr>
        <p:spPr/>
        <p:txBody>
          <a:bodyPr lIns="91440" tIns="45720" rIns="91440" bIns="45720" anchor="t"/>
          <a:p>
            <a:pPr lvl="0"/>
            <a:r>
              <a:rPr lang="zh-CN" altLang="en-US"/>
              <a:t>没有一棵大树只向旁边长，长胖不长高；一定是先长主干再长细枝，一直向上长。</a:t>
            </a:r>
            <a:endParaRPr lang="zh-CN" altLang="en-US"/>
          </a:p>
          <a:p>
            <a:pPr lvl="0"/>
            <a:r>
              <a:rPr lang="zh-CN" altLang="en-US"/>
              <a:t>启示: 要想成功，一定要向上。不断向上才会有更大的空间。</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p:cNvSpPr>
          <p:nvPr>
            <p:ph type="sldImg"/>
          </p:nvPr>
        </p:nvSpPr>
        <p:spPr/>
      </p:sp>
      <p:sp>
        <p:nvSpPr>
          <p:cNvPr id="31746" name="文本占位符 2"/>
          <p:cNvSpPr>
            <a:spLocks noGrp="1"/>
          </p:cNvSpPr>
          <p:nvPr>
            <p:ph type="body"/>
          </p:nvPr>
        </p:nvSpPr>
        <p:spPr/>
        <p:txBody>
          <a:bodyPr lIns="91440" tIns="45720" rIns="91440" bIns="45720" anchor="t"/>
          <a:p>
            <a:pPr lvl="0"/>
            <a:r>
              <a:rPr lang="zh-CN" altLang="en-US"/>
              <a:t>没有一棵大树长向黑暗，躲避光明。阳光，是树木生长的希望所在，大树知道必须为自己争取更多的阳光，才有希望长得更高。</a:t>
            </a:r>
            <a:endParaRPr lang="zh-CN" altLang="en-US"/>
          </a:p>
          <a:p>
            <a:pPr lvl="0"/>
            <a:r>
              <a:rPr lang="zh-CN" altLang="en-US"/>
              <a:t>启示: 要想成功，一定要树立一个正确的目标，并为之努力奋斗，愿望才有可能变成现实。</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p:cNvSpPr>
          <p:nvPr>
            <p:ph type="sldImg"/>
          </p:nvPr>
        </p:nvSpPr>
        <p:spPr/>
      </p:sp>
      <p:sp>
        <p:nvSpPr>
          <p:cNvPr id="34818" name="文本占位符 2"/>
          <p:cNvSpPr>
            <a:spLocks noGrp="1"/>
          </p:cNvSpPr>
          <p:nvPr>
            <p:ph type="body"/>
          </p:nvPr>
        </p:nvSpPr>
        <p:spPr/>
        <p:txBody>
          <a:bodyPr lIns="91440" tIns="45720" rIns="91440" bIns="45720" anchor="t"/>
          <a:p>
            <a:pPr lvl="0"/>
            <a:r>
              <a:rPr lang="zh-CN" altLang="en-US"/>
              <a:t>效益也就是我们说的利润！</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p:cNvSpPr>
          <p:nvPr>
            <p:ph type="sldImg"/>
          </p:nvPr>
        </p:nvSpPr>
        <p:spPr/>
      </p:sp>
      <p:sp>
        <p:nvSpPr>
          <p:cNvPr id="399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红缨资源丰富，只要你用心，借助好红缨资源学习，你一年成长的速度是普通幼儿园的两倍。</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我们分享了四有的【有理想信念】、【有道德情操】、有扎实学识，接下来我们看一下最后一个【有仁爱之心】。</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有仁爱之心，是好教师的核心</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那今天我们来分享做一名好老师，</a:t>
            </a:r>
            <a:r>
              <a:rPr lang="zh-CN" altLang="en-US">
                <a:sym typeface="+mn-ea"/>
              </a:rPr>
              <a:t>就以习大大新时代关于</a:t>
            </a:r>
            <a:r>
              <a:rPr lang="en-US" altLang="zh-CN">
                <a:sym typeface="+mn-ea"/>
              </a:rPr>
              <a:t>“</a:t>
            </a:r>
            <a:r>
              <a:rPr lang="zh-CN" altLang="en-US">
                <a:sym typeface="+mn-ea"/>
              </a:rPr>
              <a:t>四有好老师</a:t>
            </a:r>
            <a:r>
              <a:rPr lang="en-US" altLang="zh-CN">
                <a:sym typeface="+mn-ea"/>
              </a:rPr>
              <a:t>”</a:t>
            </a:r>
            <a:r>
              <a:rPr lang="zh-CN" altLang="en-US">
                <a:sym typeface="+mn-ea"/>
              </a:rPr>
              <a:t>和大家分享</a:t>
            </a:r>
            <a:r>
              <a:rPr lang="zh-CN" altLang="en-US"/>
              <a:t>：</a:t>
            </a:r>
            <a:endParaRPr lang="zh-CN" altLang="en-US"/>
          </a:p>
          <a:p>
            <a:pPr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好老师要有理想信念</a:t>
            </a:r>
            <a:endParaRPr lang="zh-CN" altLang="en-US" b="1" dirty="0">
              <a:solidFill>
                <a:srgbClr val="FF0000"/>
              </a:solidFill>
              <a:latin typeface="微软雅黑" panose="020B0503020204020204" charset="-122"/>
              <a:ea typeface="微软雅黑" panose="020B0503020204020204" charset="-122"/>
              <a:sym typeface="Arial" panose="020B0604020202090204" pitchFamily="34" charset="0"/>
            </a:endParaRPr>
          </a:p>
          <a:p>
            <a:pPr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好老师要有道德情操</a:t>
            </a:r>
            <a:endParaRPr lang="zh-CN" altLang="en-US" b="1" dirty="0">
              <a:solidFill>
                <a:srgbClr val="FF0000"/>
              </a:solidFill>
              <a:latin typeface="微软雅黑" panose="020B0503020204020204" charset="-122"/>
              <a:ea typeface="微软雅黑" panose="020B0503020204020204" charset="-122"/>
              <a:sym typeface="Arial" panose="020B0604020202090204" pitchFamily="34" charset="0"/>
            </a:endParaRPr>
          </a:p>
          <a:p>
            <a:pPr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好老师要有扎实学识</a:t>
            </a:r>
            <a:endParaRPr lang="zh-CN" altLang="en-US" b="1" dirty="0">
              <a:solidFill>
                <a:srgbClr val="FF0000"/>
              </a:solidFill>
              <a:latin typeface="微软雅黑" panose="020B0503020204020204" charset="-122"/>
              <a:ea typeface="微软雅黑" panose="020B0503020204020204" charset="-122"/>
              <a:sym typeface="Arial" panose="020B0604020202090204" pitchFamily="34" charset="0"/>
            </a:endParaRPr>
          </a:p>
          <a:p>
            <a:pPr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好老师要有仁爱之心</a:t>
            </a:r>
            <a:endParaRPr lang="zh-CN" altLang="en-US" b="1" dirty="0">
              <a:solidFill>
                <a:srgbClr val="FF0000"/>
              </a:solidFill>
              <a:latin typeface="微软雅黑" panose="020B0503020204020204" charset="-122"/>
              <a:ea typeface="微软雅黑" panose="020B0503020204020204" charset="-122"/>
              <a:sym typeface="Arial" panose="020B0604020202090204" pitchFamily="34" charset="0"/>
            </a:endParaRPr>
          </a:p>
          <a:p>
            <a:pPr algn="l" eaLnBrk="1" hangingPunct="1">
              <a:lnSpc>
                <a:spcPct val="200000"/>
              </a:lnSpc>
              <a:buNone/>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eaLnBrk="1" hangingPunct="1">
              <a:lnSpc>
                <a:spcPct val="180000"/>
              </a:lnSpc>
              <a:buNone/>
            </a:pPr>
            <a:r>
              <a:rPr lang="zh-CN" altLang="en-US" b="1" dirty="0">
                <a:solidFill>
                  <a:srgbClr val="303030"/>
                </a:solidFill>
                <a:latin typeface="微软雅黑" panose="020B0503020204020204" charset="-122"/>
                <a:ea typeface="微软雅黑" panose="020B0503020204020204" charset="-122"/>
                <a:sym typeface="Arial" panose="020B0604020202090204" pitchFamily="34" charset="0"/>
              </a:rPr>
              <a:t>首先，我们来看一下关于【有理想信念</a:t>
            </a:r>
            <a:r>
              <a:rPr lang="zh-CN" altLang="en-US" b="1" dirty="0">
                <a:solidFill>
                  <a:srgbClr val="303030"/>
                </a:solidFill>
                <a:latin typeface="微软雅黑" panose="020B0503020204020204" charset="-122"/>
                <a:ea typeface="微软雅黑" panose="020B0503020204020204" charset="-122"/>
                <a:sym typeface="Arial" panose="020B0604020202090204" pitchFamily="34" charset="0"/>
              </a:rPr>
              <a:t>】</a:t>
            </a:r>
            <a:endParaRPr lang="zh-CN" altLang="en-US" b="1" dirty="0">
              <a:solidFill>
                <a:srgbClr val="303030"/>
              </a:solidFill>
              <a:latin typeface="微软雅黑" panose="020B0503020204020204" charset="-122"/>
              <a:ea typeface="微软雅黑" panose="020B0503020204020204" charset="-122"/>
              <a:sym typeface="Arial" panose="020B0604020202090204" pitchFamily="34" charset="0"/>
            </a:endParaRPr>
          </a:p>
          <a:p>
            <a:pPr eaLnBrk="1" hangingPunct="1">
              <a:lnSpc>
                <a:spcPct val="180000"/>
              </a:lnSpc>
              <a:buNone/>
            </a:pPr>
            <a:r>
              <a:rPr lang="en-US" altLang="zh-CN" b="1" dirty="0">
                <a:solidFill>
                  <a:srgbClr val="303030"/>
                </a:solidFill>
                <a:latin typeface="微软雅黑" panose="020B0503020204020204" charset="-122"/>
                <a:ea typeface="微软雅黑" panose="020B0503020204020204" charset="-122"/>
                <a:sym typeface="Arial" panose="020B0604020202090204" pitchFamily="34" charset="0"/>
              </a:rPr>
              <a:t>理想和信念是密切联系的，它们是同一种人类精神现象即信仰的两个侧面。任何信仰都包含着信念和理想两个基本方面，它们分别是这一信仰的基本信条和这些信条在奋斗目标上的具体体现。</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FF0000"/>
                </a:solidFill>
                <a:latin typeface="微软雅黑" panose="020B0503020204020204" charset="-122"/>
                <a:ea typeface="微软雅黑" panose="020B0503020204020204" charset="-122"/>
                <a:sym typeface="Arial" panose="020B0604020202090204" pitchFamily="34" charset="0"/>
              </a:rPr>
              <a:t>好教师的关键——</a:t>
            </a: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理想与信念</a:t>
            </a:r>
            <a:endParaRPr lang="zh-CN" altLang="en-US" b="1" dirty="0">
              <a:solidFill>
                <a:srgbClr val="FF0000"/>
              </a:solidFill>
              <a:latin typeface="微软雅黑" panose="020B0503020204020204" charset="-122"/>
              <a:ea typeface="微软雅黑" panose="020B0503020204020204" charset="-122"/>
              <a:sym typeface="Arial" panose="020B0604020202090204" pitchFamily="34" charset="0"/>
            </a:endParaRPr>
          </a:p>
          <a:p>
            <a:r>
              <a:rPr lang="zh-CN" altLang="en-US" b="1" dirty="0">
                <a:solidFill>
                  <a:srgbClr val="FF0000"/>
                </a:solidFill>
                <a:latin typeface="微软雅黑" panose="020B0503020204020204" charset="-122"/>
                <a:ea typeface="微软雅黑" panose="020B0503020204020204" charset="-122"/>
                <a:sym typeface="+mn-ea"/>
              </a:rPr>
              <a:t>信仰是一个人做什么和不做什么的根本准则和态度！</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b="1" dirty="0">
                <a:solidFill>
                  <a:srgbClr val="FF0000"/>
                </a:solidFill>
                <a:latin typeface="微软雅黑" panose="020B0503020204020204" charset="-122"/>
                <a:ea typeface="微软雅黑" panose="020B0503020204020204" charset="-122"/>
                <a:sym typeface="Arial" panose="020B0604020202090204" pitchFamily="34" charset="0"/>
              </a:rPr>
              <a:t>好教师的信仰</a:t>
            </a:r>
            <a:r>
              <a:rPr lang="zh-CN" altLang="en-US" b="1" dirty="0">
                <a:solidFill>
                  <a:srgbClr val="FF0000"/>
                </a:solidFill>
                <a:latin typeface="微软雅黑" panose="020B0503020204020204" charset="-122"/>
                <a:ea typeface="微软雅黑" panose="020B0503020204020204" charset="-122"/>
                <a:sym typeface="Arial" panose="020B0604020202090204" pitchFamily="34" charset="0"/>
              </a:rPr>
              <a:t>：努力做好的教育，哪到底什么是好的教育，接下来大家一起念一下。</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总结起来，什么是好的教育：</a:t>
            </a:r>
            <a:r>
              <a:rPr lang="zh-CN" altLang="en-US" b="1" dirty="0">
                <a:solidFill>
                  <a:srgbClr val="FF0000"/>
                </a:solidFill>
                <a:latin typeface="微软雅黑" panose="020B0503020204020204" charset="-122"/>
                <a:ea typeface="微软雅黑" panose="020B0503020204020204" charset="-122"/>
                <a:sym typeface="+mn-ea"/>
              </a:rPr>
              <a:t>向善、向美、向优。</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1905" indent="-1905" algn="l" eaLnBrk="1" hangingPunct="1">
              <a:lnSpc>
                <a:spcPct val="200000"/>
              </a:lnSpc>
              <a:buNone/>
            </a:pPr>
            <a:r>
              <a:rPr lang="zh-CN" altLang="en-US"/>
              <a:t>著名的教育家雅斯贝尔斯说过：</a:t>
            </a:r>
            <a:r>
              <a:rPr lang="zh-CN" altLang="en-US" b="1" dirty="0">
                <a:solidFill>
                  <a:srgbClr val="FF0000"/>
                </a:solidFill>
                <a:latin typeface="微软雅黑" panose="020B0503020204020204" charset="-122"/>
                <a:ea typeface="微软雅黑" panose="020B0503020204020204" charset="-122"/>
                <a:sym typeface="幼圆" pitchFamily="49" charset="-122"/>
              </a:rPr>
              <a:t>教育的本质</a:t>
            </a:r>
            <a:endParaRPr lang="zh-CN" altLang="en-US" b="1" dirty="0">
              <a:solidFill>
                <a:srgbClr val="FF0000"/>
              </a:solidFill>
              <a:latin typeface="微软雅黑" panose="020B0503020204020204" charset="-122"/>
              <a:ea typeface="微软雅黑" panose="020B0503020204020204" charset="-122"/>
              <a:sym typeface="幼圆" pitchFamily="49" charset="-122"/>
            </a:endParaRPr>
          </a:p>
          <a:p>
            <a:pPr marL="1905" indent="-1905"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幼圆" pitchFamily="49" charset="-122"/>
              </a:rPr>
              <a:t>一棵树摇动另一棵树，</a:t>
            </a:r>
            <a:endParaRPr lang="zh-CN" altLang="en-US" b="1" dirty="0">
              <a:solidFill>
                <a:srgbClr val="FF0000"/>
              </a:solidFill>
              <a:latin typeface="微软雅黑" panose="020B0503020204020204" charset="-122"/>
              <a:ea typeface="微软雅黑" panose="020B0503020204020204" charset="-122"/>
              <a:sym typeface="幼圆" pitchFamily="49" charset="-122"/>
            </a:endParaRPr>
          </a:p>
          <a:p>
            <a:pPr marL="1905" indent="-1905"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幼圆" pitchFamily="49" charset="-122"/>
              </a:rPr>
              <a:t>一朵云推动另一朵云，</a:t>
            </a:r>
            <a:endParaRPr lang="zh-CN" altLang="en-US" b="1" dirty="0">
              <a:solidFill>
                <a:srgbClr val="FF0000"/>
              </a:solidFill>
              <a:latin typeface="微软雅黑" panose="020B0503020204020204" charset="-122"/>
              <a:ea typeface="微软雅黑" panose="020B0503020204020204" charset="-122"/>
              <a:sym typeface="幼圆" pitchFamily="49" charset="-122"/>
            </a:endParaRPr>
          </a:p>
          <a:p>
            <a:pPr marL="1905" indent="-1905" algn="l" eaLnBrk="1" hangingPunct="1">
              <a:lnSpc>
                <a:spcPct val="200000"/>
              </a:lnSpc>
              <a:buNone/>
            </a:pPr>
            <a:r>
              <a:rPr lang="zh-CN" altLang="en-US" b="1" dirty="0">
                <a:solidFill>
                  <a:srgbClr val="FF0000"/>
                </a:solidFill>
                <a:latin typeface="微软雅黑" panose="020B0503020204020204" charset="-122"/>
                <a:ea typeface="微软雅黑" panose="020B0503020204020204" charset="-122"/>
                <a:sym typeface="幼圆" pitchFamily="49" charset="-122"/>
              </a:rPr>
              <a:t>一个灵魂唤醒另一个灵魂！</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6B33BF4-B0FF-4F40-A7B3-091E169D76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5B6D6A-C3E1-4CF5-97CA-0C9F4C8D2BB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screen"/>
          <a:stretch>
            <a:fillRect/>
          </a:stretch>
        </p:blipFill>
        <p:spPr>
          <a:xfrm>
            <a:off x="0" y="181"/>
            <a:ext cx="12192000" cy="6857637"/>
          </a:xfrm>
          <a:prstGeom prst="rect">
            <a:avLst/>
          </a:prstGeom>
        </p:spPr>
      </p:pic>
      <p:sp>
        <p:nvSpPr>
          <p:cNvPr id="8" name="矩形 7"/>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33BF4-B0FF-4F40-A7B3-091E169D76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6D6A-C3E1-4CF5-97CA-0C9F4C8D2BB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1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ags" Target="../tags/tag20.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3.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5.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hyperlink" Target="&#19968;&#26085;&#20026;&#24072;.mp4" TargetMode="Externa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8.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3.png"/><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34.xml"/><Relationship Id="rId1" Type="http://schemas.openxmlformats.org/officeDocument/2006/relationships/hyperlink" Target="&#12298;&#29301;&#19968;&#21482;&#34583;&#29275;&#21435;&#25955;&#27493;&#12299;&#25130;&#21462;.mp4"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36.xml"/><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0" y="-2994"/>
            <a:ext cx="12192000" cy="6857637"/>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6100519"/>
            <a:ext cx="12192000" cy="767726"/>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86415"/>
            <a:ext cx="12192000" cy="767726"/>
          </a:xfrm>
          <a:prstGeom prst="rect">
            <a:avLst/>
          </a:prstGeom>
        </p:spPr>
      </p:pic>
      <p:sp>
        <p:nvSpPr>
          <p:cNvPr id="8193" name="标题 3073"/>
          <p:cNvSpPr>
            <a:spLocks noGrp="1"/>
          </p:cNvSpPr>
          <p:nvPr>
            <p:custDataLst>
              <p:tags r:id="rId3"/>
            </p:custDataLst>
          </p:nvPr>
        </p:nvSpPr>
        <p:spPr>
          <a:xfrm>
            <a:off x="1904683" y="3541395"/>
            <a:ext cx="8721725" cy="147002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500" b="0" i="0" u="none" kern="1200" baseline="0">
                <a:solidFill>
                  <a:schemeClr val="bg1"/>
                </a:solidFill>
                <a:latin typeface="微软雅黑" panose="020B0503020204020204" charset="-122"/>
                <a:ea typeface="微软雅黑" panose="020B0503020204020204" charset="-122"/>
                <a:cs typeface="+mj-cs"/>
              </a:defRPr>
            </a:lvl1pPr>
          </a:lstStyle>
          <a:p>
            <a:pPr defTabSz="914400">
              <a:buNone/>
            </a:pPr>
            <a:r>
              <a:rPr lang="zh-CN" altLang="zh-CN" sz="8800" b="1" kern="1200" baseline="0">
                <a:solidFill>
                  <a:srgbClr val="FF0000"/>
                </a:solidFill>
                <a:latin typeface="微软雅黑" panose="020B0503020204020204" charset="-122"/>
                <a:ea typeface="微软雅黑" panose="020B0503020204020204" charset="-122"/>
                <a:cs typeface="+mj-cs"/>
              </a:rPr>
              <a:t>做一名好老师</a:t>
            </a:r>
            <a:endParaRPr lang="zh-CN" altLang="zh-CN" sz="8800" b="1" kern="1200" baseline="0">
              <a:solidFill>
                <a:srgbClr val="FF0000"/>
              </a:solidFill>
              <a:latin typeface="微软雅黑" panose="020B0503020204020204" charset="-122"/>
              <a:ea typeface="微软雅黑" panose="020B0503020204020204" charset="-122"/>
              <a:cs typeface="+mj-cs"/>
            </a:endParaRPr>
          </a:p>
        </p:txBody>
      </p:sp>
      <p:pic>
        <p:nvPicPr>
          <p:cNvPr id="2" name="图片 1" descr="Yojo LOGO"/>
          <p:cNvPicPr>
            <a:picLocks noChangeAspect="1"/>
          </p:cNvPicPr>
          <p:nvPr>
            <p:custDataLst>
              <p:tags r:id="rId4"/>
            </p:custDataLst>
          </p:nvPr>
        </p:nvPicPr>
        <p:blipFill>
          <a:blip r:embed="rId5"/>
          <a:stretch>
            <a:fillRect/>
          </a:stretch>
        </p:blipFill>
        <p:spPr>
          <a:xfrm>
            <a:off x="3994785" y="487045"/>
            <a:ext cx="3860165" cy="2461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66925" y="2457450"/>
            <a:ext cx="8726170" cy="1420495"/>
          </a:xfrm>
          <a:prstGeom prst="rect">
            <a:avLst/>
          </a:prstGeom>
          <a:noFill/>
        </p:spPr>
        <p:txBody>
          <a:bodyPr wrap="none" rtlCol="0" anchor="t">
            <a:spAutoFit/>
          </a:bodyPr>
          <a:p>
            <a:pPr algn="l" eaLnBrk="1" hangingPunct="1">
              <a:lnSpc>
                <a:spcPct val="180000"/>
              </a:lnSpc>
              <a:buNone/>
            </a:pPr>
            <a:r>
              <a:rPr lang="zh-CN" altLang="en-US" sz="4800" b="1" dirty="0">
                <a:solidFill>
                  <a:srgbClr val="FF0000"/>
                </a:solidFill>
                <a:latin typeface="微软雅黑" panose="020B0503020204020204" charset="-122"/>
                <a:ea typeface="微软雅黑" panose="020B0503020204020204" charset="-122"/>
                <a:sym typeface="+mn-ea"/>
              </a:rPr>
              <a:t>好的教育：向善、向美、向优。</a:t>
            </a:r>
            <a:endParaRPr lang="zh-CN" altLang="en-US" sz="4800" b="1" dirty="0">
              <a:solidFill>
                <a:srgbClr val="FF0000"/>
              </a:solidFill>
              <a:latin typeface="微软雅黑" panose="020B0503020204020204" charset="-122"/>
              <a:ea typeface="微软雅黑" panose="020B0503020204020204" charset="-122"/>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01975" y="733425"/>
            <a:ext cx="6243320" cy="6000750"/>
          </a:xfrm>
          <a:prstGeom prst="rect">
            <a:avLst/>
          </a:prstGeom>
          <a:noFill/>
        </p:spPr>
        <p:txBody>
          <a:bodyPr wrap="square" rtlCol="0" anchor="t">
            <a:spAutoFit/>
          </a:bodyPr>
          <a:p>
            <a:pPr marL="1905" indent="-1905" algn="ctr" eaLnBrk="1" hangingPunct="1">
              <a:lnSpc>
                <a:spcPct val="200000"/>
              </a:lnSpc>
              <a:buNone/>
            </a:pPr>
            <a:r>
              <a:rPr lang="zh-CN" altLang="en-US" sz="4000" b="1" dirty="0">
                <a:solidFill>
                  <a:srgbClr val="FF0000"/>
                </a:solidFill>
                <a:latin typeface="微软雅黑" panose="020B0503020204020204" charset="-122"/>
                <a:ea typeface="微软雅黑" panose="020B0503020204020204" charset="-122"/>
                <a:sym typeface="幼圆" pitchFamily="49" charset="-122"/>
              </a:rPr>
              <a:t>教育的本质</a:t>
            </a:r>
            <a:endParaRPr lang="zh-CN" altLang="en-US" sz="4000" b="1" dirty="0">
              <a:solidFill>
                <a:srgbClr val="FF0000"/>
              </a:solidFill>
              <a:latin typeface="微软雅黑" panose="020B0503020204020204" charset="-122"/>
              <a:ea typeface="微软雅黑" panose="020B0503020204020204" charset="-122"/>
              <a:sym typeface="幼圆" pitchFamily="49" charset="-122"/>
            </a:endParaRPr>
          </a:p>
          <a:p>
            <a:pPr marL="1905" indent="-1905" algn="ctr" eaLnBrk="1" hangingPunct="1">
              <a:lnSpc>
                <a:spcPct val="200000"/>
              </a:lnSpc>
              <a:buNone/>
            </a:pPr>
            <a:r>
              <a:rPr lang="zh-CN" altLang="en-US" sz="4000" b="1" dirty="0">
                <a:solidFill>
                  <a:srgbClr val="FF0000"/>
                </a:solidFill>
                <a:latin typeface="微软雅黑" panose="020B0503020204020204" charset="-122"/>
                <a:ea typeface="微软雅黑" panose="020B0503020204020204" charset="-122"/>
                <a:sym typeface="幼圆" pitchFamily="49" charset="-122"/>
              </a:rPr>
              <a:t>一棵树摇动另一棵树，</a:t>
            </a:r>
            <a:endParaRPr lang="zh-CN" altLang="en-US" sz="4000" b="1" dirty="0">
              <a:solidFill>
                <a:srgbClr val="FF0000"/>
              </a:solidFill>
              <a:latin typeface="微软雅黑" panose="020B0503020204020204" charset="-122"/>
              <a:ea typeface="微软雅黑" panose="020B0503020204020204" charset="-122"/>
              <a:sym typeface="幼圆" pitchFamily="49" charset="-122"/>
            </a:endParaRPr>
          </a:p>
          <a:p>
            <a:pPr marL="1905" indent="-1905" algn="ctr" eaLnBrk="1" hangingPunct="1">
              <a:lnSpc>
                <a:spcPct val="200000"/>
              </a:lnSpc>
              <a:buNone/>
            </a:pPr>
            <a:r>
              <a:rPr lang="zh-CN" altLang="en-US" sz="4000" b="1" dirty="0">
                <a:solidFill>
                  <a:srgbClr val="FF0000"/>
                </a:solidFill>
                <a:latin typeface="微软雅黑" panose="020B0503020204020204" charset="-122"/>
                <a:ea typeface="微软雅黑" panose="020B0503020204020204" charset="-122"/>
                <a:sym typeface="幼圆" pitchFamily="49" charset="-122"/>
              </a:rPr>
              <a:t>一朵云推动另一朵云，</a:t>
            </a:r>
            <a:endParaRPr lang="zh-CN" altLang="en-US" sz="4000" b="1" dirty="0">
              <a:solidFill>
                <a:srgbClr val="FF0000"/>
              </a:solidFill>
              <a:latin typeface="微软雅黑" panose="020B0503020204020204" charset="-122"/>
              <a:ea typeface="微软雅黑" panose="020B0503020204020204" charset="-122"/>
              <a:sym typeface="幼圆" pitchFamily="49" charset="-122"/>
            </a:endParaRPr>
          </a:p>
          <a:p>
            <a:pPr marL="1905" indent="-1905" algn="ctr" eaLnBrk="1" hangingPunct="1">
              <a:lnSpc>
                <a:spcPct val="200000"/>
              </a:lnSpc>
              <a:buNone/>
            </a:pPr>
            <a:r>
              <a:rPr lang="zh-CN" altLang="en-US" sz="4000" b="1" dirty="0">
                <a:solidFill>
                  <a:srgbClr val="FF0000"/>
                </a:solidFill>
                <a:latin typeface="微软雅黑" panose="020B0503020204020204" charset="-122"/>
                <a:ea typeface="微软雅黑" panose="020B0503020204020204" charset="-122"/>
                <a:sym typeface="幼圆" pitchFamily="49" charset="-122"/>
              </a:rPr>
              <a:t>一个灵魂唤醒另一个灵魂！</a:t>
            </a:r>
            <a:endParaRPr lang="zh-CN" altLang="en-US" sz="4000" b="1" dirty="0">
              <a:solidFill>
                <a:srgbClr val="FF0000"/>
              </a:solidFill>
              <a:latin typeface="微软雅黑" panose="020B0503020204020204" charset="-122"/>
              <a:ea typeface="微软雅黑" panose="020B0503020204020204" charset="-122"/>
              <a:sym typeface="幼圆" pitchFamily="49" charset="-122"/>
            </a:endParaRPr>
          </a:p>
          <a:p>
            <a:pPr marL="1905" indent="-1905" algn="r" eaLnBrk="1" hangingPunct="1">
              <a:lnSpc>
                <a:spcPct val="200000"/>
              </a:lnSpc>
              <a:buNone/>
            </a:pPr>
            <a:r>
              <a:rPr lang="zh-CN" altLang="en-US" sz="3200" b="1" dirty="0">
                <a:solidFill>
                  <a:srgbClr val="FF0000"/>
                </a:solidFill>
                <a:latin typeface="微软雅黑" panose="020B0503020204020204" charset="-122"/>
                <a:ea typeface="微软雅黑" panose="020B0503020204020204" charset="-122"/>
                <a:sym typeface="幼圆" pitchFamily="49" charset="-122"/>
              </a:rPr>
              <a:t>—雅斯贝尔斯</a:t>
            </a:r>
            <a:endParaRPr lang="zh-CN" altLang="en-US" sz="3200" b="1" dirty="0">
              <a:solidFill>
                <a:srgbClr val="FF0000"/>
              </a:solidFill>
              <a:latin typeface="微软雅黑" panose="020B0503020204020204" charset="-122"/>
              <a:ea typeface="微软雅黑" panose="020B0503020204020204" charset="-122"/>
              <a:sym typeface="幼圆" pitchFamily="49" charset="-122"/>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1"/>
          <p:cNvSpPr txBox="1"/>
          <p:nvPr/>
        </p:nvSpPr>
        <p:spPr>
          <a:xfrm>
            <a:off x="477520" y="1447800"/>
            <a:ext cx="11353800" cy="5262245"/>
          </a:xfrm>
          <a:prstGeom prst="rect">
            <a:avLst/>
          </a:prstGeom>
          <a:noFill/>
          <a:ln w="9525">
            <a:noFill/>
          </a:ln>
        </p:spPr>
        <p:txBody>
          <a:bodyPr wrap="square">
            <a:spAutoFit/>
          </a:bodyPr>
          <a:p>
            <a:pPr>
              <a:lnSpc>
                <a:spcPct val="200000"/>
              </a:lnSpc>
            </a:pPr>
            <a:r>
              <a:rPr lang="zh-CN" altLang="en-US" sz="2400" b="1" dirty="0">
                <a:solidFill>
                  <a:srgbClr val="FF0000"/>
                </a:solidFill>
                <a:latin typeface="微软雅黑" panose="020B0503020204020204" charset="-122"/>
                <a:ea typeface="微软雅黑" panose="020B0503020204020204" charset="-122"/>
                <a:sym typeface="Arial" panose="020B0604020202090204" pitchFamily="34" charset="0"/>
              </a:rPr>
              <a:t>亲爱的世界：</a:t>
            </a:r>
            <a:endParaRPr lang="zh-CN" altLang="en-US" sz="2400" b="1" dirty="0">
              <a:solidFill>
                <a:srgbClr val="FF0000"/>
              </a:solidFill>
              <a:latin typeface="微软雅黑" panose="020B0503020204020204" charset="-122"/>
              <a:ea typeface="微软雅黑" panose="020B0503020204020204" charset="-122"/>
            </a:endParaRPr>
          </a:p>
          <a:p>
            <a:pPr>
              <a:lnSpc>
                <a:spcPct val="200000"/>
              </a:lnSpc>
            </a:pPr>
            <a:r>
              <a:rPr lang="zh-CN" altLang="en-US" sz="2400" b="1" dirty="0">
                <a:solidFill>
                  <a:srgbClr val="FF0000"/>
                </a:solidFill>
                <a:latin typeface="微软雅黑" panose="020B0503020204020204" charset="-122"/>
                <a:ea typeface="微软雅黑" panose="020B0503020204020204" charset="-122"/>
                <a:sym typeface="Arial" panose="020B0604020202090204" pitchFamily="34" charset="0"/>
              </a:rPr>
              <a:t>            我的儿子今天开始上学。在一段时间内，他都会感到既陌生又新鲜。我希望你能对他温和一点。你知道，直到现在，他一直是家里的小皇帝；一直是全家的主人。我一直在他身边，为他清理伤口，给他感情上的慰藉。可是现在——切都将发生变化。今天早晨，他将走下屋前的台阶，挥挥手，踏上他伟大的冒险征途，途中也许会有战争、悲剧和伤痛。在他生存的世界中生活需要信念、爱心和勇气。所以，世界，我希望你握住他稚嫩的手，教他必须知道的一些事情。</a:t>
            </a:r>
            <a:endParaRPr lang="zh-CN" altLang="en-US" sz="2400" b="1" dirty="0">
              <a:solidFill>
                <a:srgbClr val="FF0000"/>
              </a:solidFill>
              <a:latin typeface="微软雅黑" panose="020B0503020204020204" charset="-122"/>
              <a:ea typeface="微软雅黑" panose="020B0503020204020204" charset="-122"/>
              <a:sym typeface="Arial" panose="020B0604020202090204" pitchFamily="34" charset="0"/>
            </a:endParaRPr>
          </a:p>
        </p:txBody>
      </p:sp>
      <p:sp>
        <p:nvSpPr>
          <p:cNvPr id="36867" name="文本框 1"/>
          <p:cNvSpPr txBox="1"/>
          <p:nvPr/>
        </p:nvSpPr>
        <p:spPr>
          <a:xfrm>
            <a:off x="2635250" y="285750"/>
            <a:ext cx="4911725" cy="583565"/>
          </a:xfrm>
          <a:prstGeom prst="rect">
            <a:avLst/>
          </a:prstGeom>
          <a:noFill/>
          <a:ln w="9525">
            <a:noFill/>
          </a:ln>
        </p:spPr>
        <p:txBody>
          <a:bodyPr wrap="none">
            <a:spAutoFit/>
          </a:bodyPr>
          <a:p>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         </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90204" pitchFamily="34" charset="0"/>
              </a:rPr>
              <a:t> 一位母亲写给世界的信</a:t>
            </a:r>
            <a:endPar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90204" pitchFamily="34" charset="0"/>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2"/>
          <p:cNvSpPr txBox="1"/>
          <p:nvPr/>
        </p:nvSpPr>
        <p:spPr>
          <a:xfrm>
            <a:off x="122555" y="885825"/>
            <a:ext cx="11946890" cy="6000750"/>
          </a:xfrm>
          <a:prstGeom prst="rect">
            <a:avLst/>
          </a:prstGeom>
          <a:noFill/>
          <a:ln w="9525">
            <a:noFill/>
          </a:ln>
        </p:spPr>
        <p:txBody>
          <a:bodyPr wrap="square">
            <a:spAutoFit/>
          </a:bodyPr>
          <a:p>
            <a:pPr>
              <a:lnSpc>
                <a:spcPct val="200000"/>
              </a:lnSpc>
            </a:pPr>
            <a:r>
              <a:rPr lang="zh-CN" altLang="en-US" sz="2400" b="1" dirty="0">
                <a:solidFill>
                  <a:srgbClr val="FF0000"/>
                </a:solidFill>
                <a:latin typeface="微软雅黑" panose="020B0503020204020204" charset="-122"/>
                <a:ea typeface="微软雅黑" panose="020B0503020204020204" charset="-122"/>
                <a:sym typeface="幼圆" pitchFamily="49" charset="-122"/>
              </a:rPr>
              <a:t>教他（但如果可能的话）温柔点儿。教他知道，世界上有一个恶棍，就有一个英雄；有一个奸诈的政客，就有一个富有奉献精神的领袖；有一个敌人，就有一个朋友。教他感受书本的魅力。给他时间，去安静地思索自然界中永恒的神秘：空中的小鸟，阳光下的蜜蜂，青山上的花朵。教他知道，失败比欺骗要光荣得多。教他要坚信自己的思想，哪怕别人都予以否定。教他可把自己的体力和脑力以最高价出售，但绝对不要出卖自己的心灵和灵魂。教他对暴徒的嚎叫置若罔闻</a:t>
            </a:r>
            <a:r>
              <a:rPr lang="en-US" altLang="zh-CN" sz="2400" b="1" dirty="0">
                <a:solidFill>
                  <a:srgbClr val="FF0000"/>
                </a:solidFill>
                <a:latin typeface="微软雅黑" panose="020B0503020204020204" charset="-122"/>
                <a:ea typeface="微软雅黑" panose="020B0503020204020204" charset="-122"/>
                <a:sym typeface="幼圆" pitchFamily="49" charset="-122"/>
              </a:rPr>
              <a:t>……</a:t>
            </a:r>
            <a:r>
              <a:rPr lang="zh-CN" altLang="en-US" sz="2400" b="1" dirty="0">
                <a:solidFill>
                  <a:srgbClr val="FF0000"/>
                </a:solidFill>
                <a:latin typeface="微软雅黑" panose="020B0503020204020204" charset="-122"/>
                <a:ea typeface="微软雅黑" panose="020B0503020204020204" charset="-122"/>
                <a:sym typeface="幼圆" pitchFamily="49" charset="-122"/>
              </a:rPr>
              <a:t>并且在认为自己是对的时候站出来战斗。以温柔的方式教导他，世界，但不要溺爱他，因为只有烈火才能炼出真钢。这是个很高的要求，世界，但请你尽力而为。他是一个多么可爱的小伙子。</a:t>
            </a:r>
            <a:endParaRPr lang="zh-CN" altLang="en-US" sz="2400" b="1" dirty="0">
              <a:solidFill>
                <a:srgbClr val="FF0000"/>
              </a:solidFill>
              <a:latin typeface="微软雅黑" panose="020B0503020204020204" charset="-122"/>
              <a:ea typeface="微软雅黑" panose="020B0503020204020204" charset="-122"/>
              <a:sym typeface="幼圆" pitchFamily="49" charset="-122"/>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descr="2"/>
          <p:cNvPicPr>
            <a:picLocks noChangeAspect="1"/>
          </p:cNvPicPr>
          <p:nvPr/>
        </p:nvPicPr>
        <p:blipFill>
          <a:blip r:embed="rId1"/>
          <a:stretch>
            <a:fillRect/>
          </a:stretch>
        </p:blipFill>
        <p:spPr>
          <a:xfrm>
            <a:off x="-609600" y="-2954337"/>
            <a:ext cx="13411200" cy="12766675"/>
          </a:xfrm>
          <a:prstGeom prst="rect">
            <a:avLst/>
          </a:prstGeom>
          <a:noFill/>
          <a:ln w="9525">
            <a:noFill/>
          </a:ln>
        </p:spPr>
      </p:pic>
      <p:sp>
        <p:nvSpPr>
          <p:cNvPr id="14338" name="矩形 6145"/>
          <p:cNvSpPr/>
          <p:nvPr/>
        </p:nvSpPr>
        <p:spPr>
          <a:xfrm>
            <a:off x="1598613" y="1192213"/>
            <a:ext cx="8685212" cy="4368800"/>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1793875" y="2509838"/>
            <a:ext cx="8266113" cy="1731963"/>
          </a:xfrm>
          <a:prstGeom prst="rect">
            <a:avLst/>
          </a:prstGeom>
        </p:spPr>
        <p:txBody>
          <a:bodyPr wrap="none" fromWordArt="1">
            <a:prstTxWarp prst="textPlain">
              <a:avLst>
                <a:gd name="adj" fmla="val 50000"/>
              </a:avLst>
            </a:prstTxWarp>
            <a:normAutofit fontScale="80000"/>
          </a:bodyPr>
          <a:p>
            <a:pPr algn="ctr" fontAlgn="base"/>
            <a:r>
              <a:rPr lang="zh-CN" altLang="en-US" sz="12800" b="1" strike="noStrike" noProof="1">
                <a:solidFill>
                  <a:srgbClr val="F2F2F2"/>
                </a:solidFill>
                <a:latin typeface="微软雅黑" panose="020B0503020204020204" charset="-122"/>
                <a:ea typeface="微软雅黑" panose="020B0503020204020204" charset="-122"/>
                <a:cs typeface="+mn-cs"/>
              </a:rPr>
              <a:t>有道德情操</a:t>
            </a:r>
            <a:endParaRPr lang="zh-CN" altLang="en-US" sz="12800" b="1" strike="noStrike" noProof="1">
              <a:solidFill>
                <a:srgbClr val="F2F2F2"/>
              </a:solidFill>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81120" y="2884170"/>
            <a:ext cx="4991735" cy="2306955"/>
          </a:xfrm>
          <a:prstGeom prst="rect">
            <a:avLst/>
          </a:prstGeom>
          <a:noFill/>
        </p:spPr>
        <p:txBody>
          <a:bodyPr wrap="square" rtlCol="0" anchor="t">
            <a:spAutoFit/>
          </a:bodyPr>
          <a:p>
            <a:pPr marL="0" indent="0" algn="ctr" eaLnBrk="1" hangingPunct="1">
              <a:lnSpc>
                <a:spcPct val="150000"/>
              </a:lnSpc>
              <a:buNone/>
            </a:pPr>
            <a:r>
              <a:rPr lang="zh-CN" altLang="en-US" sz="3200" b="1" dirty="0">
                <a:solidFill>
                  <a:srgbClr val="FF0000"/>
                </a:solidFill>
                <a:latin typeface="微软雅黑" panose="020B0503020204020204" charset="-122"/>
                <a:ea typeface="微软雅黑" panose="020B0503020204020204" charset="-122"/>
                <a:sym typeface="+mn-ea"/>
              </a:rPr>
              <a:t>古人云：</a:t>
            </a:r>
            <a:endParaRPr lang="zh-CN" altLang="en-US" sz="3200" b="1" dirty="0">
              <a:solidFill>
                <a:srgbClr val="FF0000"/>
              </a:solidFill>
              <a:latin typeface="微软雅黑" panose="020B0503020204020204" charset="-122"/>
              <a:ea typeface="微软雅黑" panose="020B0503020204020204" charset="-122"/>
              <a:sym typeface="+mn-ea"/>
            </a:endParaRPr>
          </a:p>
          <a:p>
            <a:pPr marL="0" indent="0" algn="ctr" eaLnBrk="1" hangingPunct="1">
              <a:lnSpc>
                <a:spcPct val="150000"/>
              </a:lnSpc>
              <a:buNone/>
            </a:pPr>
            <a:r>
              <a:rPr lang="zh-CN" altLang="en-US" sz="3200" b="1" dirty="0">
                <a:solidFill>
                  <a:srgbClr val="FF0000"/>
                </a:solidFill>
                <a:latin typeface="微软雅黑" panose="020B0503020204020204" charset="-122"/>
                <a:ea typeface="微软雅黑" panose="020B0503020204020204" charset="-122"/>
                <a:sym typeface="+mn-ea"/>
              </a:rPr>
              <a:t>师者，人之模范也。</a:t>
            </a:r>
            <a:endParaRPr lang="zh-CN" altLang="en-US" sz="3200" b="1" dirty="0">
              <a:solidFill>
                <a:srgbClr val="FF0000"/>
              </a:solidFill>
              <a:latin typeface="微软雅黑" panose="020B0503020204020204" charset="-122"/>
              <a:ea typeface="微软雅黑" panose="020B0503020204020204" charset="-122"/>
              <a:sym typeface="+mn-ea"/>
            </a:endParaRPr>
          </a:p>
          <a:p>
            <a:pPr marL="0" indent="0" algn="ctr" eaLnBrk="1" hangingPunct="1">
              <a:lnSpc>
                <a:spcPct val="150000"/>
              </a:lnSpc>
              <a:buNone/>
            </a:pPr>
            <a:r>
              <a:rPr lang="zh-CN" altLang="en-US" sz="3200" b="1" dirty="0">
                <a:solidFill>
                  <a:srgbClr val="FF0000"/>
                </a:solidFill>
                <a:latin typeface="微软雅黑" panose="020B0503020204020204" charset="-122"/>
                <a:ea typeface="微软雅黑" panose="020B0503020204020204" charset="-122"/>
                <a:sym typeface="+mn-ea"/>
              </a:rPr>
              <a:t>学高为人师，</a:t>
            </a:r>
            <a:r>
              <a:rPr lang="zh-CN" altLang="en-US" sz="3200" b="1" dirty="0">
                <a:solidFill>
                  <a:srgbClr val="FF0000"/>
                </a:solidFill>
                <a:latin typeface="微软雅黑" panose="020B0503020204020204" charset="-122"/>
                <a:ea typeface="微软雅黑" panose="020B0503020204020204" charset="-122"/>
                <a:sym typeface="Arial" panose="020B0604020202090204" pitchFamily="34" charset="0"/>
              </a:rPr>
              <a:t>身正为人范。</a:t>
            </a:r>
            <a:endParaRPr lang="zh-CN" altLang="en-US" sz="3200" b="1" dirty="0">
              <a:solidFill>
                <a:srgbClr val="FF0000"/>
              </a:solidFill>
              <a:latin typeface="微软雅黑" panose="020B0503020204020204" charset="-122"/>
              <a:ea typeface="微软雅黑" panose="020B0503020204020204" charset="-122"/>
              <a:sym typeface="Arial" panose="020B0604020202090204" pitchFamily="34" charset="0"/>
            </a:endParaRPr>
          </a:p>
        </p:txBody>
      </p:sp>
      <p:sp>
        <p:nvSpPr>
          <p:cNvPr id="5" name="文本框 4"/>
          <p:cNvSpPr txBox="1"/>
          <p:nvPr/>
        </p:nvSpPr>
        <p:spPr>
          <a:xfrm>
            <a:off x="2915285" y="1304290"/>
            <a:ext cx="6286500" cy="706755"/>
          </a:xfrm>
          <a:prstGeom prst="rect">
            <a:avLst/>
          </a:prstGeom>
          <a:noFill/>
        </p:spPr>
        <p:txBody>
          <a:bodyPr wrap="none" rtlCol="0" anchor="t">
            <a:spAutoFit/>
          </a:bodyPr>
          <a:p>
            <a:r>
              <a:rPr lang="en-US" altLang="zh-CN" sz="4000" b="1" dirty="0">
                <a:solidFill>
                  <a:srgbClr val="FF0000"/>
                </a:solidFill>
                <a:latin typeface="微软雅黑" panose="020B0503020204020204" charset="-122"/>
                <a:ea typeface="微软雅黑" panose="020B0503020204020204" charset="-122"/>
                <a:sym typeface="+mn-ea"/>
              </a:rPr>
              <a:t>好教师的前提——</a:t>
            </a:r>
            <a:r>
              <a:rPr lang="zh-CN" altLang="en-US" sz="4000" b="1" dirty="0">
                <a:solidFill>
                  <a:srgbClr val="FF0000"/>
                </a:solidFill>
                <a:latin typeface="微软雅黑" panose="020B0503020204020204" charset="-122"/>
                <a:ea typeface="微软雅黑" panose="020B0503020204020204" charset="-122"/>
                <a:sym typeface="+mn-ea"/>
              </a:rPr>
              <a:t>道德情操</a:t>
            </a:r>
            <a:endParaRPr lang="zh-CN" altLang="en-US" sz="4000" b="1" dirty="0">
              <a:solidFill>
                <a:srgbClr val="FF0000"/>
              </a:solidFill>
              <a:latin typeface="微软雅黑" panose="020B0503020204020204" charset="-122"/>
              <a:ea typeface="微软雅黑" panose="020B0503020204020204" charset="-122"/>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6145"/>
          <p:cNvSpPr/>
          <p:nvPr/>
        </p:nvSpPr>
        <p:spPr>
          <a:xfrm>
            <a:off x="3252788" y="2643188"/>
            <a:ext cx="6448425" cy="1571625"/>
          </a:xfrm>
          <a:prstGeom prst="rect">
            <a:avLst/>
          </a:prstGeom>
          <a:solidFill>
            <a:srgbClr val="E61E11">
              <a:alpha val="74901"/>
            </a:srgbClr>
          </a:solidFill>
          <a:ln w="9525">
            <a:noFill/>
          </a:ln>
        </p:spPr>
        <p:txBody>
          <a:bodyPr wrap="none" anchor="ctr"/>
          <a:p>
            <a:pPr algn="ctr" fontAlgn="base"/>
            <a:r>
              <a:rPr lang="zh-CN" altLang="en-US" sz="5335" b="1" strike="noStrike" noProof="1">
                <a:solidFill>
                  <a:srgbClr val="F2F2F2"/>
                </a:solidFill>
                <a:latin typeface="微软雅黑" panose="020B0503020204020204" charset="-122"/>
                <a:ea typeface="微软雅黑" panose="020B0503020204020204" charset="-122"/>
                <a:cs typeface="+mn-cs"/>
              </a:rPr>
              <a:t>言教不如身教</a:t>
            </a:r>
            <a:endParaRPr lang="en-US" altLang="zh-CN" sz="5335" b="1" strike="noStrike" noProof="1">
              <a:solidFill>
                <a:srgbClr val="F2F2F2"/>
              </a:solidFill>
              <a:latin typeface="微软雅黑" panose="020B0503020204020204" charset="-122"/>
              <a:ea typeface="微软雅黑" panose="020B0503020204020204" charset="-122"/>
              <a:cs typeface="+mn-cs"/>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070" y="967105"/>
            <a:ext cx="12241530" cy="5631180"/>
          </a:xfrm>
          <a:prstGeom prst="rect">
            <a:avLst/>
          </a:prstGeom>
          <a:noFill/>
        </p:spPr>
        <p:txBody>
          <a:bodyPr wrap="square" rtlCol="0" anchor="t">
            <a:spAutoFit/>
          </a:bodyPr>
          <a:p>
            <a:pPr algn="ctr">
              <a:lnSpc>
                <a:spcPct val="200000"/>
              </a:lnSpc>
              <a:buClr>
                <a:schemeClr val="accent1"/>
              </a:buClr>
              <a:buSzPct val="70000"/>
              <a:buFont typeface="Wingdings 2" panose="05020102010507070707" pitchFamily="18" charset="2"/>
              <a:buNone/>
            </a:pPr>
            <a:r>
              <a:rPr lang="zh-CN" altLang="en-US" sz="3600" b="1" dirty="0">
                <a:solidFill>
                  <a:srgbClr val="FF0000"/>
                </a:solidFill>
                <a:latin typeface="微软雅黑" panose="020B0503020204020204" charset="-122"/>
                <a:ea typeface="微软雅黑" panose="020B0503020204020204" charset="-122"/>
                <a:sym typeface="+mn-ea"/>
              </a:rPr>
              <a:t>只有老师是优雅的，我们的孩子才有望优雅，</a:t>
            </a:r>
            <a:endParaRPr lang="zh-CN" altLang="en-US" sz="3600" b="1" dirty="0">
              <a:solidFill>
                <a:srgbClr val="FF0000"/>
              </a:solidFill>
              <a:latin typeface="微软雅黑" panose="020B0503020204020204" charset="-122"/>
              <a:ea typeface="微软雅黑" panose="020B0503020204020204" charset="-122"/>
              <a:sym typeface="+mn-ea"/>
            </a:endParaRPr>
          </a:p>
          <a:p>
            <a:pPr algn="ctr">
              <a:lnSpc>
                <a:spcPct val="200000"/>
              </a:lnSpc>
              <a:buClr>
                <a:schemeClr val="accent1"/>
              </a:buClr>
              <a:buSzPct val="70000"/>
              <a:buFont typeface="Wingdings 2" panose="05020102010507070707" pitchFamily="18" charset="2"/>
              <a:buNone/>
            </a:pPr>
            <a:r>
              <a:rPr lang="zh-CN" altLang="en-US" sz="3600" b="1" dirty="0">
                <a:solidFill>
                  <a:srgbClr val="FF0000"/>
                </a:solidFill>
                <a:latin typeface="微软雅黑" panose="020B0503020204020204" charset="-122"/>
                <a:ea typeface="微软雅黑" panose="020B0503020204020204" charset="-122"/>
                <a:sym typeface="+mn-ea"/>
              </a:rPr>
              <a:t>只有老师是从容的，我们的孩子才有望大气，</a:t>
            </a:r>
            <a:endParaRPr lang="zh-CN" altLang="en-US" sz="3600" b="1" dirty="0">
              <a:solidFill>
                <a:srgbClr val="FF0000"/>
              </a:solidFill>
              <a:latin typeface="微软雅黑" panose="020B0503020204020204" charset="-122"/>
              <a:ea typeface="微软雅黑" panose="020B0503020204020204" charset="-122"/>
              <a:sym typeface="+mn-ea"/>
            </a:endParaRPr>
          </a:p>
          <a:p>
            <a:pPr algn="ctr">
              <a:lnSpc>
                <a:spcPct val="200000"/>
              </a:lnSpc>
              <a:buClr>
                <a:schemeClr val="accent1"/>
              </a:buClr>
              <a:buSzPct val="70000"/>
              <a:buFont typeface="Wingdings 2" panose="05020102010507070707" pitchFamily="18" charset="2"/>
              <a:buNone/>
            </a:pPr>
            <a:r>
              <a:rPr lang="zh-CN" altLang="en-US" sz="3600" b="1" dirty="0">
                <a:solidFill>
                  <a:srgbClr val="FF0000"/>
                </a:solidFill>
                <a:latin typeface="微软雅黑" panose="020B0503020204020204" charset="-122"/>
                <a:ea typeface="微软雅黑" panose="020B0503020204020204" charset="-122"/>
                <a:sym typeface="+mn-ea"/>
              </a:rPr>
              <a:t>只有老师是幸福的，我们的孩子才有望明亮，</a:t>
            </a:r>
            <a:endParaRPr lang="zh-CN" altLang="en-US" sz="3600" b="1" dirty="0">
              <a:solidFill>
                <a:srgbClr val="FF0000"/>
              </a:solidFill>
              <a:latin typeface="微软雅黑" panose="020B0503020204020204" charset="-122"/>
              <a:ea typeface="微软雅黑" panose="020B0503020204020204" charset="-122"/>
              <a:sym typeface="+mn-ea"/>
            </a:endParaRPr>
          </a:p>
          <a:p>
            <a:pPr algn="ctr">
              <a:lnSpc>
                <a:spcPct val="200000"/>
              </a:lnSpc>
              <a:buClr>
                <a:schemeClr val="accent1"/>
              </a:buClr>
              <a:buSzPct val="70000"/>
              <a:buFont typeface="Wingdings 2" panose="05020102010507070707" pitchFamily="18" charset="2"/>
              <a:buNone/>
            </a:pPr>
            <a:r>
              <a:rPr lang="zh-CN" altLang="en-US" sz="3600" b="1" dirty="0">
                <a:solidFill>
                  <a:srgbClr val="FF0000"/>
                </a:solidFill>
                <a:latin typeface="微软雅黑" panose="020B0503020204020204" charset="-122"/>
                <a:ea typeface="微软雅黑" panose="020B0503020204020204" charset="-122"/>
                <a:sym typeface="+mn-ea"/>
              </a:rPr>
              <a:t>只有老师是过的有尊严的，我们的民族才会拥有高贵的品质！</a:t>
            </a:r>
            <a:endParaRPr lang="zh-CN" altLang="en-US" sz="3600" b="1" dirty="0">
              <a:solidFill>
                <a:srgbClr val="FF0000"/>
              </a:solidFill>
              <a:latin typeface="微软雅黑" panose="020B0503020204020204" charset="-122"/>
              <a:ea typeface="微软雅黑" panose="020B0503020204020204" charset="-122"/>
              <a:sym typeface="+mn-ea"/>
            </a:endParaRPr>
          </a:p>
          <a:p>
            <a:pPr algn="ctr">
              <a:lnSpc>
                <a:spcPct val="200000"/>
              </a:lnSpc>
              <a:buClr>
                <a:schemeClr val="accent1"/>
              </a:buClr>
              <a:buSzPct val="70000"/>
              <a:buFont typeface="Wingdings 2" panose="05020102010507070707" pitchFamily="18" charset="2"/>
              <a:buNone/>
            </a:pPr>
            <a:r>
              <a:rPr lang="zh-CN" altLang="en-US" sz="3600">
                <a:solidFill>
                  <a:srgbClr val="FF0000"/>
                </a:solidFill>
              </a:rPr>
              <a:t>                                                         </a:t>
            </a:r>
            <a:r>
              <a:rPr lang="en-US" altLang="zh-CN" sz="3600">
                <a:solidFill>
                  <a:srgbClr val="FF0000"/>
                </a:solidFill>
              </a:rPr>
              <a:t>——</a:t>
            </a:r>
            <a:r>
              <a:rPr lang="zh-CN" altLang="en-US" sz="3600" b="1" dirty="0">
                <a:solidFill>
                  <a:srgbClr val="FF0000"/>
                </a:solidFill>
                <a:latin typeface="微软雅黑" panose="020B0503020204020204" charset="-122"/>
                <a:ea typeface="微软雅黑" panose="020B0503020204020204" charset="-122"/>
                <a:sym typeface="+mn-ea"/>
              </a:rPr>
              <a:t>作家：徐海蛟</a:t>
            </a:r>
            <a:endParaRPr lang="zh-CN" altLang="en-US" sz="3600" b="1" dirty="0">
              <a:solidFill>
                <a:srgbClr val="FF0000"/>
              </a:solidFill>
              <a:latin typeface="微软雅黑" panose="020B0503020204020204" charset="-122"/>
              <a:ea typeface="微软雅黑" panose="020B0503020204020204" charset="-122"/>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41600" y="1717675"/>
            <a:ext cx="7226300" cy="3784600"/>
          </a:xfrm>
          <a:prstGeom prst="rect">
            <a:avLst/>
          </a:prstGeom>
          <a:noFill/>
        </p:spPr>
        <p:txBody>
          <a:bodyPr wrap="square" rtlCol="0" anchor="t">
            <a:spAutoFit/>
          </a:bodyPr>
          <a:p>
            <a:pPr algn="ctr">
              <a:lnSpc>
                <a:spcPct val="200000"/>
              </a:lnSpc>
              <a:buNone/>
            </a:pPr>
            <a:r>
              <a:rPr lang="zh-CN" altLang="en-US" sz="4000" b="1" dirty="0">
                <a:solidFill>
                  <a:srgbClr val="FF0000"/>
                </a:solidFill>
                <a:latin typeface="微软雅黑" panose="020B0503020204020204" charset="-122"/>
                <a:ea typeface="微软雅黑" panose="020B0503020204020204" charset="-122"/>
                <a:sym typeface="+mn-ea"/>
              </a:rPr>
              <a:t>生活中做孩子的妈妈</a:t>
            </a:r>
            <a:endParaRPr lang="zh-CN" altLang="en-US" sz="4000" b="1" dirty="0">
              <a:solidFill>
                <a:srgbClr val="FF0000"/>
              </a:solidFill>
              <a:latin typeface="微软雅黑" panose="020B0503020204020204" charset="-122"/>
              <a:ea typeface="微软雅黑" panose="020B0503020204020204" charset="-122"/>
            </a:endParaRPr>
          </a:p>
          <a:p>
            <a:pPr algn="ctr">
              <a:lnSpc>
                <a:spcPct val="200000"/>
              </a:lnSpc>
              <a:buNone/>
            </a:pPr>
            <a:r>
              <a:rPr lang="zh-CN" altLang="en-US" sz="4000" b="1" dirty="0">
                <a:solidFill>
                  <a:srgbClr val="FF0000"/>
                </a:solidFill>
                <a:latin typeface="微软雅黑" panose="020B0503020204020204" charset="-122"/>
                <a:ea typeface="微软雅黑" panose="020B0503020204020204" charset="-122"/>
                <a:sym typeface="+mn-ea"/>
              </a:rPr>
              <a:t>学习中做孩子的老师（导师）</a:t>
            </a:r>
            <a:endParaRPr lang="zh-CN" altLang="en-US" sz="4000" b="1" dirty="0">
              <a:solidFill>
                <a:srgbClr val="FF0000"/>
              </a:solidFill>
              <a:latin typeface="微软雅黑" panose="020B0503020204020204" charset="-122"/>
              <a:ea typeface="微软雅黑" panose="020B0503020204020204" charset="-122"/>
            </a:endParaRPr>
          </a:p>
          <a:p>
            <a:pPr algn="ctr">
              <a:lnSpc>
                <a:spcPct val="200000"/>
              </a:lnSpc>
              <a:buNone/>
            </a:pPr>
            <a:r>
              <a:rPr lang="zh-CN" altLang="en-US" sz="4000" b="1" dirty="0">
                <a:solidFill>
                  <a:srgbClr val="FF0000"/>
                </a:solidFill>
                <a:latin typeface="微软雅黑" panose="020B0503020204020204" charset="-122"/>
                <a:ea typeface="微软雅黑" panose="020B0503020204020204" charset="-122"/>
                <a:sym typeface="+mn-ea"/>
              </a:rPr>
              <a:t>游戏中做孩子的伙伴</a:t>
            </a:r>
            <a:endParaRPr lang="zh-CN" altLang="en-US" sz="4000" b="1" dirty="0">
              <a:solidFill>
                <a:srgbClr val="FF0000"/>
              </a:solidFill>
              <a:latin typeface="微软雅黑" panose="020B0503020204020204" charset="-122"/>
              <a:ea typeface="微软雅黑" panose="020B0503020204020204" charset="-122"/>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idx="4294967295"/>
          </p:nvPr>
        </p:nvSpPr>
        <p:spPr>
          <a:xfrm>
            <a:off x="0" y="-17145"/>
            <a:ext cx="10515600" cy="1325880"/>
          </a:xfrm>
        </p:spPr>
        <p:txBody>
          <a:bodyPr anchor="ctr"/>
          <a:p>
            <a:r>
              <a:rPr lang="zh-CN" altLang="en-US" b="1" dirty="0">
                <a:solidFill>
                  <a:srgbClr val="FF0000"/>
                </a:solidFill>
                <a:latin typeface="微软雅黑" panose="020B0503020204020204" charset="-122"/>
                <a:ea typeface="微软雅黑" panose="020B0503020204020204" charset="-122"/>
              </a:rPr>
              <a:t>生活中是孩子的妈妈</a:t>
            </a:r>
            <a:endParaRPr lang="zh-CN" altLang="en-US" b="1" dirty="0">
              <a:solidFill>
                <a:srgbClr val="FF0000"/>
              </a:solidFill>
              <a:latin typeface="微软雅黑" panose="020B0503020204020204" charset="-122"/>
              <a:ea typeface="微软雅黑" panose="020B0503020204020204" charset="-122"/>
            </a:endParaRPr>
          </a:p>
        </p:txBody>
      </p:sp>
      <p:pic>
        <p:nvPicPr>
          <p:cNvPr id="58372" name="Picture 1" descr="鼓励吃饭"/>
          <p:cNvPicPr>
            <a:picLocks noGrp="1" noChangeAspect="1"/>
          </p:cNvPicPr>
          <p:nvPr>
            <p:ph type="body" idx="4294967295"/>
          </p:nvPr>
        </p:nvPicPr>
        <p:blipFill>
          <a:blip r:embed="rId1"/>
          <a:srcRect/>
          <a:stretch>
            <a:fillRect/>
          </a:stretch>
        </p:blipFill>
        <p:spPr>
          <a:xfrm>
            <a:off x="0" y="1308735"/>
            <a:ext cx="4524375" cy="3095625"/>
          </a:xfrm>
          <a:ln w="76200">
            <a:solidFill>
              <a:schemeClr val="hlink"/>
            </a:solidFill>
            <a:miter/>
          </a:ln>
        </p:spPr>
      </p:pic>
      <p:pic>
        <p:nvPicPr>
          <p:cNvPr id="58373" name="Picture 6" descr="照片%20082"/>
          <p:cNvPicPr>
            <a:picLocks noChangeAspect="1"/>
          </p:cNvPicPr>
          <p:nvPr/>
        </p:nvPicPr>
        <p:blipFill>
          <a:blip r:embed="rId2"/>
          <a:stretch>
            <a:fillRect/>
          </a:stretch>
        </p:blipFill>
        <p:spPr>
          <a:xfrm>
            <a:off x="4703445" y="3912870"/>
            <a:ext cx="3816350" cy="2736850"/>
          </a:xfrm>
          <a:prstGeom prst="rect">
            <a:avLst/>
          </a:prstGeom>
          <a:noFill/>
          <a:ln w="76200" cap="flat" cmpd="sng">
            <a:solidFill>
              <a:schemeClr val="tx2"/>
            </a:solidFill>
            <a:prstDash val="sysDot"/>
            <a:miter/>
            <a:headEnd type="none" w="med" len="med"/>
            <a:tailEnd type="none" w="med" len="med"/>
          </a:ln>
        </p:spPr>
      </p:pic>
      <p:pic>
        <p:nvPicPr>
          <p:cNvPr id="56327" name="图片 56326" descr="CIMG0847"/>
          <p:cNvPicPr>
            <a:picLocks noChangeAspect="1"/>
          </p:cNvPicPr>
          <p:nvPr/>
        </p:nvPicPr>
        <p:blipFill>
          <a:blip r:embed="rId3"/>
          <a:stretch>
            <a:fillRect/>
          </a:stretch>
        </p:blipFill>
        <p:spPr>
          <a:xfrm>
            <a:off x="7885113" y="1120140"/>
            <a:ext cx="4267200" cy="4125913"/>
          </a:xfrm>
          <a:prstGeom prst="rect">
            <a:avLst/>
          </a:prstGeom>
          <a:noFill/>
          <a:ln w="9525">
            <a:noFill/>
          </a:ln>
        </p:spPr>
      </p:pic>
      <p:pic>
        <p:nvPicPr>
          <p:cNvPr id="2" name="图片 1"/>
          <p:cNvPicPr>
            <a:picLocks noChangeAspect="1"/>
          </p:cNvPicPr>
          <p:nvPr>
            <p:custDataLst>
              <p:tags r:id="rId4"/>
            </p:custDataLst>
          </p:nvPr>
        </p:nvPicPr>
        <p:blipFill>
          <a:blip r:embed="rId5"/>
          <a:stretch>
            <a:fillRect/>
          </a:stretch>
        </p:blipFill>
        <p:spPr>
          <a:xfrm>
            <a:off x="10570845" y="0"/>
            <a:ext cx="1621155" cy="1035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checkerboard(across)">
                                      <p:cBhvr>
                                        <p:cTn id="1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6885" y="2146935"/>
            <a:ext cx="11237595" cy="4661535"/>
          </a:xfrm>
          <a:prstGeom prst="rect">
            <a:avLst/>
          </a:prstGeom>
          <a:noFill/>
        </p:spPr>
        <p:txBody>
          <a:bodyPr wrap="square" rtlCol="0" anchor="t">
            <a:spAutoFit/>
          </a:bodyPr>
          <a:p>
            <a:pPr marR="0" lvl="0" indent="0" algn="l" defTabSz="914400" rtl="0" eaLnBrk="1" fontAlgn="base" latinLnBrk="0" hangingPunct="1">
              <a:lnSpc>
                <a:spcPct val="150000"/>
              </a:lnSpc>
              <a:spcBef>
                <a:spcPts val="600"/>
              </a:spcBef>
              <a:spcAft>
                <a:spcPct val="0"/>
              </a:spcAft>
              <a:buClr>
                <a:schemeClr val="accent1"/>
              </a:buClr>
              <a:buSzPct val="70000"/>
              <a:buFont typeface="Wingdings 2" panose="05020102010507070707" pitchFamily="18" charset="2"/>
              <a:buNone/>
              <a:defRPr/>
            </a:pPr>
            <a:r>
              <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rPr>
              <a:t>一个人遇到好教师是人生的幸运，</a:t>
            </a:r>
            <a:endPar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endParaRPr>
          </a:p>
          <a:p>
            <a:pPr marR="0" lvl="0" indent="0" algn="l" defTabSz="914400" rtl="0" eaLnBrk="1" fontAlgn="base" latinLnBrk="0" hangingPunct="1">
              <a:lnSpc>
                <a:spcPct val="150000"/>
              </a:lnSpc>
              <a:spcBef>
                <a:spcPts val="600"/>
              </a:spcBef>
              <a:spcAft>
                <a:spcPct val="0"/>
              </a:spcAft>
              <a:buClr>
                <a:schemeClr val="accent1"/>
              </a:buClr>
              <a:buSzPct val="70000"/>
              <a:buFont typeface="Wingdings 2" panose="05020102010507070707" pitchFamily="18" charset="2"/>
              <a:buNone/>
              <a:defRPr/>
            </a:pPr>
            <a:r>
              <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rPr>
              <a:t>一个学校拥有好老师是学校的光荣，</a:t>
            </a:r>
            <a:endPar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endParaRPr>
          </a:p>
          <a:p>
            <a:pPr marR="0" lvl="0" indent="0" algn="l" defTabSz="914400" rtl="0" eaLnBrk="1" fontAlgn="base" latinLnBrk="0" hangingPunct="1">
              <a:lnSpc>
                <a:spcPct val="150000"/>
              </a:lnSpc>
              <a:spcBef>
                <a:spcPts val="600"/>
              </a:spcBef>
              <a:spcAft>
                <a:spcPct val="0"/>
              </a:spcAft>
              <a:buClr>
                <a:schemeClr val="accent1"/>
              </a:buClr>
              <a:buSzPct val="70000"/>
              <a:buFont typeface="Wingdings 2" panose="05020102010507070707" pitchFamily="18" charset="2"/>
              <a:buNone/>
              <a:defRPr/>
            </a:pPr>
            <a:r>
              <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rPr>
              <a:t>一个民族源源不断地涌现出一批又一批好老师则是民族的希望</a:t>
            </a:r>
            <a:r>
              <a:rPr lang="zh-CN" altLang="en-US" sz="3600" b="1" noProof="0" dirty="0" smtClean="0">
                <a:ln>
                  <a:noFill/>
                </a:ln>
                <a:solidFill>
                  <a:srgbClr val="FF0000"/>
                </a:solidFill>
                <a:effectLst/>
                <a:uLnTx/>
                <a:uFillTx/>
                <a:latin typeface="微软雅黑" panose="020B0503020204020204" charset="-122"/>
                <a:ea typeface="微软雅黑" panose="020B0503020204020204" charset="-122"/>
                <a:sym typeface="+mn-ea"/>
              </a:rPr>
              <a:t>。</a:t>
            </a:r>
            <a:endParaRPr kumimoji="0" lang="en-US" altLang="en-US" sz="3600" b="1"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endParaRPr>
          </a:p>
          <a:p>
            <a:pPr marL="357505" marR="0" lvl="0" indent="-357505" algn="l" defTabSz="914400" rtl="0" eaLnBrk="1" fontAlgn="base" latinLnBrk="0" hangingPunct="1">
              <a:lnSpc>
                <a:spcPct val="150000"/>
              </a:lnSpc>
              <a:spcBef>
                <a:spcPts val="600"/>
              </a:spcBef>
              <a:spcAft>
                <a:spcPct val="0"/>
              </a:spcAft>
              <a:buClr>
                <a:schemeClr val="accent1"/>
              </a:buClr>
              <a:buSzPct val="70000"/>
              <a:buFont typeface="Wingdings 2" panose="05020102010507070707" pitchFamily="18" charset="2"/>
              <a:buNone/>
              <a:defRPr/>
            </a:pPr>
            <a:r>
              <a:rPr lang="zh-CN" altLang="en-US" sz="4400" b="1" noProof="0" dirty="0" smtClean="0">
                <a:ln>
                  <a:noFill/>
                </a:ln>
                <a:solidFill>
                  <a:srgbClr val="FF0000"/>
                </a:solidFill>
                <a:effectLst/>
                <a:uLnTx/>
                <a:uFillTx/>
                <a:latin typeface="微软雅黑" panose="020B0503020204020204" charset="-122"/>
                <a:ea typeface="微软雅黑" panose="020B0503020204020204" charset="-122"/>
                <a:sym typeface="+mn-ea"/>
              </a:rPr>
              <a:t>　　　　　　　　　　    </a:t>
            </a:r>
            <a:r>
              <a:rPr lang="zh-CN" altLang="en-US" sz="3600" b="1" noProof="0" dirty="0" smtClean="0">
                <a:ln>
                  <a:noFill/>
                </a:ln>
                <a:solidFill>
                  <a:srgbClr val="FF0000"/>
                </a:solidFill>
                <a:effectLst/>
                <a:uLnTx/>
                <a:uFillTx/>
                <a:latin typeface="微软雅黑" panose="020B0503020204020204" charset="-122"/>
                <a:ea typeface="微软雅黑" panose="020B0503020204020204" charset="-122"/>
                <a:sym typeface="+mn-ea"/>
              </a:rPr>
              <a:t> </a:t>
            </a:r>
            <a:r>
              <a:rPr lang="en-US" altLang="zh-CN" sz="3600" b="1" noProof="0" dirty="0" smtClean="0">
                <a:ln>
                  <a:noFill/>
                </a:ln>
                <a:solidFill>
                  <a:srgbClr val="FF0000"/>
                </a:solidFill>
                <a:effectLst/>
                <a:uLnTx/>
                <a:uFillTx/>
                <a:latin typeface="微软雅黑" panose="020B0503020204020204" charset="-122"/>
                <a:ea typeface="微软雅黑" panose="020B0503020204020204" charset="-122"/>
                <a:sym typeface="+mn-ea"/>
              </a:rPr>
              <a:t>——</a:t>
            </a:r>
            <a:r>
              <a:rPr lang="zh-CN" altLang="en-US" sz="3600" b="1" noProof="0" dirty="0" smtClean="0">
                <a:ln>
                  <a:noFill/>
                </a:ln>
                <a:solidFill>
                  <a:srgbClr val="FF0000"/>
                </a:solidFill>
                <a:effectLst/>
                <a:uLnTx/>
                <a:uFillTx/>
                <a:latin typeface="微软雅黑" panose="020B0503020204020204" charset="-122"/>
                <a:ea typeface="微软雅黑" panose="020B0503020204020204" charset="-122"/>
                <a:sym typeface="+mn-ea"/>
              </a:rPr>
              <a:t> </a:t>
            </a:r>
            <a:r>
              <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rPr>
              <a:t>习近平</a:t>
            </a:r>
            <a:endParaRPr lang="zh-CN" altLang="en-US" sz="3600" b="1" noProof="0" dirty="0" err="1" smtClean="0">
              <a:ln>
                <a:noFill/>
              </a:ln>
              <a:solidFill>
                <a:srgbClr val="FF0000"/>
              </a:solidFill>
              <a:effectLst/>
              <a:uLnTx/>
              <a:uFillTx/>
              <a:latin typeface="微软雅黑" panose="020B0503020204020204" charset="-122"/>
              <a:ea typeface="微软雅黑" panose="020B0503020204020204" charset="-122"/>
              <a:sym typeface="+mn-ea"/>
            </a:endParaRPr>
          </a:p>
        </p:txBody>
      </p:sp>
      <p:pic>
        <p:nvPicPr>
          <p:cNvPr id="5" name="图片 4"/>
          <p:cNvPicPr>
            <a:picLocks noChangeAspect="1"/>
          </p:cNvPicPr>
          <p:nvPr>
            <p:custDataLst>
              <p:tags r:id="rId1"/>
            </p:custDataLst>
          </p:nvPr>
        </p:nvPicPr>
        <p:blipFill>
          <a:blip r:embed="rId2"/>
          <a:srcRect l="9732" t="7981" r="3804" b="15377"/>
          <a:stretch>
            <a:fillRect/>
          </a:stretch>
        </p:blipFill>
        <p:spPr>
          <a:xfrm>
            <a:off x="-7620" y="13970"/>
            <a:ext cx="3967480" cy="2351405"/>
          </a:xfrm>
          <a:prstGeom prst="rect">
            <a:avLst/>
          </a:prstGeom>
        </p:spPr>
      </p:pic>
      <p:pic>
        <p:nvPicPr>
          <p:cNvPr id="2" name="图片 1" descr="Yojo LOGO"/>
          <p:cNvPicPr>
            <a:picLocks noChangeAspect="1"/>
          </p:cNvPicPr>
          <p:nvPr>
            <p:custDataLst>
              <p:tags r:id="rId3"/>
            </p:custDataLst>
          </p:nvPr>
        </p:nvPicPr>
        <p:blipFill>
          <a:blip r:embed="rId4"/>
          <a:stretch>
            <a:fillRect/>
          </a:stretch>
        </p:blipFill>
        <p:spPr>
          <a:xfrm>
            <a:off x="10247630" y="151130"/>
            <a:ext cx="1944370" cy="12401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5442" name="Rectangle 2"/>
          <p:cNvSpPr>
            <a:spLocks noGrp="1"/>
          </p:cNvSpPr>
          <p:nvPr>
            <p:ph type="title" idx="4294967295"/>
          </p:nvPr>
        </p:nvSpPr>
        <p:spPr>
          <a:xfrm>
            <a:off x="0" y="20955"/>
            <a:ext cx="10515600" cy="1325880"/>
          </a:xfrm>
        </p:spPr>
        <p:txBody>
          <a:bodyPr vert="horz" wrap="square" lIns="91440" tIns="45720" rIns="91440" bIns="45720" anchor="ctr"/>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学习中是孩子的老师</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 </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3251" name="Rectangle 5"/>
          <p:cNvSpPr/>
          <p:nvPr/>
        </p:nvSpPr>
        <p:spPr>
          <a:xfrm>
            <a:off x="1524000" y="-230187"/>
            <a:ext cx="309880" cy="460375"/>
          </a:xfrm>
          <a:prstGeom prst="rect">
            <a:avLst/>
          </a:prstGeom>
          <a:noFill/>
          <a:ln w="9525">
            <a:noFill/>
          </a:ln>
        </p:spPr>
        <p:txBody>
          <a:bodyPr wrap="none" anchor="ctr">
            <a:spAutoFit/>
          </a:bodyPr>
          <a:p>
            <a:endParaRPr sz="2400" dirty="0">
              <a:latin typeface="Times New Roman" panose="02020603050405020304" pitchFamily="18" charset="0"/>
            </a:endParaRPr>
          </a:p>
        </p:txBody>
      </p:sp>
      <p:pic>
        <p:nvPicPr>
          <p:cNvPr id="53252" name="Picture 6" descr="DSC04835"/>
          <p:cNvPicPr>
            <a:picLocks noChangeAspect="1"/>
          </p:cNvPicPr>
          <p:nvPr/>
        </p:nvPicPr>
        <p:blipFill>
          <a:blip r:embed="rId1">
            <a:lum contrast="12000"/>
          </a:blip>
          <a:stretch>
            <a:fillRect/>
          </a:stretch>
        </p:blipFill>
        <p:spPr>
          <a:xfrm>
            <a:off x="166053" y="1346518"/>
            <a:ext cx="3960812" cy="3024187"/>
          </a:xfrm>
          <a:prstGeom prst="rect">
            <a:avLst/>
          </a:prstGeom>
          <a:noFill/>
          <a:ln w="76200" cap="flat" cmpd="sng">
            <a:solidFill>
              <a:srgbClr val="FFFF00"/>
            </a:solidFill>
            <a:prstDash val="dash"/>
            <a:miter/>
            <a:headEnd type="none" w="med" len="med"/>
            <a:tailEnd type="none" w="med" len="med"/>
          </a:ln>
        </p:spPr>
      </p:pic>
      <p:sp>
        <p:nvSpPr>
          <p:cNvPr id="53253" name="Rectangle 7"/>
          <p:cNvSpPr/>
          <p:nvPr/>
        </p:nvSpPr>
        <p:spPr>
          <a:xfrm>
            <a:off x="1524000" y="-230187"/>
            <a:ext cx="309880" cy="460375"/>
          </a:xfrm>
          <a:prstGeom prst="rect">
            <a:avLst/>
          </a:prstGeom>
          <a:noFill/>
          <a:ln w="9525">
            <a:noFill/>
          </a:ln>
        </p:spPr>
        <p:txBody>
          <a:bodyPr wrap="none" anchor="ctr">
            <a:spAutoFit/>
          </a:bodyPr>
          <a:p>
            <a:endParaRPr sz="2400" dirty="0">
              <a:latin typeface="Times New Roman" panose="02020603050405020304" pitchFamily="18" charset="0"/>
            </a:endParaRPr>
          </a:p>
        </p:txBody>
      </p:sp>
      <p:pic>
        <p:nvPicPr>
          <p:cNvPr id="57348" name="Picture 4" descr="DSC01810"/>
          <p:cNvPicPr>
            <a:picLocks noChangeAspect="1"/>
          </p:cNvPicPr>
          <p:nvPr/>
        </p:nvPicPr>
        <p:blipFill>
          <a:blip r:embed="rId2"/>
          <a:stretch>
            <a:fillRect/>
          </a:stretch>
        </p:blipFill>
        <p:spPr>
          <a:xfrm>
            <a:off x="7563168" y="1346835"/>
            <a:ext cx="4537075" cy="3108325"/>
          </a:xfrm>
          <a:prstGeom prst="rect">
            <a:avLst/>
          </a:prstGeom>
          <a:ln w="76200">
            <a:solidFill>
              <a:srgbClr val="00FFFF"/>
            </a:solidFill>
            <a:miter/>
          </a:ln>
        </p:spPr>
      </p:pic>
      <p:pic>
        <p:nvPicPr>
          <p:cNvPr id="57349" name="图片 57348" descr="DSC09992"/>
          <p:cNvPicPr>
            <a:picLocks noChangeAspect="1"/>
          </p:cNvPicPr>
          <p:nvPr/>
        </p:nvPicPr>
        <p:blipFill>
          <a:blip r:embed="rId3"/>
          <a:stretch>
            <a:fillRect/>
          </a:stretch>
        </p:blipFill>
        <p:spPr>
          <a:xfrm>
            <a:off x="3889693" y="4196398"/>
            <a:ext cx="3816350" cy="2520950"/>
          </a:xfrm>
          <a:prstGeom prst="rect">
            <a:avLst/>
          </a:prstGeom>
          <a:solidFill>
            <a:srgbClr val="33CCCC">
              <a:alpha val="96001"/>
            </a:srgbClr>
          </a:solidFill>
          <a:ln w="9525">
            <a:noFill/>
          </a:ln>
        </p:spPr>
      </p:pic>
      <p:pic>
        <p:nvPicPr>
          <p:cNvPr id="2" name="图片 1" descr="Yojo LOGO"/>
          <p:cNvPicPr>
            <a:picLocks noChangeAspect="1"/>
          </p:cNvPicPr>
          <p:nvPr>
            <p:custDataLst>
              <p:tags r:id="rId4"/>
            </p:custDataLst>
          </p:nvPr>
        </p:nvPicPr>
        <p:blipFill>
          <a:blip r:embed="rId5"/>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5442"/>
                                        </p:tgtEl>
                                        <p:attrNameLst>
                                          <p:attrName>style.visibility</p:attrName>
                                        </p:attrNameLst>
                                      </p:cBhvr>
                                      <p:to>
                                        <p:strVal val="visible"/>
                                      </p:to>
                                    </p:set>
                                    <p:animEffect transition="in" filter="checkerboard(across)">
                                      <p:cBhvr>
                                        <p:cTn id="7" dur="1000"/>
                                        <p:tgtEl>
                                          <p:spTgt spid="4454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heel(4)">
                                      <p:cBhvr>
                                        <p:cTn id="12" dur="20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57348"/>
                                        </p:tgtEl>
                                        <p:attrNameLst>
                                          <p:attrName>style.visibility</p:attrName>
                                        </p:attrNameLst>
                                      </p:cBhvr>
                                      <p:to>
                                        <p:strVal val="visible"/>
                                      </p:to>
                                    </p:set>
                                    <p:anim calcmode="lin" valueType="num">
                                      <p:cBhvr>
                                        <p:cTn id="17" dur="1000" fill="hold"/>
                                        <p:tgtEl>
                                          <p:spTgt spid="57348"/>
                                        </p:tgtEl>
                                        <p:attrNameLst>
                                          <p:attrName>ppt_w</p:attrName>
                                        </p:attrNameLst>
                                      </p:cBhvr>
                                      <p:tavLst>
                                        <p:tav tm="0">
                                          <p:val>
                                            <p:fltVal val="0.000000"/>
                                          </p:val>
                                        </p:tav>
                                        <p:tav tm="100000">
                                          <p:val>
                                            <p:strVal val="#ppt_w"/>
                                          </p:val>
                                        </p:tav>
                                      </p:tavLst>
                                    </p:anim>
                                    <p:anim calcmode="lin" valueType="num">
                                      <p:cBhvr>
                                        <p:cTn id="18" dur="1000" fill="hold"/>
                                        <p:tgtEl>
                                          <p:spTgt spid="57348"/>
                                        </p:tgtEl>
                                        <p:attrNameLst>
                                          <p:attrName>ppt_h</p:attrName>
                                        </p:attrNameLst>
                                      </p:cBhvr>
                                      <p:tavLst>
                                        <p:tav tm="0">
                                          <p:val>
                                            <p:fltVal val="0.000000"/>
                                          </p:val>
                                        </p:tav>
                                        <p:tav tm="100000">
                                          <p:val>
                                            <p:strVal val="#ppt_h"/>
                                          </p:val>
                                        </p:tav>
                                      </p:tavLst>
                                    </p:anim>
                                    <p:anim calcmode="lin" valueType="num">
                                      <p:cBhvr>
                                        <p:cTn id="19" dur="1000" fill="hold"/>
                                        <p:tgtEl>
                                          <p:spTgt spid="57348"/>
                                        </p:tgtEl>
                                        <p:attrNameLst>
                                          <p:attrName>style.rotation</p:attrName>
                                        </p:attrNameLst>
                                      </p:cBhvr>
                                      <p:tavLst>
                                        <p:tav tm="0">
                                          <p:val>
                                            <p:fltVal val="90.000000"/>
                                          </p:val>
                                        </p:tav>
                                        <p:tav tm="100000">
                                          <p:val>
                                            <p:fltVal val="0.000000"/>
                                          </p:val>
                                        </p:tav>
                                      </p:tavLst>
                                    </p:anim>
                                    <p:animEffect transition="in" filter="fade">
                                      <p:cBhvr>
                                        <p:cTn id="20" dur="1000"/>
                                        <p:tgtEl>
                                          <p:spTgt spid="5734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7349"/>
                                        </p:tgtEl>
                                        <p:attrNameLst>
                                          <p:attrName>style.visibility</p:attrName>
                                        </p:attrNameLst>
                                      </p:cBhvr>
                                      <p:to>
                                        <p:strVal val="visible"/>
                                      </p:to>
                                    </p:set>
                                    <p:animEffect transition="in" filter="box(in)">
                                      <p:cBhvr>
                                        <p:cTn id="25"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idx="4294967295"/>
          </p:nvPr>
        </p:nvSpPr>
        <p:spPr>
          <a:xfrm>
            <a:off x="0" y="-55880"/>
            <a:ext cx="10515600" cy="1325880"/>
          </a:xfrm>
        </p:spPr>
        <p:txBody>
          <a:bodyPr anchor="ctr"/>
          <a:p>
            <a:r>
              <a:rPr lang="zh-CN" altLang="en-US" b="1" dirty="0">
                <a:solidFill>
                  <a:srgbClr val="FF0000"/>
                </a:solidFill>
                <a:latin typeface="微软雅黑" panose="020B0503020204020204" charset="-122"/>
                <a:ea typeface="微软雅黑" panose="020B0503020204020204" charset="-122"/>
              </a:rPr>
              <a:t>游戏中是孩子的伙伴</a:t>
            </a:r>
            <a:endParaRPr lang="zh-CN" altLang="en-US" b="1" dirty="0">
              <a:solidFill>
                <a:srgbClr val="FF0000"/>
              </a:solidFill>
              <a:latin typeface="微软雅黑" panose="020B0503020204020204" charset="-122"/>
              <a:ea typeface="微软雅黑" panose="020B0503020204020204" charset="-122"/>
            </a:endParaRPr>
          </a:p>
        </p:txBody>
      </p:sp>
      <p:pic>
        <p:nvPicPr>
          <p:cNvPr id="60419" name="Picture 7" descr="DSC04717"/>
          <p:cNvPicPr>
            <a:picLocks noChangeAspect="1"/>
          </p:cNvPicPr>
          <p:nvPr>
            <p:ph type="body" idx="4294967295"/>
          </p:nvPr>
        </p:nvPicPr>
        <p:blipFill>
          <a:blip r:embed="rId1">
            <a:lum contrast="6000"/>
          </a:blip>
          <a:stretch>
            <a:fillRect/>
          </a:stretch>
        </p:blipFill>
        <p:spPr>
          <a:xfrm>
            <a:off x="0" y="1180465"/>
            <a:ext cx="3828415" cy="2553335"/>
          </a:xfrm>
          <a:ln w="76200">
            <a:solidFill>
              <a:schemeClr val="hlink"/>
            </a:solidFill>
            <a:miter/>
          </a:ln>
        </p:spPr>
      </p:pic>
      <p:pic>
        <p:nvPicPr>
          <p:cNvPr id="60420" name="Picture 9" descr="DSCF0019"/>
          <p:cNvPicPr>
            <a:picLocks noChangeAspect="1"/>
          </p:cNvPicPr>
          <p:nvPr/>
        </p:nvPicPr>
        <p:blipFill>
          <a:blip r:embed="rId2">
            <a:lum bright="6000" contrast="24000"/>
          </a:blip>
          <a:stretch>
            <a:fillRect/>
          </a:stretch>
        </p:blipFill>
        <p:spPr>
          <a:xfrm>
            <a:off x="6506210" y="2168208"/>
            <a:ext cx="4464050" cy="3148012"/>
          </a:xfrm>
          <a:prstGeom prst="rect">
            <a:avLst/>
          </a:prstGeom>
          <a:noFill/>
          <a:ln w="76200" cap="flat" cmpd="sng">
            <a:solidFill>
              <a:srgbClr val="00FFFF"/>
            </a:solidFill>
            <a:prstDash val="solid"/>
            <a:miter/>
            <a:headEnd type="none" w="med" len="med"/>
            <a:tailEnd type="none" w="med" len="med"/>
          </a:ln>
        </p:spPr>
      </p:pic>
      <p:pic>
        <p:nvPicPr>
          <p:cNvPr id="59396" name="Picture 4" descr="照片 034"/>
          <p:cNvPicPr>
            <a:picLocks noChangeAspect="1"/>
          </p:cNvPicPr>
          <p:nvPr/>
        </p:nvPicPr>
        <p:blipFill>
          <a:blip r:embed="rId3">
            <a:lum contrast="6000"/>
          </a:blip>
          <a:stretch>
            <a:fillRect/>
          </a:stretch>
        </p:blipFill>
        <p:spPr>
          <a:xfrm>
            <a:off x="1229995" y="4023995"/>
            <a:ext cx="3828415" cy="2712720"/>
          </a:xfrm>
          <a:prstGeom prst="rect">
            <a:avLst/>
          </a:prstGeom>
          <a:noFill/>
          <a:ln w="76200" cap="flat" cmpd="sng">
            <a:solidFill>
              <a:schemeClr val="accent1"/>
            </a:solidFill>
            <a:prstDash val="solid"/>
            <a:miter/>
            <a:headEnd type="none" w="med" len="med"/>
            <a:tailEnd type="none" w="med" len="med"/>
          </a:ln>
        </p:spPr>
      </p:pic>
      <p:pic>
        <p:nvPicPr>
          <p:cNvPr id="2" name="图片 1" descr="Yojo LOGO"/>
          <p:cNvPicPr>
            <a:picLocks noChangeAspect="1"/>
          </p:cNvPicPr>
          <p:nvPr>
            <p:custDataLst>
              <p:tags r:id="rId4"/>
            </p:custDataLst>
          </p:nvPr>
        </p:nvPicPr>
        <p:blipFill>
          <a:blip r:embed="rId5"/>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amond(in)">
                                      <p:cBhvr>
                                        <p:cTn id="12" dur="20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diamond(in)">
                                      <p:cBhvr>
                                        <p:cTn id="17"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descr="2"/>
          <p:cNvPicPr>
            <a:picLocks noChangeAspect="1"/>
          </p:cNvPicPr>
          <p:nvPr/>
        </p:nvPicPr>
        <p:blipFill>
          <a:blip r:embed="rId1"/>
          <a:stretch>
            <a:fillRect/>
          </a:stretch>
        </p:blipFill>
        <p:spPr>
          <a:xfrm>
            <a:off x="-609600" y="-2954337"/>
            <a:ext cx="13411200" cy="12766675"/>
          </a:xfrm>
          <a:prstGeom prst="rect">
            <a:avLst/>
          </a:prstGeom>
          <a:noFill/>
          <a:ln w="9525">
            <a:noFill/>
          </a:ln>
        </p:spPr>
      </p:pic>
      <p:sp>
        <p:nvSpPr>
          <p:cNvPr id="14338" name="矩形 6145"/>
          <p:cNvSpPr/>
          <p:nvPr/>
        </p:nvSpPr>
        <p:spPr>
          <a:xfrm>
            <a:off x="1598613" y="1192213"/>
            <a:ext cx="8685212" cy="4368800"/>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1793875" y="2509838"/>
            <a:ext cx="8266113" cy="1731963"/>
          </a:xfrm>
          <a:prstGeom prst="rect">
            <a:avLst/>
          </a:prstGeom>
        </p:spPr>
        <p:txBody>
          <a:bodyPr wrap="none" fromWordArt="1">
            <a:prstTxWarp prst="textPlain">
              <a:avLst>
                <a:gd name="adj" fmla="val 50000"/>
              </a:avLst>
            </a:prstTxWarp>
            <a:normAutofit fontScale="80000"/>
          </a:bodyPr>
          <a:p>
            <a:pPr algn="ctr" fontAlgn="base"/>
            <a:r>
              <a:rPr lang="zh-CN" altLang="en-US" sz="12800" b="1" strike="noStrike" noProof="1">
                <a:solidFill>
                  <a:srgbClr val="F2F2F2"/>
                </a:solidFill>
                <a:latin typeface="微软雅黑" panose="020B0503020204020204" charset="-122"/>
                <a:ea typeface="微软雅黑" panose="020B0503020204020204" charset="-122"/>
                <a:cs typeface="+mn-cs"/>
              </a:rPr>
              <a:t>有扎实学识</a:t>
            </a:r>
            <a:endParaRPr lang="zh-CN" altLang="en-US" sz="12800" b="1" strike="noStrike" noProof="1">
              <a:solidFill>
                <a:srgbClr val="F2F2F2"/>
              </a:solidFill>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15285" y="1304290"/>
            <a:ext cx="6795135" cy="706755"/>
          </a:xfrm>
          <a:prstGeom prst="rect">
            <a:avLst/>
          </a:prstGeom>
          <a:noFill/>
        </p:spPr>
        <p:txBody>
          <a:bodyPr wrap="none" rtlCol="0" anchor="t">
            <a:spAutoFit/>
          </a:bodyPr>
          <a:p>
            <a:pPr algn="l"/>
            <a:r>
              <a:rPr lang="zh-CN" altLang="en-US" sz="4000" b="1" dirty="0">
                <a:solidFill>
                  <a:srgbClr val="FF0000"/>
                </a:solidFill>
                <a:latin typeface="微软雅黑" panose="020B0503020204020204" charset="-122"/>
                <a:ea typeface="微软雅黑" panose="020B0503020204020204" charset="-122"/>
                <a:sym typeface="+mn-ea"/>
              </a:rPr>
              <a:t>好教师的保障</a:t>
            </a:r>
            <a:r>
              <a:rPr lang="en-US" altLang="zh-CN" sz="4000" b="1" dirty="0">
                <a:solidFill>
                  <a:srgbClr val="FF0000"/>
                </a:solidFill>
                <a:latin typeface="微软雅黑" panose="020B0503020204020204" charset="-122"/>
                <a:ea typeface="微软雅黑" panose="020B0503020204020204" charset="-122"/>
                <a:sym typeface="+mn-ea"/>
              </a:rPr>
              <a:t>——扎实的</a:t>
            </a:r>
            <a:r>
              <a:rPr lang="zh-CN" altLang="en-US" sz="4000" b="1" dirty="0">
                <a:solidFill>
                  <a:srgbClr val="FF0000"/>
                </a:solidFill>
                <a:latin typeface="微软雅黑" panose="020B0503020204020204" charset="-122"/>
                <a:ea typeface="微软雅黑" panose="020B0503020204020204" charset="-122"/>
                <a:sym typeface="+mn-ea"/>
              </a:rPr>
              <a:t>学识</a:t>
            </a:r>
            <a:endParaRPr lang="zh-CN" altLang="en-US" sz="4000" b="1" dirty="0">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441960" y="3175635"/>
            <a:ext cx="11308715" cy="2584450"/>
          </a:xfrm>
          <a:prstGeom prst="rect">
            <a:avLst/>
          </a:prstGeom>
          <a:noFill/>
        </p:spPr>
        <p:txBody>
          <a:bodyPr wrap="square" rtlCol="0" anchor="t">
            <a:spAutoFit/>
          </a:bodyPr>
          <a:p>
            <a:pPr marL="0" indent="0" eaLnBrk="1" hangingPunct="1">
              <a:lnSpc>
                <a:spcPct val="150000"/>
              </a:lnSpc>
              <a:buNone/>
            </a:pPr>
            <a:r>
              <a:rPr lang="zh-CN" altLang="en-US" sz="3600" b="1" dirty="0">
                <a:solidFill>
                  <a:srgbClr val="FF0000"/>
                </a:solidFill>
                <a:latin typeface="微软雅黑" panose="020B0503020204020204" charset="-122"/>
                <a:ea typeface="微软雅黑" panose="020B0503020204020204" charset="-122"/>
                <a:sym typeface="幼圆" pitchFamily="49" charset="-122"/>
              </a:rPr>
              <a:t>社会职业有一条铁的规律，即只有专业化才有社会地位，才能受到社会的尊重，如果一种职业是人人可以担任的，则在社会上是没有地位的。</a:t>
            </a:r>
            <a:endParaRPr lang="zh-CN" altLang="en-US" sz="3600" b="1" dirty="0">
              <a:solidFill>
                <a:srgbClr val="FF0000"/>
              </a:solidFill>
              <a:latin typeface="微软雅黑" panose="020B0503020204020204" charset="-122"/>
              <a:ea typeface="微软雅黑" panose="020B0503020204020204" charset="-122"/>
              <a:sym typeface="幼圆" pitchFamily="49" charset="-122"/>
            </a:endParaRPr>
          </a:p>
        </p:txBody>
      </p:sp>
      <p:pic>
        <p:nvPicPr>
          <p:cNvPr id="3" name="图片 2"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descr="1"/>
          <p:cNvPicPr>
            <a:picLocks noChangeAspect="1"/>
          </p:cNvPicPr>
          <p:nvPr/>
        </p:nvPicPr>
        <p:blipFill>
          <a:blip r:embed="rId1"/>
          <a:srcRect t="5640" b="14619"/>
          <a:stretch>
            <a:fillRect/>
          </a:stretch>
        </p:blipFill>
        <p:spPr>
          <a:xfrm>
            <a:off x="53975" y="2004695"/>
            <a:ext cx="8339455" cy="4853305"/>
          </a:xfrm>
          <a:prstGeom prst="rect">
            <a:avLst/>
          </a:prstGeom>
          <a:noFill/>
          <a:ln w="9525">
            <a:noFill/>
          </a:ln>
        </p:spPr>
      </p:pic>
      <p:sp>
        <p:nvSpPr>
          <p:cNvPr id="76805" name="Text Box 5"/>
          <p:cNvSpPr txBox="1"/>
          <p:nvPr/>
        </p:nvSpPr>
        <p:spPr>
          <a:xfrm>
            <a:off x="8393113" y="3599815"/>
            <a:ext cx="3733800" cy="1198880"/>
          </a:xfrm>
          <a:prstGeom prst="rect">
            <a:avLst/>
          </a:prstGeom>
          <a:solidFill>
            <a:srgbClr val="FF0000"/>
          </a:solidFill>
          <a:ln w="9525">
            <a:noFill/>
          </a:ln>
          <a:effectLst>
            <a:outerShdw dist="107763" dir="2699999" algn="ctr" rotWithShape="0">
              <a:schemeClr val="bg2">
                <a:alpha val="50000"/>
              </a:schemeClr>
            </a:outerShdw>
          </a:effectLst>
        </p:spPr>
        <p:txBody>
          <a:bodyPr wrap="square" anchor="t">
            <a:spAutoFit/>
          </a:bodyPr>
          <a:p>
            <a:pPr algn="ctr" eaLnBrk="0" hangingPunct="0">
              <a:spcBef>
                <a:spcPct val="50000"/>
              </a:spcBef>
            </a:pPr>
            <a:r>
              <a:rPr lang="zh-CN" altLang="en-US" sz="7200" b="1" dirty="0">
                <a:solidFill>
                  <a:schemeClr val="bg1"/>
                </a:solidFill>
                <a:latin typeface="Arial" panose="020B0604020202090204" pitchFamily="34" charset="0"/>
                <a:ea typeface="微软雅黑" panose="020B0503020204020204" charset="-122"/>
              </a:rPr>
              <a:t>时间</a:t>
            </a:r>
            <a:endParaRPr lang="zh-CN" altLang="en-US" sz="7200" b="1" dirty="0">
              <a:solidFill>
                <a:schemeClr val="bg1"/>
              </a:solidFill>
              <a:latin typeface="Arial" panose="020B0604020202090204" pitchFamily="34" charset="0"/>
              <a:ea typeface="微软雅黑" panose="020B0503020204020204" charset="-122"/>
            </a:endParaRPr>
          </a:p>
        </p:txBody>
      </p:sp>
      <p:pic>
        <p:nvPicPr>
          <p:cNvPr id="3" name="图片 2"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2000" fill="hold"/>
                                        <p:tgtEl>
                                          <p:spTgt spid="76805"/>
                                        </p:tgtEl>
                                        <p:attrNameLst>
                                          <p:attrName>ppt_x</p:attrName>
                                        </p:attrNameLst>
                                      </p:cBhvr>
                                      <p:tavLst>
                                        <p:tav tm="0">
                                          <p:val>
                                            <p:strVal val="#ppt_x"/>
                                          </p:val>
                                        </p:tav>
                                        <p:tav tm="100000">
                                          <p:val>
                                            <p:strVal val="#ppt_x"/>
                                          </p:val>
                                        </p:tav>
                                      </p:tavLst>
                                    </p:anim>
                                    <p:anim calcmode="lin" valueType="num">
                                      <p:cBhvr>
                                        <p:cTn id="8" dur="2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5" name="Text Box 5"/>
          <p:cNvSpPr txBox="1"/>
          <p:nvPr/>
        </p:nvSpPr>
        <p:spPr>
          <a:xfrm>
            <a:off x="7563803" y="3070225"/>
            <a:ext cx="3733800" cy="1198880"/>
          </a:xfrm>
          <a:prstGeom prst="rect">
            <a:avLst/>
          </a:prstGeom>
          <a:solidFill>
            <a:srgbClr val="FF0000"/>
          </a:solidFill>
          <a:ln w="9525">
            <a:noFill/>
          </a:ln>
          <a:effectLst>
            <a:outerShdw dist="107763" dir="2699999" algn="ctr" rotWithShape="0">
              <a:schemeClr val="bg2">
                <a:alpha val="50000"/>
              </a:schemeClr>
            </a:outerShdw>
          </a:effectLst>
        </p:spPr>
        <p:txBody>
          <a:bodyPr wrap="square" anchor="t">
            <a:spAutoFit/>
          </a:bodyPr>
          <a:p>
            <a:pPr algn="ctr" eaLnBrk="0" hangingPunct="0">
              <a:spcBef>
                <a:spcPct val="50000"/>
              </a:spcBef>
            </a:pPr>
            <a:r>
              <a:rPr lang="zh-CN" altLang="en-US" sz="7200" b="1" dirty="0">
                <a:solidFill>
                  <a:schemeClr val="bg1"/>
                </a:solidFill>
                <a:latin typeface="Arial" panose="020B0604020202090204" pitchFamily="34" charset="0"/>
                <a:ea typeface="微软雅黑" panose="020B0503020204020204" charset="-122"/>
              </a:rPr>
              <a:t>不动</a:t>
            </a:r>
            <a:endParaRPr lang="zh-CN" altLang="en-US" sz="7200" b="1" dirty="0">
              <a:solidFill>
                <a:schemeClr val="bg1"/>
              </a:solidFill>
              <a:latin typeface="Arial" panose="020B0604020202090204" pitchFamily="34" charset="0"/>
              <a:ea typeface="微软雅黑" panose="020B0503020204020204" charset="-122"/>
            </a:endParaRPr>
          </a:p>
        </p:txBody>
      </p:sp>
      <p:pic>
        <p:nvPicPr>
          <p:cNvPr id="24578" name="图片 1" descr="2"/>
          <p:cNvPicPr>
            <a:picLocks noChangeAspect="1"/>
          </p:cNvPicPr>
          <p:nvPr/>
        </p:nvPicPr>
        <p:blipFill>
          <a:blip r:embed="rId1"/>
          <a:srcRect r="2734" b="8217"/>
          <a:stretch>
            <a:fillRect/>
          </a:stretch>
        </p:blipFill>
        <p:spPr>
          <a:xfrm>
            <a:off x="198755" y="1228090"/>
            <a:ext cx="7365365" cy="5213350"/>
          </a:xfrm>
          <a:prstGeom prst="rect">
            <a:avLst/>
          </a:prstGeom>
          <a:noFill/>
          <a:ln w="9525">
            <a:noFill/>
          </a:ln>
        </p:spPr>
      </p:pic>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2000" fill="hold"/>
                                        <p:tgtEl>
                                          <p:spTgt spid="76805"/>
                                        </p:tgtEl>
                                        <p:attrNameLst>
                                          <p:attrName>ppt_x</p:attrName>
                                        </p:attrNameLst>
                                      </p:cBhvr>
                                      <p:tavLst>
                                        <p:tav tm="0">
                                          <p:val>
                                            <p:strVal val="#ppt_x"/>
                                          </p:val>
                                        </p:tav>
                                        <p:tav tm="100000">
                                          <p:val>
                                            <p:strVal val="#ppt_x"/>
                                          </p:val>
                                        </p:tav>
                                      </p:tavLst>
                                    </p:anim>
                                    <p:anim calcmode="lin" valueType="num">
                                      <p:cBhvr>
                                        <p:cTn id="8" dur="2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5" name="Text Box 5"/>
          <p:cNvSpPr txBox="1"/>
          <p:nvPr/>
        </p:nvSpPr>
        <p:spPr>
          <a:xfrm>
            <a:off x="7573328" y="3070225"/>
            <a:ext cx="3733800" cy="1198880"/>
          </a:xfrm>
          <a:prstGeom prst="rect">
            <a:avLst/>
          </a:prstGeom>
          <a:solidFill>
            <a:srgbClr val="FF0000"/>
          </a:solidFill>
          <a:ln w="9525">
            <a:noFill/>
          </a:ln>
          <a:effectLst>
            <a:outerShdw dist="107763" dir="2699999" algn="ctr" rotWithShape="0">
              <a:schemeClr val="bg2">
                <a:alpha val="50000"/>
              </a:schemeClr>
            </a:outerShdw>
          </a:effectLst>
        </p:spPr>
        <p:txBody>
          <a:bodyPr wrap="square" anchor="t">
            <a:spAutoFit/>
          </a:bodyPr>
          <a:p>
            <a:pPr algn="ctr" eaLnBrk="0" hangingPunct="0">
              <a:spcBef>
                <a:spcPct val="50000"/>
              </a:spcBef>
            </a:pPr>
            <a:r>
              <a:rPr lang="zh-CN" altLang="en-US" sz="7200" b="1" dirty="0">
                <a:solidFill>
                  <a:schemeClr val="bg1"/>
                </a:solidFill>
                <a:latin typeface="Arial" panose="020B0604020202090204" pitchFamily="34" charset="0"/>
                <a:ea typeface="微软雅黑" panose="020B0503020204020204" charset="-122"/>
              </a:rPr>
              <a:t>根基</a:t>
            </a:r>
            <a:endParaRPr lang="zh-CN" altLang="en-US" sz="7200" b="1" dirty="0">
              <a:solidFill>
                <a:schemeClr val="bg1"/>
              </a:solidFill>
              <a:latin typeface="Arial" panose="020B0604020202090204" pitchFamily="34" charset="0"/>
              <a:ea typeface="微软雅黑" panose="020B0503020204020204" charset="-122"/>
            </a:endParaRPr>
          </a:p>
        </p:txBody>
      </p:sp>
      <p:pic>
        <p:nvPicPr>
          <p:cNvPr id="26626" name="图片 1" descr="C:\Users\hoing\Desktop\3.jpg3"/>
          <p:cNvPicPr>
            <a:picLocks noChangeAspect="1"/>
          </p:cNvPicPr>
          <p:nvPr/>
        </p:nvPicPr>
        <p:blipFill>
          <a:blip r:embed="rId1"/>
          <a:srcRect r="-595" b="13743"/>
          <a:stretch>
            <a:fillRect/>
          </a:stretch>
        </p:blipFill>
        <p:spPr>
          <a:xfrm>
            <a:off x="34925" y="1139825"/>
            <a:ext cx="7617460" cy="4898390"/>
          </a:xfrm>
          <a:prstGeom prst="rect">
            <a:avLst/>
          </a:prstGeom>
          <a:noFill/>
          <a:ln w="9525">
            <a:noFill/>
          </a:ln>
        </p:spPr>
      </p:pic>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2000" fill="hold"/>
                                        <p:tgtEl>
                                          <p:spTgt spid="76805"/>
                                        </p:tgtEl>
                                        <p:attrNameLst>
                                          <p:attrName>ppt_x</p:attrName>
                                        </p:attrNameLst>
                                      </p:cBhvr>
                                      <p:tavLst>
                                        <p:tav tm="0">
                                          <p:val>
                                            <p:strVal val="#ppt_x"/>
                                          </p:val>
                                        </p:tav>
                                        <p:tav tm="100000">
                                          <p:val>
                                            <p:strVal val="#ppt_x"/>
                                          </p:val>
                                        </p:tav>
                                      </p:tavLst>
                                    </p:anim>
                                    <p:anim calcmode="lin" valueType="num">
                                      <p:cBhvr>
                                        <p:cTn id="8" dur="2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5" name="Text Box 5"/>
          <p:cNvSpPr txBox="1"/>
          <p:nvPr/>
        </p:nvSpPr>
        <p:spPr>
          <a:xfrm>
            <a:off x="7412673" y="3070225"/>
            <a:ext cx="3733800" cy="1198880"/>
          </a:xfrm>
          <a:prstGeom prst="rect">
            <a:avLst/>
          </a:prstGeom>
          <a:solidFill>
            <a:srgbClr val="FF0000"/>
          </a:solidFill>
          <a:ln w="9525">
            <a:noFill/>
          </a:ln>
          <a:effectLst>
            <a:outerShdw dist="107763" dir="2699999" algn="ctr" rotWithShape="0">
              <a:schemeClr val="bg2">
                <a:alpha val="50000"/>
              </a:schemeClr>
            </a:outerShdw>
          </a:effectLst>
        </p:spPr>
        <p:txBody>
          <a:bodyPr wrap="square" anchor="t">
            <a:spAutoFit/>
          </a:bodyPr>
          <a:p>
            <a:pPr algn="ctr" eaLnBrk="0" hangingPunct="0">
              <a:spcBef>
                <a:spcPct val="50000"/>
              </a:spcBef>
            </a:pPr>
            <a:r>
              <a:rPr lang="zh-CN" altLang="en-US" sz="7200" b="1" dirty="0">
                <a:solidFill>
                  <a:schemeClr val="bg1"/>
                </a:solidFill>
                <a:latin typeface="Arial" panose="020B0604020202090204" pitchFamily="34" charset="0"/>
                <a:ea typeface="微软雅黑" panose="020B0503020204020204" charset="-122"/>
              </a:rPr>
              <a:t>向上</a:t>
            </a:r>
            <a:endParaRPr lang="zh-CN" altLang="en-US" sz="7200" b="1" dirty="0">
              <a:solidFill>
                <a:schemeClr val="bg1"/>
              </a:solidFill>
              <a:latin typeface="Arial" panose="020B0604020202090204" pitchFamily="34" charset="0"/>
              <a:ea typeface="微软雅黑" panose="020B0503020204020204" charset="-122"/>
            </a:endParaRPr>
          </a:p>
        </p:txBody>
      </p:sp>
      <p:pic>
        <p:nvPicPr>
          <p:cNvPr id="28674" name="图片 1" descr="C:\Users\hoing\Desktop\4.jpg4"/>
          <p:cNvPicPr>
            <a:picLocks noChangeAspect="1"/>
          </p:cNvPicPr>
          <p:nvPr/>
        </p:nvPicPr>
        <p:blipFill>
          <a:blip r:embed="rId1"/>
          <a:srcRect r="2566" b="10748"/>
          <a:stretch>
            <a:fillRect/>
          </a:stretch>
        </p:blipFill>
        <p:spPr>
          <a:xfrm>
            <a:off x="34925" y="1454150"/>
            <a:ext cx="7378065" cy="4508500"/>
          </a:xfrm>
          <a:prstGeom prst="rect">
            <a:avLst/>
          </a:prstGeom>
          <a:noFill/>
          <a:ln w="9525">
            <a:noFill/>
          </a:ln>
        </p:spPr>
      </p:pic>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2000" fill="hold"/>
                                        <p:tgtEl>
                                          <p:spTgt spid="76805"/>
                                        </p:tgtEl>
                                        <p:attrNameLst>
                                          <p:attrName>ppt_x</p:attrName>
                                        </p:attrNameLst>
                                      </p:cBhvr>
                                      <p:tavLst>
                                        <p:tav tm="0">
                                          <p:val>
                                            <p:strVal val="#ppt_x"/>
                                          </p:val>
                                        </p:tav>
                                        <p:tav tm="100000">
                                          <p:val>
                                            <p:strVal val="#ppt_x"/>
                                          </p:val>
                                        </p:tav>
                                      </p:tavLst>
                                    </p:anim>
                                    <p:anim calcmode="lin" valueType="num">
                                      <p:cBhvr>
                                        <p:cTn id="8" dur="2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5" name="Text Box 5"/>
          <p:cNvSpPr txBox="1"/>
          <p:nvPr/>
        </p:nvSpPr>
        <p:spPr>
          <a:xfrm>
            <a:off x="10382250" y="1828800"/>
            <a:ext cx="1536700" cy="3415030"/>
          </a:xfrm>
          <a:prstGeom prst="rect">
            <a:avLst/>
          </a:prstGeom>
          <a:solidFill>
            <a:srgbClr val="FF0000"/>
          </a:solidFill>
          <a:ln w="9525">
            <a:noFill/>
          </a:ln>
          <a:effectLst>
            <a:outerShdw dist="107763" dir="2699999" algn="ctr" rotWithShape="0">
              <a:schemeClr val="bg2">
                <a:alpha val="50000"/>
              </a:schemeClr>
            </a:outerShdw>
          </a:effectLst>
        </p:spPr>
        <p:txBody>
          <a:bodyPr wrap="square" anchor="t">
            <a:spAutoFit/>
          </a:bodyPr>
          <a:p>
            <a:pPr algn="ctr" eaLnBrk="0" hangingPunct="0">
              <a:spcBef>
                <a:spcPct val="50000"/>
              </a:spcBef>
            </a:pPr>
            <a:r>
              <a:rPr lang="zh-CN" altLang="en-US" sz="7200" b="1" dirty="0">
                <a:solidFill>
                  <a:schemeClr val="bg1"/>
                </a:solidFill>
                <a:latin typeface="Arial" panose="020B0604020202090204" pitchFamily="34" charset="0"/>
                <a:ea typeface="微软雅黑" panose="020B0503020204020204" charset="-122"/>
              </a:rPr>
              <a:t>向阳光</a:t>
            </a:r>
            <a:endParaRPr lang="zh-CN" altLang="en-US" sz="7200" b="1" dirty="0">
              <a:solidFill>
                <a:schemeClr val="bg1"/>
              </a:solidFill>
              <a:latin typeface="Arial" panose="020B0604020202090204" pitchFamily="34" charset="0"/>
              <a:ea typeface="微软雅黑" panose="020B0503020204020204" charset="-122"/>
            </a:endParaRPr>
          </a:p>
        </p:txBody>
      </p:sp>
      <p:pic>
        <p:nvPicPr>
          <p:cNvPr id="30722" name="图片 1" descr="C:\Users\hoing\Desktop\5.jpg5"/>
          <p:cNvPicPr>
            <a:picLocks noChangeAspect="1"/>
          </p:cNvPicPr>
          <p:nvPr/>
        </p:nvPicPr>
        <p:blipFill>
          <a:blip r:embed="rId1"/>
          <a:srcRect r="1580" b="12908"/>
          <a:stretch>
            <a:fillRect/>
          </a:stretch>
        </p:blipFill>
        <p:spPr>
          <a:xfrm>
            <a:off x="11430" y="1149350"/>
            <a:ext cx="9847580" cy="49015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2000" fill="hold"/>
                                        <p:tgtEl>
                                          <p:spTgt spid="76805"/>
                                        </p:tgtEl>
                                        <p:attrNameLst>
                                          <p:attrName>ppt_x</p:attrName>
                                        </p:attrNameLst>
                                      </p:cBhvr>
                                      <p:tavLst>
                                        <p:tav tm="0">
                                          <p:val>
                                            <p:strVal val="#ppt_x"/>
                                          </p:val>
                                        </p:tav>
                                        <p:tav tm="100000">
                                          <p:val>
                                            <p:strVal val="#ppt_x"/>
                                          </p:val>
                                        </p:tav>
                                      </p:tavLst>
                                    </p:anim>
                                    <p:anim calcmode="lin" valueType="num">
                                      <p:cBhvr>
                                        <p:cTn id="8" dur="2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idx="4294967295"/>
          </p:nvPr>
        </p:nvSpPr>
        <p:spPr>
          <a:xfrm>
            <a:off x="0" y="3200400"/>
            <a:ext cx="10972800" cy="1143000"/>
          </a:xfrm>
        </p:spPr>
        <p:txBody>
          <a:bodyPr anchor="ctr">
            <a:normAutofit/>
          </a:bodyPr>
          <a:p>
            <a:pPr algn="ctr"/>
            <a:r>
              <a:rPr lang="zh-CN" altLang="en-US" sz="6600" b="1">
                <a:solidFill>
                  <a:srgbClr val="C00000"/>
                </a:solidFill>
                <a:latin typeface="微软雅黑" panose="020B0503020204020204" charset="-122"/>
                <a:ea typeface="微软雅黑" panose="020B0503020204020204" charset="-122"/>
              </a:rPr>
              <a:t>如何轻松愉快工作</a:t>
            </a:r>
            <a:endParaRPr lang="zh-CN" altLang="en-US" sz="6600" b="1">
              <a:solidFill>
                <a:srgbClr val="C00000"/>
              </a:solidFill>
              <a:latin typeface="微软雅黑" panose="020B0503020204020204" charset="-122"/>
              <a:ea typeface="微软雅黑" panose="020B0503020204020204" charset="-122"/>
            </a:endParaRPr>
          </a:p>
        </p:txBody>
      </p:sp>
      <p:pic>
        <p:nvPicPr>
          <p:cNvPr id="2" name="图片 1" descr="Yojo LOGO"/>
          <p:cNvPicPr>
            <a:picLocks noChangeAspect="1"/>
          </p:cNvPicPr>
          <p:nvPr/>
        </p:nvPicPr>
        <p:blipFill>
          <a:blip r:embed="rId1"/>
          <a:stretch>
            <a:fillRect/>
          </a:stretch>
        </p:blipFill>
        <p:spPr>
          <a:xfrm>
            <a:off x="10247630" y="151130"/>
            <a:ext cx="1944370" cy="1240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6145"/>
          <p:cNvSpPr/>
          <p:nvPr/>
        </p:nvSpPr>
        <p:spPr>
          <a:xfrm>
            <a:off x="3307398" y="2642553"/>
            <a:ext cx="6448425" cy="1571625"/>
          </a:xfrm>
          <a:prstGeom prst="rect">
            <a:avLst/>
          </a:prstGeom>
          <a:solidFill>
            <a:srgbClr val="E61E11">
              <a:alpha val="74901"/>
            </a:srgbClr>
          </a:solidFill>
          <a:ln w="9525">
            <a:noFill/>
          </a:ln>
        </p:spPr>
        <p:txBody>
          <a:bodyPr wrap="none" anchor="ctr"/>
          <a:p>
            <a:pPr algn="ctr" fontAlgn="base"/>
            <a:r>
              <a:rPr lang="zh-CN" altLang="en-US" sz="5335" b="1" strike="noStrike" noProof="1">
                <a:solidFill>
                  <a:srgbClr val="F2F2F2"/>
                </a:solidFill>
                <a:latin typeface="微软雅黑" panose="020B0503020204020204" charset="-122"/>
                <a:ea typeface="微软雅黑" panose="020B0503020204020204" charset="-122"/>
                <a:cs typeface="+mn-cs"/>
                <a:hlinkClick r:id="rId1" action="ppaction://hlinkfile"/>
              </a:rPr>
              <a:t>视频（师爱）</a:t>
            </a:r>
            <a:endParaRPr lang="zh-CN" altLang="en-US" sz="5335" b="1" strike="noStrike" noProof="1">
              <a:solidFill>
                <a:srgbClr val="F2F2F2"/>
              </a:solidFill>
              <a:latin typeface="微软雅黑" panose="020B0503020204020204" charset="-122"/>
              <a:ea typeface="微软雅黑" panose="020B0503020204020204" charset="-122"/>
            </a:endParaRPr>
          </a:p>
        </p:txBody>
      </p:sp>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6145"/>
          <p:cNvSpPr/>
          <p:nvPr/>
        </p:nvSpPr>
        <p:spPr>
          <a:xfrm>
            <a:off x="2205038" y="2436813"/>
            <a:ext cx="8453437" cy="1860550"/>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3205163" y="2982913"/>
            <a:ext cx="6611938" cy="768350"/>
          </a:xfrm>
          <a:prstGeom prst="rect">
            <a:avLst/>
          </a:prstGeom>
        </p:spPr>
        <p:txBody>
          <a:bodyPr wrap="none" fromWordArt="1">
            <a:prstTxWarp prst="textPlain">
              <a:avLst>
                <a:gd name="adj" fmla="val 50000"/>
              </a:avLst>
            </a:prstTxWarp>
            <a:normAutofit fontScale="30000"/>
          </a:bodyPr>
          <a:p>
            <a:pPr algn="ctr" fontAlgn="base"/>
            <a:r>
              <a:rPr lang="zh-CN" altLang="en-US" sz="12800" b="1" strike="noStrike" noProof="1">
                <a:solidFill>
                  <a:schemeClr val="bg1"/>
                </a:solidFill>
                <a:latin typeface="微软雅黑" panose="020B0503020204020204" charset="-122"/>
                <a:ea typeface="微软雅黑" panose="020B0503020204020204" charset="-122"/>
                <a:cs typeface="+mn-cs"/>
                <a:sym typeface="+mn-ea"/>
              </a:rPr>
              <a:t>先模仿后创新</a:t>
            </a:r>
            <a:endParaRPr lang="zh-CN" altLang="en-US" sz="12800" b="1" strike="noStrike" noProof="1">
              <a:solidFill>
                <a:schemeClr val="bg1"/>
              </a:solidFill>
              <a:latin typeface="微软雅黑" panose="020B0503020204020204" charset="-122"/>
              <a:ea typeface="微软雅黑" panose="020B0503020204020204" charset="-122"/>
              <a:cs typeface="+mn-cs"/>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1"/>
          <p:cNvSpPr txBox="1"/>
          <p:nvPr/>
        </p:nvSpPr>
        <p:spPr>
          <a:xfrm>
            <a:off x="2667000" y="2362200"/>
            <a:ext cx="6818313" cy="1938020"/>
          </a:xfrm>
          <a:prstGeom prst="rect">
            <a:avLst/>
          </a:prstGeom>
          <a:noFill/>
          <a:ln w="9525">
            <a:noFill/>
          </a:ln>
        </p:spPr>
        <p:txBody>
          <a:bodyPr anchor="t">
            <a:spAutoFit/>
          </a:bodyPr>
          <a:p>
            <a:pPr algn="ctr"/>
            <a:r>
              <a:rPr lang="zh-CN" altLang="en-US" sz="12000" b="1">
                <a:solidFill>
                  <a:srgbClr val="FF0000"/>
                </a:solidFill>
                <a:latin typeface="华文彩云" pitchFamily="2" charset="-122"/>
                <a:ea typeface="华文彩云" pitchFamily="2" charset="-122"/>
              </a:rPr>
              <a:t>标  准</a:t>
            </a:r>
            <a:endParaRPr lang="zh-CN" altLang="en-US" sz="12000" b="1">
              <a:solidFill>
                <a:srgbClr val="FF0000"/>
              </a:solidFill>
              <a:latin typeface="华文彩云" pitchFamily="2" charset="-122"/>
              <a:ea typeface="华文彩云"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2" descr="发大镜"/>
          <p:cNvPicPr>
            <a:picLocks noChangeAspect="1"/>
          </p:cNvPicPr>
          <p:nvPr/>
        </p:nvPicPr>
        <p:blipFill>
          <a:blip r:embed="rId1"/>
          <a:stretch>
            <a:fillRect/>
          </a:stretch>
        </p:blipFill>
        <p:spPr>
          <a:xfrm>
            <a:off x="1328738" y="1131888"/>
            <a:ext cx="5105400" cy="3962400"/>
          </a:xfrm>
          <a:prstGeom prst="rect">
            <a:avLst/>
          </a:prstGeom>
          <a:noFill/>
          <a:ln w="9525">
            <a:noFill/>
          </a:ln>
        </p:spPr>
      </p:pic>
      <p:sp>
        <p:nvSpPr>
          <p:cNvPr id="75779" name="Text Box 3"/>
          <p:cNvSpPr txBox="1"/>
          <p:nvPr/>
        </p:nvSpPr>
        <p:spPr>
          <a:xfrm>
            <a:off x="2432050" y="1719263"/>
            <a:ext cx="2438400" cy="1938020"/>
          </a:xfrm>
          <a:prstGeom prst="rect">
            <a:avLst/>
          </a:prstGeom>
          <a:noFill/>
          <a:ln w="9525">
            <a:noFill/>
          </a:ln>
        </p:spPr>
        <p:txBody>
          <a:bodyPr anchor="t">
            <a:spAutoFit/>
          </a:bodyPr>
          <a:p>
            <a:pPr eaLnBrk="0" hangingPunct="0"/>
            <a:r>
              <a:rPr lang="zh-CN" altLang="en-US" sz="6000" b="1" noProof="1" dirty="0">
                <a:solidFill>
                  <a:srgbClr val="CC0000"/>
                </a:solidFill>
                <a:latin typeface="微软雅黑" panose="020B0503020204020204" charset="-122"/>
                <a:ea typeface="微软雅黑" panose="020B0503020204020204" charset="-122"/>
                <a:cs typeface="+mn-cs"/>
              </a:rPr>
              <a:t>个人银行</a:t>
            </a:r>
            <a:endParaRPr lang="zh-CN" altLang="en-US" sz="135" noProof="1" dirty="0">
              <a:latin typeface="微软雅黑" panose="020B0503020204020204" charset="-122"/>
              <a:ea typeface="微软雅黑" panose="020B0503020204020204" charset="-122"/>
            </a:endParaRPr>
          </a:p>
        </p:txBody>
      </p:sp>
      <p:pic>
        <p:nvPicPr>
          <p:cNvPr id="75781" name="Picture 5" descr="发大镜"/>
          <p:cNvPicPr>
            <a:picLocks noChangeAspect="1"/>
          </p:cNvPicPr>
          <p:nvPr/>
        </p:nvPicPr>
        <p:blipFill>
          <a:blip r:embed="rId1"/>
          <a:stretch>
            <a:fillRect/>
          </a:stretch>
        </p:blipFill>
        <p:spPr>
          <a:xfrm>
            <a:off x="5943600" y="2895600"/>
            <a:ext cx="5086350" cy="3948113"/>
          </a:xfrm>
          <a:prstGeom prst="rect">
            <a:avLst/>
          </a:prstGeom>
          <a:noFill/>
          <a:ln w="9525">
            <a:noFill/>
          </a:ln>
        </p:spPr>
      </p:pic>
      <p:sp>
        <p:nvSpPr>
          <p:cNvPr id="75782" name="Text Box 6"/>
          <p:cNvSpPr txBox="1"/>
          <p:nvPr/>
        </p:nvSpPr>
        <p:spPr>
          <a:xfrm>
            <a:off x="6731000" y="3687763"/>
            <a:ext cx="2120900" cy="1896745"/>
          </a:xfrm>
          <a:prstGeom prst="rect">
            <a:avLst/>
          </a:prstGeom>
          <a:noFill/>
          <a:ln w="9525">
            <a:noFill/>
          </a:ln>
        </p:spPr>
        <p:txBody>
          <a:bodyPr wrap="square" anchor="t">
            <a:spAutoFit/>
          </a:bodyPr>
          <a:p>
            <a:pPr algn="ctr" eaLnBrk="0" hangingPunct="0"/>
            <a:r>
              <a:rPr lang="zh-CN" altLang="en-US" sz="5865" b="1" noProof="1" dirty="0">
                <a:solidFill>
                  <a:srgbClr val="CC0000"/>
                </a:solidFill>
                <a:latin typeface="微软雅黑" panose="020B0503020204020204" charset="-122"/>
                <a:ea typeface="微软雅黑" panose="020B0503020204020204" charset="-122"/>
                <a:cs typeface="+mn-cs"/>
              </a:rPr>
              <a:t>资源库</a:t>
            </a:r>
            <a:endParaRPr lang="zh-CN" altLang="en-US" sz="5865" b="1" noProof="1" dirty="0">
              <a:solidFill>
                <a:srgbClr val="CC0000"/>
              </a:solidFill>
              <a:latin typeface="微软雅黑" panose="020B0503020204020204" charset="-122"/>
              <a:ea typeface="微软雅黑" panose="020B0503020204020204" charset="-122"/>
            </a:endParaRPr>
          </a:p>
        </p:txBody>
      </p:sp>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in)">
                                      <p:cBhvr>
                                        <p:cTn id="7" dur="20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checkerboard(across)">
                                      <p:cBhvr>
                                        <p:cTn id="12" dur="2000"/>
                                        <p:tgtEl>
                                          <p:spTgt spid="7577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5781"/>
                                        </p:tgtEl>
                                        <p:attrNameLst>
                                          <p:attrName>style.visibility</p:attrName>
                                        </p:attrNameLst>
                                      </p:cBhvr>
                                      <p:to>
                                        <p:strVal val="visible"/>
                                      </p:to>
                                    </p:set>
                                    <p:animEffect transition="in" filter="diamond(in)">
                                      <p:cBhvr>
                                        <p:cTn id="17" dur="2000"/>
                                        <p:tgtEl>
                                          <p:spTgt spid="7578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5782"/>
                                        </p:tgtEl>
                                        <p:attrNameLst>
                                          <p:attrName>style.visibility</p:attrName>
                                        </p:attrNameLst>
                                      </p:cBhvr>
                                      <p:to>
                                        <p:strVal val="visible"/>
                                      </p:to>
                                    </p:set>
                                    <p:animEffect transition="in" filter="checkerboard(across)">
                                      <p:cBhvr>
                                        <p:cTn id="22" dur="2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ldLvl="0"/>
      <p:bldP spid="75782"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8"/>
          <p:cNvSpPr/>
          <p:nvPr/>
        </p:nvSpPr>
        <p:spPr>
          <a:xfrm>
            <a:off x="5119688" y="2922588"/>
            <a:ext cx="5238750" cy="1012825"/>
          </a:xfrm>
          <a:prstGeom prst="rect">
            <a:avLst/>
          </a:prstGeom>
          <a:noFill/>
          <a:ln w="9525">
            <a:noFill/>
          </a:ln>
        </p:spPr>
        <p:txBody>
          <a:bodyPr wrap="square" anchor="ctr"/>
          <a:p>
            <a:endParaRPr lang="zh-CN" altLang="en-US" sz="4000" b="1" dirty="0">
              <a:solidFill>
                <a:srgbClr val="FF0000"/>
              </a:solidFill>
              <a:latin typeface="微软雅黑" panose="020B0503020204020204" charset="-122"/>
              <a:ea typeface="微软雅黑" panose="020B0503020204020204" charset="-122"/>
              <a:sym typeface="宋体" pitchFamily="2" charset="-122"/>
            </a:endParaRPr>
          </a:p>
        </p:txBody>
      </p:sp>
      <p:sp>
        <p:nvSpPr>
          <p:cNvPr id="37890" name="文本框 1"/>
          <p:cNvSpPr txBox="1"/>
          <p:nvPr/>
        </p:nvSpPr>
        <p:spPr>
          <a:xfrm>
            <a:off x="3078163" y="1131888"/>
            <a:ext cx="6473825" cy="5631180"/>
          </a:xfrm>
          <a:prstGeom prst="rect">
            <a:avLst/>
          </a:prstGeom>
          <a:noFill/>
          <a:ln w="9525">
            <a:noFill/>
          </a:ln>
        </p:spPr>
        <p:txBody>
          <a:bodyPr wrap="square" anchor="t">
            <a:spAutoFit/>
          </a:bodyPr>
          <a:p>
            <a:pPr algn="ctr"/>
            <a:r>
              <a:rPr lang="zh-CN" altLang="en-US" sz="4000" b="1">
                <a:solidFill>
                  <a:srgbClr val="C00000"/>
                </a:solidFill>
                <a:latin typeface="Arial" panose="020B0604020202090204" pitchFamily="34" charset="0"/>
                <a:ea typeface="宋体" pitchFamily="2" charset="-122"/>
              </a:rPr>
              <a:t>30个手指游戏</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30个音乐律动</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30个字卡游戏</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30个英语童谣</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30个英语律动</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30个班级管理经验</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30个家长工作经验</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弹唱30首经典儿歌</a:t>
            </a:r>
            <a:endParaRPr lang="zh-CN" altLang="en-US" sz="4000" b="1">
              <a:solidFill>
                <a:srgbClr val="C00000"/>
              </a:solidFill>
              <a:latin typeface="Arial" panose="020B0604020202090204" pitchFamily="34" charset="0"/>
              <a:ea typeface="宋体" pitchFamily="2" charset="-122"/>
            </a:endParaRPr>
          </a:p>
          <a:p>
            <a:pPr algn="ctr"/>
            <a:r>
              <a:rPr lang="zh-CN" altLang="en-US" sz="4000" b="1">
                <a:solidFill>
                  <a:srgbClr val="C00000"/>
                </a:solidFill>
                <a:latin typeface="Arial" panose="020B0604020202090204" pitchFamily="34" charset="0"/>
                <a:ea typeface="宋体" pitchFamily="2" charset="-122"/>
              </a:rPr>
              <a:t>会讲30个经典童话故事</a:t>
            </a:r>
            <a:endParaRPr lang="zh-CN" altLang="en-US" sz="4000" b="1">
              <a:solidFill>
                <a:srgbClr val="C00000"/>
              </a:solidFill>
              <a:latin typeface="Arial" panose="020B0604020202090204" pitchFamily="34" charset="0"/>
              <a:ea typeface="宋体" pitchFamily="2" charset="-122"/>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00000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1"/>
          <p:cNvSpPr txBox="1"/>
          <p:nvPr/>
        </p:nvSpPr>
        <p:spPr>
          <a:xfrm>
            <a:off x="4359275" y="203200"/>
            <a:ext cx="2955925" cy="666115"/>
          </a:xfrm>
          <a:prstGeom prst="rect">
            <a:avLst/>
          </a:prstGeom>
          <a:noFill/>
          <a:ln w="9525">
            <a:noFill/>
          </a:ln>
        </p:spPr>
        <p:txBody>
          <a:bodyPr wrap="square" anchor="t">
            <a:spAutoFit/>
          </a:bodyPr>
          <a:p>
            <a:pPr algn="ctr"/>
            <a:r>
              <a:rPr lang="zh-CN" altLang="en-US" sz="3735" b="1" noProof="1">
                <a:solidFill>
                  <a:srgbClr val="FF0000"/>
                </a:solidFill>
                <a:latin typeface="微软雅黑" panose="020B0503020204020204" charset="-122"/>
                <a:ea typeface="微软雅黑" panose="020B0503020204020204" charset="-122"/>
                <a:cs typeface="+mn-cs"/>
              </a:rPr>
              <a:t>专业的功底</a:t>
            </a:r>
            <a:endParaRPr lang="zh-CN" altLang="en-US" sz="3735" b="1" noProof="1">
              <a:solidFill>
                <a:srgbClr val="FF0000"/>
              </a:solidFill>
              <a:latin typeface="微软雅黑" panose="020B0503020204020204" charset="-122"/>
              <a:ea typeface="微软雅黑" panose="020B0503020204020204" charset="-122"/>
              <a:cs typeface="+mn-cs"/>
            </a:endParaRPr>
          </a:p>
        </p:txBody>
      </p:sp>
      <p:sp>
        <p:nvSpPr>
          <p:cNvPr id="4" name="文本框 3"/>
          <p:cNvSpPr txBox="1"/>
          <p:nvPr/>
        </p:nvSpPr>
        <p:spPr>
          <a:xfrm>
            <a:off x="1344613" y="2997200"/>
            <a:ext cx="1384300" cy="1241425"/>
          </a:xfrm>
          <a:prstGeom prst="rect">
            <a:avLst/>
          </a:prstGeom>
          <a:noFill/>
          <a:ln w="9525">
            <a:noFill/>
          </a:ln>
        </p:spPr>
        <p:txBody>
          <a:bodyPr wrap="square" anchor="t">
            <a:spAutoFit/>
          </a:bodyPr>
          <a:p>
            <a:r>
              <a:rPr lang="zh-CN" altLang="en-US" sz="3735" b="1" noProof="1">
                <a:solidFill>
                  <a:srgbClr val="FF0000"/>
                </a:solidFill>
                <a:latin typeface="微软雅黑" panose="020B0503020204020204" charset="-122"/>
                <a:ea typeface="微软雅黑" panose="020B0503020204020204" charset="-122"/>
                <a:cs typeface="+mn-cs"/>
              </a:rPr>
              <a:t>纲要</a:t>
            </a:r>
            <a:endParaRPr lang="zh-CN" altLang="en-US" sz="3735" b="1" noProof="1">
              <a:solidFill>
                <a:srgbClr val="FF0000"/>
              </a:solidFill>
              <a:latin typeface="微软雅黑" panose="020B0503020204020204" charset="-122"/>
              <a:ea typeface="微软雅黑" panose="020B0503020204020204" charset="-122"/>
            </a:endParaRPr>
          </a:p>
          <a:p>
            <a:r>
              <a:rPr lang="zh-CN" altLang="en-US" sz="3735" b="1" noProof="1">
                <a:solidFill>
                  <a:srgbClr val="FF0000"/>
                </a:solidFill>
                <a:latin typeface="微软雅黑" panose="020B0503020204020204" charset="-122"/>
                <a:ea typeface="微软雅黑" panose="020B0503020204020204" charset="-122"/>
                <a:cs typeface="+mn-cs"/>
              </a:rPr>
              <a:t>指南</a:t>
            </a:r>
            <a:endParaRPr lang="zh-CN" altLang="en-US" sz="3735" b="1" noProof="1">
              <a:solidFill>
                <a:srgbClr val="FF0000"/>
              </a:solidFill>
              <a:latin typeface="微软雅黑" panose="020B0503020204020204" charset="-122"/>
              <a:ea typeface="微软雅黑" panose="020B0503020204020204" charset="-122"/>
            </a:endParaRPr>
          </a:p>
        </p:txBody>
      </p:sp>
      <p:cxnSp>
        <p:nvCxnSpPr>
          <p:cNvPr id="5" name="直接连接符 4"/>
          <p:cNvCxnSpPr/>
          <p:nvPr/>
        </p:nvCxnSpPr>
        <p:spPr>
          <a:xfrm>
            <a:off x="3308350" y="2249488"/>
            <a:ext cx="25400" cy="2932113"/>
          </a:xfrm>
          <a:prstGeom prst="line">
            <a:avLst/>
          </a:prstGeom>
          <a:ln w="28575" cmpd="sng">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494088" y="2487613"/>
            <a:ext cx="3916363" cy="666115"/>
          </a:xfrm>
          <a:prstGeom prst="rect">
            <a:avLst/>
          </a:prstGeom>
          <a:noFill/>
          <a:ln w="9525">
            <a:noFill/>
          </a:ln>
        </p:spPr>
        <p:txBody>
          <a:bodyPr wrap="square" anchor="t">
            <a:spAutoFit/>
          </a:bodyPr>
          <a:p>
            <a:pPr algn="ctr"/>
            <a:r>
              <a:rPr lang="zh-CN" altLang="en-US" sz="3735" b="1" noProof="1">
                <a:solidFill>
                  <a:srgbClr val="FF0000"/>
                </a:solidFill>
                <a:latin typeface="微软雅黑" panose="020B0503020204020204" charset="-122"/>
                <a:ea typeface="微软雅黑" panose="020B0503020204020204" charset="-122"/>
                <a:cs typeface="+mn-cs"/>
              </a:rPr>
              <a:t>儿童发展心理学</a:t>
            </a:r>
            <a:endParaRPr lang="zh-CN" altLang="en-US" sz="3735" b="1" noProof="1">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4368800" y="3376613"/>
            <a:ext cx="2166938" cy="666115"/>
          </a:xfrm>
          <a:prstGeom prst="rect">
            <a:avLst/>
          </a:prstGeom>
          <a:noFill/>
          <a:ln w="9525">
            <a:noFill/>
          </a:ln>
        </p:spPr>
        <p:txBody>
          <a:bodyPr wrap="square" anchor="t">
            <a:spAutoFit/>
          </a:bodyPr>
          <a:p>
            <a:pPr algn="ctr"/>
            <a:r>
              <a:rPr lang="zh-CN" altLang="en-US" sz="3735" b="1" noProof="1">
                <a:solidFill>
                  <a:srgbClr val="FF0000"/>
                </a:solidFill>
                <a:latin typeface="微软雅黑" panose="020B0503020204020204" charset="-122"/>
                <a:ea typeface="微软雅黑" panose="020B0503020204020204" charset="-122"/>
                <a:cs typeface="+mn-cs"/>
              </a:rPr>
              <a:t>教育学</a:t>
            </a:r>
            <a:endParaRPr lang="zh-CN" altLang="en-US" sz="3735" b="1" noProof="1">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3900488" y="4254500"/>
            <a:ext cx="2855913" cy="666115"/>
          </a:xfrm>
          <a:prstGeom prst="rect">
            <a:avLst/>
          </a:prstGeom>
          <a:noFill/>
          <a:ln w="9525">
            <a:noFill/>
          </a:ln>
        </p:spPr>
        <p:txBody>
          <a:bodyPr wrap="square" anchor="t">
            <a:spAutoFit/>
          </a:bodyPr>
          <a:p>
            <a:pPr algn="ctr"/>
            <a:r>
              <a:rPr lang="zh-CN" altLang="en-US" sz="3735" b="1" noProof="1">
                <a:solidFill>
                  <a:srgbClr val="FF0000"/>
                </a:solidFill>
                <a:latin typeface="微软雅黑" panose="020B0503020204020204" charset="-122"/>
                <a:ea typeface="微软雅黑" panose="020B0503020204020204" charset="-122"/>
                <a:cs typeface="+mn-cs"/>
              </a:rPr>
              <a:t>学科教学法</a:t>
            </a:r>
            <a:endParaRPr lang="zh-CN" altLang="en-US" sz="3735" b="1" noProof="1">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8683625" y="3152775"/>
            <a:ext cx="1460500" cy="1241425"/>
          </a:xfrm>
          <a:prstGeom prst="rect">
            <a:avLst/>
          </a:prstGeom>
          <a:noFill/>
          <a:ln w="9525">
            <a:noFill/>
          </a:ln>
        </p:spPr>
        <p:txBody>
          <a:bodyPr wrap="square" anchor="t">
            <a:spAutoFit/>
          </a:bodyPr>
          <a:p>
            <a:pPr algn="ctr"/>
            <a:r>
              <a:rPr lang="zh-CN" altLang="en-US" sz="3735" b="1" noProof="1">
                <a:solidFill>
                  <a:srgbClr val="FF0000"/>
                </a:solidFill>
                <a:latin typeface="微软雅黑" panose="020B0503020204020204" charset="-122"/>
                <a:ea typeface="微软雅黑" panose="020B0503020204020204" charset="-122"/>
                <a:cs typeface="+mn-cs"/>
              </a:rPr>
              <a:t>教材</a:t>
            </a:r>
            <a:endParaRPr lang="zh-CN" altLang="en-US" sz="3735" b="1" noProof="1">
              <a:solidFill>
                <a:srgbClr val="FF0000"/>
              </a:solidFill>
              <a:latin typeface="微软雅黑" panose="020B0503020204020204" charset="-122"/>
              <a:ea typeface="微软雅黑" panose="020B0503020204020204" charset="-122"/>
              <a:cs typeface="+mn-cs"/>
            </a:endParaRPr>
          </a:p>
          <a:p>
            <a:pPr algn="ctr"/>
            <a:r>
              <a:rPr lang="zh-CN" altLang="en-US" sz="3735" b="1" noProof="1">
                <a:solidFill>
                  <a:srgbClr val="FF0000"/>
                </a:solidFill>
                <a:latin typeface="微软雅黑" panose="020B0503020204020204" charset="-122"/>
                <a:ea typeface="微软雅黑" panose="020B0503020204020204" charset="-122"/>
                <a:cs typeface="+mn-cs"/>
              </a:rPr>
              <a:t>教法</a:t>
            </a:r>
            <a:endParaRPr lang="zh-CN" altLang="en-US" sz="3735" b="1" noProof="1">
              <a:solidFill>
                <a:srgbClr val="FF0000"/>
              </a:solidFill>
              <a:latin typeface="微软雅黑" panose="020B0503020204020204" charset="-122"/>
              <a:ea typeface="微软雅黑" panose="020B0503020204020204" charset="-122"/>
            </a:endParaRPr>
          </a:p>
        </p:txBody>
      </p:sp>
      <p:cxnSp>
        <p:nvCxnSpPr>
          <p:cNvPr id="12" name="直接连接符 11"/>
          <p:cNvCxnSpPr/>
          <p:nvPr/>
        </p:nvCxnSpPr>
        <p:spPr>
          <a:xfrm>
            <a:off x="8032750" y="2252663"/>
            <a:ext cx="30163" cy="2903538"/>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073"/>
          <p:cNvSpPr>
            <a:spLocks noGrp="1"/>
          </p:cNvSpPr>
          <p:nvPr>
            <p:ph type="title" idx="4294967295"/>
          </p:nvPr>
        </p:nvSpPr>
        <p:spPr>
          <a:xfrm>
            <a:off x="0" y="1606550"/>
            <a:ext cx="8001000" cy="1214755"/>
          </a:xfrm>
        </p:spPr>
        <p:txBody>
          <a:bodyPr anchor="ctr"/>
          <a:p>
            <a:pPr algn="ctr">
              <a:buClr>
                <a:schemeClr val="tx2"/>
              </a:buClr>
              <a:buFont typeface="Wingdings" panose="05000000000000000000" pitchFamily="2" charset="2"/>
              <a:buNone/>
            </a:pPr>
            <a:r>
              <a:rPr lang="zh-CN" altLang="en-US" sz="5700" b="1" dirty="0">
                <a:solidFill>
                  <a:srgbClr val="FF0000"/>
                </a:solidFill>
                <a:latin typeface="微软雅黑" panose="020B0503020204020204" charset="-122"/>
                <a:ea typeface="微软雅黑" panose="020B0503020204020204" charset="-122"/>
              </a:rPr>
              <a:t>总结链接</a:t>
            </a:r>
            <a:endParaRPr lang="zh-CN" altLang="en-US" sz="5700" b="1" dirty="0">
              <a:solidFill>
                <a:srgbClr val="FF0000"/>
              </a:solidFill>
              <a:latin typeface="微软雅黑" panose="020B0503020204020204" charset="-122"/>
              <a:ea typeface="微软雅黑" panose="020B0503020204020204" charset="-122"/>
            </a:endParaRPr>
          </a:p>
        </p:txBody>
      </p:sp>
      <p:sp>
        <p:nvSpPr>
          <p:cNvPr id="40962" name="文本占位符 3074"/>
          <p:cNvSpPr>
            <a:spLocks noGrp="1"/>
          </p:cNvSpPr>
          <p:nvPr>
            <p:ph type="body" sz="half" idx="4294967295"/>
          </p:nvPr>
        </p:nvSpPr>
        <p:spPr>
          <a:xfrm>
            <a:off x="5897880" y="3698875"/>
            <a:ext cx="6294120" cy="916305"/>
          </a:xfrm>
        </p:spPr>
        <p:txBody>
          <a:bodyPr anchor="t"/>
          <a:p>
            <a:pPr algn="ctr">
              <a:buNone/>
            </a:pPr>
            <a:r>
              <a:rPr lang="zh-CN" altLang="en-US" sz="3700" b="1" dirty="0">
                <a:solidFill>
                  <a:srgbClr val="FF0000"/>
                </a:solidFill>
                <a:latin typeface="微软雅黑" panose="020B0503020204020204" charset="-122"/>
                <a:ea typeface="微软雅黑" panose="020B0503020204020204" charset="-122"/>
              </a:rPr>
              <a:t>迅速的成为专家型教师</a:t>
            </a:r>
            <a:endParaRPr lang="zh-CN" altLang="en-US" sz="3700" b="1" dirty="0">
              <a:solidFill>
                <a:srgbClr val="FF0000"/>
              </a:solidFill>
              <a:latin typeface="微软雅黑" panose="020B0503020204020204" charset="-122"/>
              <a:ea typeface="微软雅黑" panose="020B0503020204020204" charset="-122"/>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4097"/>
          <p:cNvSpPr>
            <a:spLocks noGrp="1"/>
          </p:cNvSpPr>
          <p:nvPr>
            <p:ph type="title" idx="4294967295"/>
          </p:nvPr>
        </p:nvSpPr>
        <p:spPr>
          <a:xfrm>
            <a:off x="0" y="2076450"/>
            <a:ext cx="8001000" cy="719455"/>
          </a:xfrm>
        </p:spPr>
        <p:txBody>
          <a:bodyPr anchor="ctr">
            <a:normAutofit fontScale="90000"/>
          </a:bodyPr>
          <a:p>
            <a:pPr algn="ctr">
              <a:buClr>
                <a:schemeClr val="tx2"/>
              </a:buClr>
              <a:buFont typeface="Wingdings" panose="05000000000000000000" pitchFamily="2" charset="2"/>
              <a:buNone/>
            </a:pPr>
            <a:r>
              <a:rPr lang="zh-CN" altLang="en-US" sz="6000" b="1" dirty="0">
                <a:solidFill>
                  <a:srgbClr val="FF0000"/>
                </a:solidFill>
                <a:latin typeface="微软雅黑" panose="020B0503020204020204" charset="-122"/>
                <a:ea typeface="微软雅黑" panose="020B0503020204020204" charset="-122"/>
              </a:rPr>
              <a:t>善用资源</a:t>
            </a:r>
            <a:endParaRPr lang="zh-CN" altLang="en-US" sz="6000" b="1" dirty="0">
              <a:solidFill>
                <a:srgbClr val="FF0000"/>
              </a:solidFill>
              <a:latin typeface="微软雅黑" panose="020B0503020204020204" charset="-122"/>
              <a:ea typeface="微软雅黑" panose="020B0503020204020204" charset="-122"/>
            </a:endParaRPr>
          </a:p>
        </p:txBody>
      </p:sp>
      <p:sp>
        <p:nvSpPr>
          <p:cNvPr id="41986" name="文本占位符 4098"/>
          <p:cNvSpPr>
            <a:spLocks noGrp="1"/>
          </p:cNvSpPr>
          <p:nvPr>
            <p:ph type="body" sz="half" idx="4294967295"/>
          </p:nvPr>
        </p:nvSpPr>
        <p:spPr>
          <a:xfrm>
            <a:off x="8158480" y="3665855"/>
            <a:ext cx="4033520" cy="861695"/>
          </a:xfrm>
        </p:spPr>
        <p:txBody>
          <a:bodyPr anchor="t"/>
          <a:p>
            <a:pPr>
              <a:buNone/>
            </a:pPr>
            <a:r>
              <a:rPr lang="zh-CN" altLang="en-US" sz="3700" b="1" dirty="0">
                <a:solidFill>
                  <a:srgbClr val="FF0000"/>
                </a:solidFill>
                <a:latin typeface="微软雅黑" panose="020B0503020204020204" charset="-122"/>
                <a:ea typeface="微软雅黑" panose="020B0503020204020204" charset="-122"/>
              </a:rPr>
              <a:t>做自己发展的主人</a:t>
            </a:r>
            <a:endParaRPr lang="zh-CN" altLang="en-US" sz="3700" b="1" dirty="0">
              <a:solidFill>
                <a:srgbClr val="FF0000"/>
              </a:solidFill>
              <a:latin typeface="微软雅黑" panose="020B0503020204020204" charset="-122"/>
              <a:ea typeface="微软雅黑" panose="020B0503020204020204" charset="-122"/>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1" descr="2"/>
          <p:cNvPicPr>
            <a:picLocks noChangeAspect="1"/>
          </p:cNvPicPr>
          <p:nvPr/>
        </p:nvPicPr>
        <p:blipFill>
          <a:blip r:embed="rId1"/>
          <a:stretch>
            <a:fillRect/>
          </a:stretch>
        </p:blipFill>
        <p:spPr>
          <a:xfrm>
            <a:off x="-609600" y="-2954337"/>
            <a:ext cx="13411200" cy="12766675"/>
          </a:xfrm>
          <a:prstGeom prst="rect">
            <a:avLst/>
          </a:prstGeom>
          <a:noFill/>
          <a:ln w="9525">
            <a:noFill/>
          </a:ln>
        </p:spPr>
      </p:pic>
      <p:sp>
        <p:nvSpPr>
          <p:cNvPr id="21506" name="矩形 6145"/>
          <p:cNvSpPr/>
          <p:nvPr/>
        </p:nvSpPr>
        <p:spPr>
          <a:xfrm>
            <a:off x="1598613" y="1192213"/>
            <a:ext cx="8685212" cy="4368800"/>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1793875" y="2509838"/>
            <a:ext cx="8266113" cy="1731963"/>
          </a:xfrm>
          <a:prstGeom prst="rect">
            <a:avLst/>
          </a:prstGeom>
        </p:spPr>
        <p:txBody>
          <a:bodyPr wrap="none" fromWordArt="1">
            <a:prstTxWarp prst="textPlain">
              <a:avLst>
                <a:gd name="adj" fmla="val 50000"/>
              </a:avLst>
            </a:prstTxWarp>
            <a:normAutofit fontScale="80000"/>
          </a:bodyPr>
          <a:p>
            <a:pPr algn="ctr" fontAlgn="base"/>
            <a:r>
              <a:rPr lang="zh-CN" altLang="en-US" sz="12800" b="1" strike="noStrike" noProof="1">
                <a:solidFill>
                  <a:srgbClr val="F2F2F2"/>
                </a:solidFill>
                <a:latin typeface="微软雅黑" panose="020B0503020204020204" charset="-122"/>
                <a:ea typeface="微软雅黑" panose="020B0503020204020204" charset="-122"/>
                <a:cs typeface="+mn-cs"/>
              </a:rPr>
              <a:t>有仁爱之心</a:t>
            </a:r>
            <a:endParaRPr lang="zh-CN" altLang="en-US" sz="12800" b="1" strike="noStrike" noProof="1">
              <a:solidFill>
                <a:srgbClr val="F2F2F2"/>
              </a:solidFill>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15285" y="1304290"/>
            <a:ext cx="6286500" cy="706755"/>
          </a:xfrm>
          <a:prstGeom prst="rect">
            <a:avLst/>
          </a:prstGeom>
          <a:noFill/>
        </p:spPr>
        <p:txBody>
          <a:bodyPr wrap="none" rtlCol="0" anchor="t">
            <a:spAutoFit/>
          </a:bodyPr>
          <a:p>
            <a:pPr algn="l"/>
            <a:r>
              <a:rPr lang="zh-CN" altLang="en-US" sz="4000" b="1" dirty="0">
                <a:solidFill>
                  <a:srgbClr val="FF0000"/>
                </a:solidFill>
                <a:latin typeface="微软雅黑" panose="020B0503020204020204" charset="-122"/>
                <a:ea typeface="微软雅黑" panose="020B0503020204020204" charset="-122"/>
                <a:sym typeface="+mn-ea"/>
              </a:rPr>
              <a:t>好教师的核心</a:t>
            </a:r>
            <a:r>
              <a:rPr lang="en-US" altLang="zh-CN" sz="4000" b="1" dirty="0">
                <a:solidFill>
                  <a:srgbClr val="FF0000"/>
                </a:solidFill>
                <a:latin typeface="微软雅黑" panose="020B0503020204020204" charset="-122"/>
                <a:ea typeface="微软雅黑" panose="020B0503020204020204" charset="-122"/>
                <a:sym typeface="+mn-ea"/>
              </a:rPr>
              <a:t>——</a:t>
            </a:r>
            <a:r>
              <a:rPr lang="zh-CN" altLang="en-US" sz="4000" b="1" dirty="0">
                <a:solidFill>
                  <a:srgbClr val="FF0000"/>
                </a:solidFill>
                <a:latin typeface="微软雅黑" panose="020B0503020204020204" charset="-122"/>
                <a:ea typeface="微软雅黑" panose="020B0503020204020204" charset="-122"/>
                <a:sym typeface="+mn-ea"/>
              </a:rPr>
              <a:t>仁爱之心</a:t>
            </a:r>
            <a:endParaRPr lang="zh-CN" altLang="en-US" sz="4000" b="1" dirty="0">
              <a:solidFill>
                <a:srgbClr val="FF0000"/>
              </a:solidFill>
              <a:latin typeface="微软雅黑" panose="020B0503020204020204" charset="-122"/>
              <a:ea typeface="微软雅黑" panose="020B0503020204020204" charset="-122"/>
              <a:sym typeface="+mn-ea"/>
            </a:endParaRPr>
          </a:p>
        </p:txBody>
      </p:sp>
      <p:sp>
        <p:nvSpPr>
          <p:cNvPr id="121859" name="文本占位符 121858"/>
          <p:cNvSpPr>
            <a:spLocks noGrp="1"/>
          </p:cNvSpPr>
          <p:nvPr>
            <p:ph idx="4294967295"/>
          </p:nvPr>
        </p:nvSpPr>
        <p:spPr>
          <a:xfrm>
            <a:off x="0" y="3702050"/>
            <a:ext cx="8915400" cy="1371600"/>
          </a:xfrm>
          <a:ln>
            <a:miter/>
          </a:ln>
        </p:spPr>
        <p:txBody>
          <a:bodyPr vert="horz" wrap="square" lIns="96780" tIns="48390" rIns="96780" bIns="48390" anchor="t"/>
          <a:p>
            <a:pPr algn="ctr" fontAlgn="base">
              <a:buNone/>
            </a:pPr>
            <a:r>
              <a:rPr lang="en-US" altLang="zh-CN" strike="noStrike" noProof="1">
                <a:solidFill>
                  <a:srgbClr val="FF0000"/>
                </a:solidFill>
                <a:ea typeface="黑体" panose="02010609060101010101" charset="-122"/>
              </a:rPr>
              <a:t> </a:t>
            </a:r>
            <a:r>
              <a:rPr lang="zh-CN" altLang="en-US" sz="6600" b="1" strike="noStrike" noProof="1">
                <a:solidFill>
                  <a:srgbClr val="FF0000"/>
                </a:solidFill>
                <a:latin typeface="微软雅黑" panose="020B0503020204020204" charset="-122"/>
                <a:ea typeface="微软雅黑" panose="020B0503020204020204" charset="-122"/>
              </a:rPr>
              <a:t>要爱孩子就要</a:t>
            </a:r>
            <a:r>
              <a:rPr lang="zh-CN" altLang="en-US" sz="6600" b="1" strike="noStrike" noProof="1">
                <a:solidFill>
                  <a:srgbClr val="0070C0"/>
                </a:solidFill>
                <a:latin typeface="微软雅黑" panose="020B0503020204020204" charset="-122"/>
                <a:ea typeface="微软雅黑" panose="020B0503020204020204" charset="-122"/>
                <a:hlinkClick r:id="rId1" action="ppaction://hlinkfile"/>
              </a:rPr>
              <a:t>懂</a:t>
            </a:r>
            <a:r>
              <a:rPr lang="zh-CN" altLang="en-US" sz="6600" b="1" strike="noStrike" noProof="1">
                <a:solidFill>
                  <a:srgbClr val="FF0000"/>
                </a:solidFill>
                <a:latin typeface="微软雅黑" panose="020B0503020204020204" charset="-122"/>
                <a:ea typeface="微软雅黑" panose="020B0503020204020204" charset="-122"/>
              </a:rPr>
              <a:t>孩子</a:t>
            </a:r>
            <a:endParaRPr lang="zh-CN" altLang="en-US" sz="6600" b="1" strike="noStrike" noProof="1">
              <a:solidFill>
                <a:srgbClr val="FF0000"/>
              </a:solidFill>
              <a:latin typeface="微软雅黑" panose="020B0503020204020204" charset="-122"/>
              <a:ea typeface="微软雅黑" panose="020B0503020204020204" charset="-122"/>
            </a:endParaRPr>
          </a:p>
          <a:p>
            <a:pPr algn="ctr" fontAlgn="base">
              <a:buNone/>
            </a:pPr>
            <a:endParaRPr lang="zh-CN" altLang="en-US" sz="6600" b="1" strike="noStrike" noProof="1">
              <a:solidFill>
                <a:srgbClr val="FF0000"/>
              </a:solidFill>
              <a:latin typeface="微软雅黑" panose="020B0503020204020204" charset="-122"/>
              <a:ea typeface="微软雅黑" panose="020B0503020204020204" charset="-122"/>
            </a:endParaRPr>
          </a:p>
        </p:txBody>
      </p:sp>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4100" y="1220470"/>
            <a:ext cx="5003800" cy="5262245"/>
          </a:xfrm>
          <a:prstGeom prst="rect">
            <a:avLst/>
          </a:prstGeom>
          <a:noFill/>
        </p:spPr>
        <p:txBody>
          <a:bodyPr wrap="square" rtlCol="0" anchor="t">
            <a:spAutoFit/>
          </a:bodyPr>
          <a:p>
            <a:pPr algn="l">
              <a:lnSpc>
                <a:spcPct val="150000"/>
              </a:lnSpc>
              <a:buNone/>
            </a:pP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让孩子倾诉</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坐下来听；</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和孩子平视</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蹲下来看；</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与孩子商量</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相互尊重；</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让孩子决定</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学会选择；</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替孩子着想</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留点尊严；</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放孩子出去</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认识社会；</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向孩子道歉</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说声对不起；</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a:p>
            <a:pPr algn="l">
              <a:lnSpc>
                <a:spcPct val="150000"/>
              </a:lnSpc>
              <a:buNone/>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 向孩子学习</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感受最美</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童真！</a:t>
            </a:r>
            <a:r>
              <a:rPr lang="zh-CN" altLang="en-US" dirty="0">
                <a:solidFill>
                  <a:srgbClr val="FF0000"/>
                </a:solidFill>
                <a:sym typeface="+mn-ea"/>
              </a:rPr>
              <a:t> </a:t>
            </a:r>
            <a:endParaRPr lang="zh-CN" altLang="en-US" dirty="0">
              <a:solidFill>
                <a:srgbClr val="FF0000"/>
              </a:solidFill>
              <a:sym typeface="+mn-ea"/>
            </a:endParaRPr>
          </a:p>
        </p:txBody>
      </p:sp>
      <p:pic>
        <p:nvPicPr>
          <p:cNvPr id="3" name="图片 2"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p:nvPr>
            <p:ph idx="4294967295"/>
          </p:nvPr>
        </p:nvSpPr>
        <p:spPr>
          <a:xfrm>
            <a:off x="1222375" y="1225550"/>
            <a:ext cx="10515600" cy="4570095"/>
          </a:xfrm>
        </p:spPr>
        <p:txBody>
          <a:bodyPr>
            <a:normAutofit lnSpcReduction="10000"/>
          </a:bodyPr>
          <a:p>
            <a:pPr marL="0" indent="0">
              <a:buNone/>
            </a:pPr>
            <a:r>
              <a:rPr lang="zh-CN" altLang="en-US" sz="4800" b="1" dirty="0">
                <a:solidFill>
                  <a:srgbClr val="FF0000"/>
                </a:solidFill>
                <a:latin typeface="Source Han Serif SC Heavy" panose="02020600000000000000" pitchFamily="18" charset="-128"/>
                <a:ea typeface="Source Han Serif SC Heavy" panose="02020600000000000000" pitchFamily="18" charset="-128"/>
              </a:rPr>
              <a:t>最美年龄  活出精彩</a:t>
            </a:r>
            <a:endParaRPr lang="zh-CN" altLang="en-US" sz="4800" b="1" dirty="0">
              <a:solidFill>
                <a:srgbClr val="FF0000"/>
              </a:solidFill>
              <a:latin typeface="Source Han Serif SC Heavy" panose="02020600000000000000" pitchFamily="18" charset="-128"/>
              <a:ea typeface="Source Han Serif SC Heavy" panose="02020600000000000000" pitchFamily="18" charset="-128"/>
            </a:endParaRPr>
          </a:p>
          <a:p>
            <a:pPr marL="0" indent="0">
              <a:buNone/>
            </a:pPr>
            <a:endParaRPr lang="zh-CN" altLang="en-US" sz="4800" b="1" dirty="0">
              <a:solidFill>
                <a:srgbClr val="FF0000"/>
              </a:solidFill>
              <a:latin typeface="Source Han Serif SC Heavy" panose="02020600000000000000" pitchFamily="18" charset="-128"/>
              <a:ea typeface="Source Han Serif SC Heavy" panose="02020600000000000000" pitchFamily="18" charset="-128"/>
            </a:endParaRPr>
          </a:p>
          <a:p>
            <a:r>
              <a:rPr lang="zh-CN" altLang="en-US" sz="4400" b="1" dirty="0">
                <a:solidFill>
                  <a:srgbClr val="FF0000"/>
                </a:solidFill>
                <a:latin typeface="Source Han Serif SC Heavy" panose="02020600000000000000" pitchFamily="18" charset="-128"/>
                <a:ea typeface="Source Han Serif SC Heavy" panose="02020600000000000000" pitchFamily="18" charset="-128"/>
                <a:sym typeface="+mn-ea"/>
              </a:rPr>
              <a:t>既然选择，请你忠诚！</a:t>
            </a:r>
            <a:endParaRPr lang="zh-CN" altLang="en-US" sz="4400" b="1" dirty="0">
              <a:solidFill>
                <a:srgbClr val="FF0000"/>
              </a:solidFill>
              <a:latin typeface="Source Han Serif SC Heavy" panose="02020600000000000000" pitchFamily="18" charset="-128"/>
              <a:ea typeface="Source Han Serif SC Heavy" panose="02020600000000000000" pitchFamily="18" charset="-128"/>
            </a:endParaRPr>
          </a:p>
          <a:p>
            <a:r>
              <a:rPr lang="zh-CN" altLang="en-US" sz="4400" b="1" dirty="0">
                <a:solidFill>
                  <a:srgbClr val="FF0000"/>
                </a:solidFill>
                <a:latin typeface="Source Han Serif SC Heavy" panose="02020600000000000000" pitchFamily="18" charset="-128"/>
                <a:ea typeface="Source Han Serif SC Heavy" panose="02020600000000000000" pitchFamily="18" charset="-128"/>
                <a:sym typeface="+mn-ea"/>
              </a:rPr>
              <a:t>既然选择，请你坚定！</a:t>
            </a:r>
            <a:endParaRPr lang="zh-CN" altLang="en-US" sz="4400" b="1" dirty="0">
              <a:solidFill>
                <a:srgbClr val="FF0000"/>
              </a:solidFill>
              <a:latin typeface="Source Han Serif SC Heavy" panose="02020600000000000000" pitchFamily="18" charset="-128"/>
              <a:ea typeface="Source Han Serif SC Heavy" panose="02020600000000000000" pitchFamily="18" charset="-128"/>
            </a:endParaRPr>
          </a:p>
          <a:p>
            <a:r>
              <a:rPr lang="zh-CN" altLang="en-US" sz="4400" b="1" dirty="0">
                <a:solidFill>
                  <a:srgbClr val="FF0000"/>
                </a:solidFill>
                <a:latin typeface="Source Han Serif SC Heavy" panose="02020600000000000000" pitchFamily="18" charset="-128"/>
                <a:ea typeface="Source Han Serif SC Heavy" panose="02020600000000000000" pitchFamily="18" charset="-128"/>
                <a:sym typeface="+mn-ea"/>
              </a:rPr>
              <a:t>既然选择，请你快乐！</a:t>
            </a:r>
            <a:endParaRPr lang="zh-CN" altLang="en-US" sz="4400" b="1" dirty="0">
              <a:solidFill>
                <a:srgbClr val="FF0000"/>
              </a:solidFill>
              <a:latin typeface="Source Han Serif SC Heavy" panose="02020600000000000000" pitchFamily="18" charset="-128"/>
              <a:ea typeface="Source Han Serif SC Heavy" panose="02020600000000000000" pitchFamily="18" charset="-128"/>
            </a:endParaRPr>
          </a:p>
          <a:p>
            <a:r>
              <a:rPr lang="zh-CN" altLang="en-US" sz="4400" b="1" dirty="0">
                <a:solidFill>
                  <a:srgbClr val="FF0000"/>
                </a:solidFill>
                <a:latin typeface="Source Han Serif SC Heavy" panose="02020600000000000000" pitchFamily="18" charset="-128"/>
                <a:ea typeface="Source Han Serif SC Heavy" panose="02020600000000000000" pitchFamily="18" charset="-128"/>
                <a:sym typeface="+mn-ea"/>
              </a:rPr>
              <a:t>既然选择，请你精进！</a:t>
            </a:r>
            <a:endParaRPr lang="zh-CN" altLang="en-US" sz="4400" b="1" dirty="0">
              <a:solidFill>
                <a:srgbClr val="FF0000"/>
              </a:solidFill>
              <a:latin typeface="Source Han Serif SC Heavy" panose="02020600000000000000" pitchFamily="18" charset="-128"/>
              <a:ea typeface="Source Han Serif SC Heavy" panose="02020600000000000000" pitchFamily="18" charset="-128"/>
            </a:endParaRPr>
          </a:p>
          <a:p>
            <a:endParaRPr lang="zh-CN" altLang="en-US" sz="4400" b="1" dirty="0">
              <a:solidFill>
                <a:srgbClr val="FF0000"/>
              </a:solidFill>
              <a:latin typeface="Source Han Serif SC Heavy" panose="02020600000000000000" pitchFamily="18" charset="-128"/>
              <a:ea typeface="Source Han Serif SC Heavy" panose="02020600000000000000" pitchFamily="18" charset="-128"/>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8603615" y="1158875"/>
            <a:ext cx="2064385" cy="4326890"/>
          </a:xfrm>
          <a:prstGeom prst="rect">
            <a:avLst/>
          </a:prstGeom>
          <a:blipFill dpi="0" rotWithShape="1">
            <a:blip r:embed="rId1">
              <a:extLst>
                <a:ext uri="{28A0092B-C50C-407E-A947-70E740481C1C}">
                  <a14:useLocalDpi xmlns:a14="http://schemas.microsoft.com/office/drawing/2010/main" val="0"/>
                </a:ext>
              </a:extLst>
            </a:blip>
            <a:srcRect/>
            <a:stretch>
              <a:fillRect l="-85048" r="-850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 strike="noStrike" noProof="1"/>
          </a:p>
        </p:txBody>
      </p:sp>
      <p:sp>
        <p:nvSpPr>
          <p:cNvPr id="10" name="矩形 18"/>
          <p:cNvSpPr/>
          <p:nvPr/>
        </p:nvSpPr>
        <p:spPr>
          <a:xfrm>
            <a:off x="1316038" y="2187575"/>
            <a:ext cx="6697662" cy="3019425"/>
          </a:xfrm>
          <a:prstGeom prst="rect">
            <a:avLst/>
          </a:prstGeom>
          <a:noFill/>
          <a:ln w="9525">
            <a:noFill/>
          </a:ln>
        </p:spPr>
        <p:txBody>
          <a:bodyPr wrap="square" anchor="ctr"/>
          <a:p>
            <a:endParaRPr lang="zh-CN" altLang="zh-CN" sz="4000" b="1" dirty="0">
              <a:solidFill>
                <a:srgbClr val="FF0000"/>
              </a:solidFill>
              <a:latin typeface="微软雅黑" panose="020B0503020204020204" charset="-122"/>
              <a:ea typeface="微软雅黑" panose="020B0503020204020204" charset="-122"/>
            </a:endParaRPr>
          </a:p>
          <a:p>
            <a:pPr algn="ctr"/>
            <a:r>
              <a:rPr lang="zh-CN" altLang="zh-CN" sz="4800" b="1" dirty="0">
                <a:solidFill>
                  <a:srgbClr val="FF0000"/>
                </a:solidFill>
                <a:latin typeface="微软雅黑" panose="020B0503020204020204" charset="-122"/>
                <a:ea typeface="微软雅黑" panose="020B0503020204020204" charset="-122"/>
              </a:rPr>
              <a:t>用心工作    用爱教育</a:t>
            </a:r>
            <a:endParaRPr lang="zh-CN" altLang="zh-CN" sz="4800" b="1" dirty="0">
              <a:solidFill>
                <a:srgbClr val="FF0000"/>
              </a:solidFill>
              <a:latin typeface="微软雅黑" panose="020B0503020204020204" charset="-122"/>
              <a:ea typeface="微软雅黑" panose="020B0503020204020204" charset="-122"/>
            </a:endParaRPr>
          </a:p>
          <a:p>
            <a:pPr algn="ctr"/>
            <a:endParaRPr lang="zh-CN" altLang="zh-CN" sz="4800" b="1" dirty="0">
              <a:solidFill>
                <a:srgbClr val="FF0000"/>
              </a:solidFill>
              <a:latin typeface="微软雅黑" panose="020B0503020204020204" charset="-122"/>
              <a:ea typeface="微软雅黑" panose="020B0503020204020204" charset="-122"/>
            </a:endParaRPr>
          </a:p>
          <a:p>
            <a:pPr algn="ctr"/>
            <a:r>
              <a:rPr lang="zh-CN" altLang="zh-CN" sz="4800" b="1" dirty="0">
                <a:solidFill>
                  <a:srgbClr val="FF0000"/>
                </a:solidFill>
                <a:latin typeface="微软雅黑" panose="020B0503020204020204" charset="-122"/>
                <a:ea typeface="微软雅黑" panose="020B0503020204020204" charset="-122"/>
              </a:rPr>
              <a:t>做一名好教师</a:t>
            </a:r>
            <a:endParaRPr lang="zh-CN" altLang="zh-CN" sz="4800" b="1" dirty="0">
              <a:solidFill>
                <a:srgbClr val="FF0000"/>
              </a:solidFill>
              <a:latin typeface="微软雅黑" panose="020B0503020204020204" charset="-122"/>
              <a:ea typeface="微软雅黑" panose="020B0503020204020204" charset="-122"/>
              <a:sym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7" name="图片 1" descr="2"/>
          <p:cNvPicPr>
            <a:picLocks noChangeAspect="1"/>
          </p:cNvPicPr>
          <p:nvPr/>
        </p:nvPicPr>
        <p:blipFill>
          <a:blip r:embed="rId1"/>
          <a:stretch>
            <a:fillRect/>
          </a:stretch>
        </p:blipFill>
        <p:spPr>
          <a:xfrm>
            <a:off x="-609600" y="-2954337"/>
            <a:ext cx="13411200" cy="12766675"/>
          </a:xfrm>
          <a:prstGeom prst="rect">
            <a:avLst/>
          </a:prstGeom>
          <a:noFill/>
          <a:ln w="9525">
            <a:noFill/>
          </a:ln>
        </p:spPr>
      </p:pic>
      <p:sp>
        <p:nvSpPr>
          <p:cNvPr id="65538" name="矩形 6145"/>
          <p:cNvSpPr/>
          <p:nvPr/>
        </p:nvSpPr>
        <p:spPr>
          <a:xfrm>
            <a:off x="1836738" y="2006600"/>
            <a:ext cx="8113712" cy="3211513"/>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2036763" y="2884488"/>
            <a:ext cx="7829550" cy="1590675"/>
          </a:xfrm>
          <a:prstGeom prst="rect">
            <a:avLst/>
          </a:prstGeom>
        </p:spPr>
        <p:txBody>
          <a:bodyPr wrap="none" fromWordArt="1">
            <a:prstTxWarp prst="textPlain">
              <a:avLst>
                <a:gd name="adj" fmla="val 50000"/>
              </a:avLst>
            </a:prstTxWarp>
            <a:normAutofit fontScale="70000"/>
          </a:bodyPr>
          <a:p>
            <a:pPr algn="ctr" fontAlgn="base"/>
            <a:r>
              <a:rPr lang="zh-CN" altLang="en-US" sz="12800" b="1" strike="noStrike" noProof="1">
                <a:solidFill>
                  <a:srgbClr val="F2F2F2"/>
                </a:solidFill>
                <a:latin typeface="微软雅黑" panose="020B0503020204020204" charset="-122"/>
                <a:ea typeface="微软雅黑" panose="020B0503020204020204" charset="-122"/>
                <a:cs typeface="+mn-cs"/>
              </a:rPr>
              <a:t>我们是谁？</a:t>
            </a:r>
            <a:endParaRPr lang="zh-CN" altLang="en-US" sz="12800" b="1" strike="noStrike" noProof="1">
              <a:solidFill>
                <a:srgbClr val="F2F2F2"/>
              </a:solidFill>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图片 22529" descr="告示牌"/>
          <p:cNvPicPr>
            <a:picLocks noChangeAspect="1"/>
          </p:cNvPicPr>
          <p:nvPr/>
        </p:nvPicPr>
        <p:blipFill>
          <a:blip r:embed="rId1">
            <a:clrChange>
              <a:clrFrom>
                <a:srgbClr val="FFFFFF"/>
              </a:clrFrom>
              <a:clrTo>
                <a:srgbClr val="FFFFFF">
                  <a:alpha val="0"/>
                </a:srgbClr>
              </a:clrTo>
            </a:clrChange>
          </a:blip>
          <a:srcRect l="24130" t="9186" r="17036" b="32112"/>
          <a:stretch>
            <a:fillRect/>
          </a:stretch>
        </p:blipFill>
        <p:spPr>
          <a:xfrm>
            <a:off x="3200400" y="914400"/>
            <a:ext cx="5575300" cy="5562600"/>
          </a:xfrm>
          <a:prstGeom prst="rect">
            <a:avLst/>
          </a:prstGeom>
          <a:noFill/>
          <a:ln w="9525">
            <a:noFill/>
          </a:ln>
        </p:spPr>
      </p:pic>
      <p:sp>
        <p:nvSpPr>
          <p:cNvPr id="66562" name="文本框 22530"/>
          <p:cNvSpPr txBox="1"/>
          <p:nvPr/>
        </p:nvSpPr>
        <p:spPr>
          <a:xfrm>
            <a:off x="3962400" y="3276600"/>
            <a:ext cx="4419600" cy="1445260"/>
          </a:xfrm>
          <a:prstGeom prst="rect">
            <a:avLst/>
          </a:prstGeom>
          <a:noFill/>
          <a:ln w="9525">
            <a:noFill/>
          </a:ln>
        </p:spPr>
        <p:txBody>
          <a:bodyPr wrap="square" anchor="t">
            <a:spAutoFit/>
          </a:bodyPr>
          <a:p>
            <a:r>
              <a:rPr lang="zh-CN" altLang="en-US" sz="4400" b="1" dirty="0">
                <a:solidFill>
                  <a:srgbClr val="CC0000"/>
                </a:solidFill>
                <a:latin typeface="微软雅黑" panose="020B0503020204020204" charset="-122"/>
                <a:ea typeface="微软雅黑" panose="020B0503020204020204" charset="-122"/>
                <a:cs typeface="微软雅黑" panose="020B0503020204020204" charset="-122"/>
              </a:rPr>
              <a:t>我是骄傲的</a:t>
            </a:r>
            <a:endParaRPr lang="zh-CN" altLang="en-US" sz="4400" b="1" dirty="0">
              <a:solidFill>
                <a:srgbClr val="CC0000"/>
              </a:solidFill>
              <a:latin typeface="微软雅黑" panose="020B0503020204020204" charset="-122"/>
              <a:ea typeface="微软雅黑" panose="020B0503020204020204" charset="-122"/>
              <a:cs typeface="微软雅黑" panose="020B0503020204020204" charset="-122"/>
            </a:endParaRPr>
          </a:p>
          <a:p>
            <a:r>
              <a:rPr lang="zh-CN" altLang="en-US" sz="4400" b="1" dirty="0">
                <a:solidFill>
                  <a:srgbClr val="CC0000"/>
                </a:solidFill>
                <a:latin typeface="微软雅黑" panose="020B0503020204020204" charset="-122"/>
                <a:ea typeface="微软雅黑" panose="020B0503020204020204" charset="-122"/>
                <a:cs typeface="微软雅黑" panose="020B0503020204020204" charset="-122"/>
              </a:rPr>
              <a:t>            </a:t>
            </a:r>
            <a:r>
              <a:rPr lang="zh-CN" altLang="en-US" sz="4400" b="1" dirty="0">
                <a:solidFill>
                  <a:srgbClr val="CC0000"/>
                </a:solidFill>
                <a:latin typeface="微软雅黑" panose="020B0503020204020204" charset="-122"/>
                <a:ea typeface="微软雅黑" panose="020B0503020204020204" charset="-122"/>
                <a:cs typeface="微软雅黑" panose="020B0503020204020204" charset="-122"/>
              </a:rPr>
              <a:t>悠久人！</a:t>
            </a:r>
            <a:endParaRPr lang="zh-CN" altLang="en-US" sz="4400" b="1" dirty="0">
              <a:solidFill>
                <a:srgbClr val="CC0000"/>
              </a:solidFill>
              <a:latin typeface="微软雅黑" panose="020B0503020204020204" charset="-122"/>
              <a:ea typeface="微软雅黑" panose="020B0503020204020204" charset="-122"/>
              <a:cs typeface="微软雅黑" panose="020B0503020204020204" charset="-122"/>
            </a:endParaRPr>
          </a:p>
        </p:txBody>
      </p:sp>
      <p:pic>
        <p:nvPicPr>
          <p:cNvPr id="2" name="图片 1" descr="Yojo LOGO"/>
          <p:cNvPicPr>
            <a:picLocks noChangeAspect="1"/>
          </p:cNvPicPr>
          <p:nvPr>
            <p:custDataLst>
              <p:tags r:id="rId2"/>
            </p:custDataLst>
          </p:nvPr>
        </p:nvPicPr>
        <p:blipFill>
          <a:blip r:embed="rId3"/>
          <a:stretch>
            <a:fillRect/>
          </a:stretch>
        </p:blipFill>
        <p:spPr>
          <a:xfrm>
            <a:off x="10247630" y="151130"/>
            <a:ext cx="1944370" cy="1240155"/>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054860" y="0"/>
            <a:ext cx="8449945" cy="68103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p:cNvSpPr>
          <p:nvPr>
            <p:ph type="title" idx="4294967295"/>
          </p:nvPr>
        </p:nvSpPr>
        <p:spPr>
          <a:xfrm>
            <a:off x="1219200" y="1298575"/>
            <a:ext cx="10972800" cy="5276850"/>
          </a:xfrm>
        </p:spPr>
        <p:txBody>
          <a:bodyPr anchor="ct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用爱的目光关注孩子；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用爱的微笑面对孩子；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用爱的语言鼓励孩子；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用爱的渴望调动孩子；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用爱的细节感染孩子；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用爱的教管约束孩子；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用爱的胸怀包容孩子；</a:t>
            </a:r>
            <a:br>
              <a:rPr lang="zh-CN" altLang="en-US" b="1">
                <a:solidFill>
                  <a:srgbClr val="FF0000"/>
                </a:solidFill>
                <a:latin typeface="微软雅黑" panose="020B0503020204020204" charset="-122"/>
                <a:ea typeface="微软雅黑" panose="020B0503020204020204" charset="-122"/>
                <a:cs typeface="微软雅黑" panose="020B0503020204020204" charset="-122"/>
              </a:rPr>
            </a:br>
            <a:r>
              <a:rPr lang="zh-CN" altLang="en-US" b="1">
                <a:solidFill>
                  <a:srgbClr val="FF0000"/>
                </a:solidFill>
                <a:latin typeface="微软雅黑" panose="020B0503020204020204" charset="-122"/>
                <a:ea typeface="微软雅黑" panose="020B0503020204020204" charset="-122"/>
                <a:cs typeface="微软雅黑" panose="020B0503020204020204" charset="-122"/>
              </a:rPr>
              <a:t>把爱的机会还给孩子！</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3" name="图片 2"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64230" y="3189605"/>
            <a:ext cx="6252210" cy="1938020"/>
          </a:xfrm>
          <a:prstGeom prst="rect">
            <a:avLst/>
          </a:prstGeom>
          <a:noFill/>
        </p:spPr>
        <p:txBody>
          <a:bodyPr wrap="none" rtlCol="0" anchor="t">
            <a:spAutoFit/>
          </a:bodyPr>
          <a:p>
            <a:r>
              <a:rPr lang="zh-CN" altLang="en-US" sz="12000" b="1">
                <a:solidFill>
                  <a:srgbClr val="FF0000"/>
                </a:solidFill>
                <a:latin typeface="微软雅黑" panose="020B0503020204020204" charset="-122"/>
                <a:ea typeface="微软雅黑" panose="020B0503020204020204" charset="-122"/>
                <a:sym typeface="+mn-ea"/>
              </a:rPr>
              <a:t>谢   谢！</a:t>
            </a:r>
            <a:endParaRPr lang="zh-CN" altLang="en-US" sz="12000" b="1">
              <a:solidFill>
                <a:srgbClr val="FF0000"/>
              </a:solidFill>
              <a:latin typeface="微软雅黑" panose="020B0503020204020204" charset="-122"/>
              <a:ea typeface="微软雅黑" panose="020B0503020204020204" charset="-122"/>
              <a:sym typeface="+mn-ea"/>
            </a:endParaRPr>
          </a:p>
        </p:txBody>
      </p:sp>
      <p:pic>
        <p:nvPicPr>
          <p:cNvPr id="3" name="图片 2" descr="Yojo LOGO"/>
          <p:cNvPicPr>
            <a:picLocks noChangeAspect="1"/>
          </p:cNvPicPr>
          <p:nvPr>
            <p:custDataLst>
              <p:tags r:id="rId1"/>
            </p:custDataLst>
          </p:nvPr>
        </p:nvPicPr>
        <p:blipFill>
          <a:blip r:embed="rId2"/>
          <a:stretch>
            <a:fillRect/>
          </a:stretch>
        </p:blipFill>
        <p:spPr>
          <a:xfrm>
            <a:off x="3923030" y="365125"/>
            <a:ext cx="4100195" cy="26149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97580" y="1010285"/>
            <a:ext cx="4915535" cy="5631180"/>
          </a:xfrm>
          <a:prstGeom prst="rect">
            <a:avLst/>
          </a:prstGeom>
          <a:noFill/>
        </p:spPr>
        <p:txBody>
          <a:bodyPr wrap="square" rtlCol="0" anchor="t">
            <a:spAutoFit/>
          </a:bodyPr>
          <a:p>
            <a:pPr algn="ctr" eaLnBrk="1" hangingPunct="1">
              <a:lnSpc>
                <a:spcPct val="200000"/>
              </a:lnSpc>
              <a:buNone/>
            </a:pP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好老师要有理想信念</a:t>
            </a:r>
            <a:endPar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endParaRPr>
          </a:p>
          <a:p>
            <a:pPr algn="ctr" eaLnBrk="1" hangingPunct="1">
              <a:lnSpc>
                <a:spcPct val="200000"/>
              </a:lnSpc>
              <a:buNone/>
            </a:pP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好老师要有道德情操</a:t>
            </a:r>
            <a:endPar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endParaRPr>
          </a:p>
          <a:p>
            <a:pPr algn="ctr" eaLnBrk="1" hangingPunct="1">
              <a:lnSpc>
                <a:spcPct val="200000"/>
              </a:lnSpc>
              <a:buNone/>
            </a:pP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好老师要有扎实学识</a:t>
            </a:r>
            <a:endPar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endParaRPr>
          </a:p>
          <a:p>
            <a:pPr algn="ctr" eaLnBrk="1" hangingPunct="1">
              <a:lnSpc>
                <a:spcPct val="200000"/>
              </a:lnSpc>
              <a:buNone/>
            </a:pP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好老师要有仁爱之心</a:t>
            </a:r>
            <a:endPar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endParaRPr>
          </a:p>
          <a:p>
            <a:pPr algn="ctr" eaLnBrk="1" hangingPunct="1">
              <a:lnSpc>
                <a:spcPct val="200000"/>
              </a:lnSpc>
              <a:buNone/>
            </a:pP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             </a:t>
            </a:r>
            <a:r>
              <a:rPr lang="en-US" altLang="zh-CN" sz="3600" b="1" dirty="0">
                <a:solidFill>
                  <a:srgbClr val="FF0000"/>
                </a:solidFill>
                <a:latin typeface="微软雅黑" panose="020B0503020204020204" charset="-122"/>
                <a:ea typeface="微软雅黑" panose="020B0503020204020204" charset="-122"/>
                <a:sym typeface="Arial" panose="020B0604020202090204" pitchFamily="34" charset="0"/>
              </a:rPr>
              <a:t>——</a:t>
            </a:r>
            <a:r>
              <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rPr>
              <a:t>习近平</a:t>
            </a:r>
            <a:endParaRPr lang="zh-CN" altLang="en-US" sz="3600" b="1" dirty="0">
              <a:solidFill>
                <a:srgbClr val="FF0000"/>
              </a:solidFill>
              <a:latin typeface="微软雅黑" panose="020B0503020204020204" charset="-122"/>
              <a:ea typeface="微软雅黑" panose="020B0503020204020204" charset="-122"/>
              <a:sym typeface="Arial" panose="020B0604020202090204" pitchFamily="34" charset="0"/>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descr="2"/>
          <p:cNvPicPr>
            <a:picLocks noChangeAspect="1"/>
          </p:cNvPicPr>
          <p:nvPr/>
        </p:nvPicPr>
        <p:blipFill>
          <a:blip r:embed="rId1"/>
          <a:stretch>
            <a:fillRect/>
          </a:stretch>
        </p:blipFill>
        <p:spPr>
          <a:xfrm>
            <a:off x="-609600" y="-2954337"/>
            <a:ext cx="13411200" cy="12766675"/>
          </a:xfrm>
          <a:prstGeom prst="rect">
            <a:avLst/>
          </a:prstGeom>
          <a:noFill/>
          <a:ln w="9525">
            <a:noFill/>
          </a:ln>
        </p:spPr>
      </p:pic>
      <p:sp>
        <p:nvSpPr>
          <p:cNvPr id="14338" name="矩形 6145"/>
          <p:cNvSpPr/>
          <p:nvPr/>
        </p:nvSpPr>
        <p:spPr>
          <a:xfrm>
            <a:off x="1598613" y="1192213"/>
            <a:ext cx="8685212" cy="4368800"/>
          </a:xfrm>
          <a:prstGeom prst="rect">
            <a:avLst/>
          </a:prstGeom>
          <a:solidFill>
            <a:srgbClr val="E61E11">
              <a:alpha val="74901"/>
            </a:srgbClr>
          </a:solidFill>
          <a:ln w="9525">
            <a:noFill/>
          </a:ln>
        </p:spPr>
        <p:txBody>
          <a:bodyPr wrap="none" anchor="ctr"/>
          <a:p>
            <a:pPr algn="ctr"/>
            <a:endParaRPr lang="zh-CN" altLang="zh-CN" sz="100" dirty="0">
              <a:latin typeface="Arial" panose="020B0604020202090204" pitchFamily="34" charset="0"/>
              <a:ea typeface="宋体" pitchFamily="2" charset="-122"/>
            </a:endParaRPr>
          </a:p>
        </p:txBody>
      </p:sp>
      <p:sp>
        <p:nvSpPr>
          <p:cNvPr id="66563" name="矩形 6146"/>
          <p:cNvSpPr>
            <a:spLocks noTextEdit="1"/>
          </p:cNvSpPr>
          <p:nvPr/>
        </p:nvSpPr>
        <p:spPr>
          <a:xfrm>
            <a:off x="1793875" y="2509838"/>
            <a:ext cx="8266113" cy="1731963"/>
          </a:xfrm>
          <a:prstGeom prst="rect">
            <a:avLst/>
          </a:prstGeom>
        </p:spPr>
        <p:txBody>
          <a:bodyPr wrap="none" fromWordArt="1">
            <a:prstTxWarp prst="textPlain">
              <a:avLst>
                <a:gd name="adj" fmla="val 50000"/>
              </a:avLst>
            </a:prstTxWarp>
            <a:normAutofit fontScale="80000"/>
          </a:bodyPr>
          <a:p>
            <a:pPr algn="ctr" fontAlgn="base"/>
            <a:r>
              <a:rPr lang="zh-CN" altLang="en-US" sz="12800" b="1" strike="noStrike" noProof="1">
                <a:solidFill>
                  <a:srgbClr val="F2F2F2"/>
                </a:solidFill>
                <a:latin typeface="微软雅黑" panose="020B0503020204020204" charset="-122"/>
                <a:ea typeface="微软雅黑" panose="020B0503020204020204" charset="-122"/>
                <a:cs typeface="+mn-cs"/>
              </a:rPr>
              <a:t>有理想信念</a:t>
            </a:r>
            <a:endParaRPr lang="zh-CN" altLang="en-US" sz="12800" b="1" strike="noStrike" noProof="1">
              <a:solidFill>
                <a:srgbClr val="F2F2F2"/>
              </a:solidFill>
              <a:latin typeface="微软雅黑" panose="020B0503020204020204" charset="-122"/>
              <a:ea typeface="微软雅黑" panose="020B0503020204020204" charset="-122"/>
              <a:cs typeface="+mn-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82065" y="2854325"/>
            <a:ext cx="10407650" cy="1088390"/>
          </a:xfrm>
          <a:prstGeom prst="rect">
            <a:avLst/>
          </a:prstGeom>
          <a:noFill/>
        </p:spPr>
        <p:txBody>
          <a:bodyPr wrap="square" rtlCol="0" anchor="t">
            <a:spAutoFit/>
          </a:bodyPr>
          <a:p>
            <a:pPr eaLnBrk="1" hangingPunct="1">
              <a:lnSpc>
                <a:spcPct val="180000"/>
              </a:lnSpc>
              <a:buNone/>
            </a:pPr>
            <a:r>
              <a:rPr lang="zh-CN" altLang="en-US" sz="3600" b="1" dirty="0">
                <a:solidFill>
                  <a:srgbClr val="FF0000"/>
                </a:solidFill>
                <a:latin typeface="微软雅黑" panose="020B0503020204020204" charset="-122"/>
                <a:ea typeface="微软雅黑" panose="020B0503020204020204" charset="-122"/>
                <a:sym typeface="+mn-ea"/>
              </a:rPr>
              <a:t>信仰是一个人做什么和不做什么的根本准则和态度！</a:t>
            </a:r>
            <a:endParaRPr lang="zh-CN" altLang="en-US" sz="3600" b="1" dirty="0">
              <a:solidFill>
                <a:srgbClr val="FF0000"/>
              </a:solidFill>
              <a:latin typeface="微软雅黑" panose="020B0503020204020204" charset="-122"/>
              <a:ea typeface="微软雅黑" panose="020B0503020204020204" charset="-122"/>
              <a:sym typeface="+mn-ea"/>
            </a:endParaRPr>
          </a:p>
        </p:txBody>
      </p:sp>
      <p:sp>
        <p:nvSpPr>
          <p:cNvPr id="5" name="文本框 4"/>
          <p:cNvSpPr txBox="1"/>
          <p:nvPr/>
        </p:nvSpPr>
        <p:spPr>
          <a:xfrm>
            <a:off x="2750820" y="1142365"/>
            <a:ext cx="6795135" cy="1198880"/>
          </a:xfrm>
          <a:prstGeom prst="rect">
            <a:avLst/>
          </a:prstGeom>
          <a:noFill/>
        </p:spPr>
        <p:txBody>
          <a:bodyPr wrap="none" rtlCol="0" anchor="t">
            <a:spAutoFit/>
          </a:bodyPr>
          <a:p>
            <a:pPr eaLnBrk="1" hangingPunct="1">
              <a:lnSpc>
                <a:spcPct val="180000"/>
              </a:lnSpc>
            </a:pPr>
            <a:r>
              <a:rPr lang="en-US" altLang="zh-CN" sz="4000" b="1" dirty="0">
                <a:solidFill>
                  <a:srgbClr val="FF0000"/>
                </a:solidFill>
                <a:latin typeface="微软雅黑" panose="020B0503020204020204" charset="-122"/>
                <a:ea typeface="微软雅黑" panose="020B0503020204020204" charset="-122"/>
                <a:sym typeface="Arial" panose="020B0604020202090204" pitchFamily="34" charset="0"/>
              </a:rPr>
              <a:t>好教师的关键——</a:t>
            </a:r>
            <a:r>
              <a:rPr lang="zh-CN" altLang="en-US" sz="4000" b="1" dirty="0">
                <a:solidFill>
                  <a:srgbClr val="FF0000"/>
                </a:solidFill>
                <a:latin typeface="微软雅黑" panose="020B0503020204020204" charset="-122"/>
                <a:ea typeface="微软雅黑" panose="020B0503020204020204" charset="-122"/>
                <a:sym typeface="Arial" panose="020B0604020202090204" pitchFamily="34" charset="0"/>
              </a:rPr>
              <a:t>理想与信念</a:t>
            </a:r>
            <a:endParaRPr lang="zh-CN" altLang="en-US" sz="4000" b="1" dirty="0">
              <a:solidFill>
                <a:srgbClr val="FF0000"/>
              </a:solidFill>
              <a:latin typeface="微软雅黑" panose="020B0503020204020204" charset="-122"/>
              <a:ea typeface="微软雅黑" panose="020B0503020204020204" charset="-122"/>
              <a:sym typeface="Arial" panose="020B0604020202090204" pitchFamily="34" charset="0"/>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94560" y="2457450"/>
            <a:ext cx="8726170" cy="1420495"/>
          </a:xfrm>
          <a:prstGeom prst="rect">
            <a:avLst/>
          </a:prstGeom>
          <a:noFill/>
        </p:spPr>
        <p:txBody>
          <a:bodyPr wrap="none" rtlCol="0" anchor="t">
            <a:spAutoFit/>
          </a:bodyPr>
          <a:p>
            <a:pPr eaLnBrk="1" hangingPunct="1">
              <a:lnSpc>
                <a:spcPct val="180000"/>
              </a:lnSpc>
              <a:buNone/>
            </a:pPr>
            <a:r>
              <a:rPr lang="en-US" altLang="zh-CN" sz="4800" b="1" dirty="0">
                <a:solidFill>
                  <a:srgbClr val="FF0000"/>
                </a:solidFill>
                <a:latin typeface="微软雅黑" panose="020B0503020204020204" charset="-122"/>
                <a:ea typeface="微软雅黑" panose="020B0503020204020204" charset="-122"/>
                <a:sym typeface="Arial" panose="020B0604020202090204" pitchFamily="34" charset="0"/>
              </a:rPr>
              <a:t>好教师的信仰</a:t>
            </a:r>
            <a:r>
              <a:rPr lang="zh-CN" altLang="en-US" sz="4800" b="1" dirty="0">
                <a:solidFill>
                  <a:srgbClr val="FF0000"/>
                </a:solidFill>
                <a:latin typeface="微软雅黑" panose="020B0503020204020204" charset="-122"/>
                <a:ea typeface="微软雅黑" panose="020B0503020204020204" charset="-122"/>
                <a:sym typeface="Arial" panose="020B0604020202090204" pitchFamily="34" charset="0"/>
              </a:rPr>
              <a:t>：努力做好的教育</a:t>
            </a:r>
            <a:endParaRPr lang="zh-CN" altLang="en-US" sz="4800" b="1" dirty="0">
              <a:solidFill>
                <a:srgbClr val="FF0000"/>
              </a:solidFill>
              <a:latin typeface="微软雅黑" panose="020B0503020204020204" charset="-122"/>
              <a:ea typeface="微软雅黑" panose="020B0503020204020204" charset="-122"/>
              <a:sym typeface="Arial" panose="020B0604020202090204" pitchFamily="34" charset="0"/>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2900" y="1258570"/>
            <a:ext cx="11607165" cy="4570730"/>
          </a:xfrm>
          <a:prstGeom prst="rect">
            <a:avLst/>
          </a:prstGeom>
          <a:noFill/>
        </p:spPr>
        <p:txBody>
          <a:bodyPr wrap="square" rtlCol="0" anchor="t">
            <a:spAutoFit/>
          </a:bodyPr>
          <a:p>
            <a:pPr eaLnBrk="1" hangingPunct="1">
              <a:lnSpc>
                <a:spcPct val="130000"/>
              </a:lnSpc>
            </a:pPr>
            <a:r>
              <a:rPr lang="en-US" altLang="zh-CN" sz="32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mn-ea"/>
              </a:rPr>
              <a:t>良好的教育一定致力于引领孩子们用自己的眼睛去观察，用自己的心灵去感悟，用自己的头脑去别，用自己的语言去表达。良好的教育使得一个人成为真正的人，成为他自己，成为一个不可替代的、立于天地之间大写的人</a:t>
            </a:r>
            <a:r>
              <a:rPr lang="zh-CN" altLang="en-US" sz="320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3200" dirty="0">
              <a:solidFill>
                <a:srgbClr val="FF0000"/>
              </a:solidFill>
              <a:latin typeface="微软雅黑" panose="020B0503020204020204" charset="-122"/>
              <a:ea typeface="微软雅黑" panose="020B0503020204020204" charset="-122"/>
              <a:cs typeface="微软雅黑" panose="020B0503020204020204" charset="-122"/>
            </a:endParaRPr>
          </a:p>
          <a:p>
            <a:pPr eaLnBrk="1" hangingPunct="1">
              <a:lnSpc>
                <a:spcPct val="130000"/>
              </a:lnSpc>
            </a:pPr>
            <a:r>
              <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mn-ea"/>
              </a:rPr>
              <a:t>    良好的教育一定能够给无助的心灵带来希望，给稚嫩的双手带来力量，给蒙迷的双眼带来明，给孱弱的身躯带来强健，给弯曲的脊梁带来挺拔，给卑琐的人们带来自信。</a:t>
            </a:r>
            <a:endParaRPr lang="zh-CN" altLang="en-US" sz="3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Yojo LOGO"/>
          <p:cNvPicPr>
            <a:picLocks noChangeAspect="1"/>
          </p:cNvPicPr>
          <p:nvPr>
            <p:custDataLst>
              <p:tags r:id="rId1"/>
            </p:custDataLst>
          </p:nvPr>
        </p:nvPicPr>
        <p:blipFill>
          <a:blip r:embed="rId2"/>
          <a:stretch>
            <a:fillRect/>
          </a:stretch>
        </p:blipFill>
        <p:spPr>
          <a:xfrm>
            <a:off x="10247630" y="151130"/>
            <a:ext cx="1944370" cy="12401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REFSHAPE" val="52302106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wm#"/>
  <p:tag name="KSO_WM_TEMPLATE_CATEGORY" val="diagram"/>
  <p:tag name="KSO_WM_TEMPLATE_INDEX" val="16051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自定义 23">
      <a:dk1>
        <a:srgbClr val="000000"/>
      </a:dk1>
      <a:lt1>
        <a:srgbClr val="FFFFFF"/>
      </a:lt1>
      <a:dk2>
        <a:srgbClr val="44546A"/>
      </a:dk2>
      <a:lt2>
        <a:srgbClr val="E7E6E6"/>
      </a:lt2>
      <a:accent1>
        <a:srgbClr val="C00000"/>
      </a:accent1>
      <a:accent2>
        <a:srgbClr val="FF0000"/>
      </a:accent2>
      <a:accent3>
        <a:srgbClr val="C00000"/>
      </a:accent3>
      <a:accent4>
        <a:srgbClr val="FF0000"/>
      </a:accent4>
      <a:accent5>
        <a:srgbClr val="C00000"/>
      </a:accent5>
      <a:accent6>
        <a:srgbClr val="FF0000"/>
      </a:accent6>
      <a:hlink>
        <a:srgbClr val="3A3838"/>
      </a:hlink>
      <a:folHlink>
        <a:srgbClr val="869FB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Words>
  <Application>WPS 文字</Application>
  <PresentationFormat>宽屏</PresentationFormat>
  <Paragraphs>162</Paragraphs>
  <Slides>45</Slides>
  <Notes>0</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45</vt:i4>
      </vt:variant>
    </vt:vector>
  </HeadingPairs>
  <TitlesOfParts>
    <vt:vector size="79" baseType="lpstr">
      <vt:lpstr>Arial</vt:lpstr>
      <vt:lpstr>宋体</vt:lpstr>
      <vt:lpstr>Wingdings</vt:lpstr>
      <vt:lpstr>微软雅黑</vt:lpstr>
      <vt:lpstr>汉仪旗黑</vt:lpstr>
      <vt:lpstr>Wingdings 2</vt:lpstr>
      <vt:lpstr>Source Han Serif SC Heavy</vt:lpstr>
      <vt:lpstr>冬青黑体简体中文</vt:lpstr>
      <vt:lpstr>宋体</vt:lpstr>
      <vt:lpstr>Arial Unicode MS</vt:lpstr>
      <vt:lpstr>Calibri Light</vt:lpstr>
      <vt:lpstr>Helvetica Neue</vt:lpstr>
      <vt:lpstr>汉仪书宋二KW</vt:lpstr>
      <vt:lpstr>Calibri</vt:lpstr>
      <vt:lpstr>幼圆</vt:lpstr>
      <vt:lpstr>Times New Roman</vt:lpstr>
      <vt:lpstr>华文新魏</vt:lpstr>
      <vt:lpstr>华文彩云</vt:lpstr>
      <vt:lpstr>苹方-简</vt:lpstr>
      <vt:lpstr>黑体</vt:lpstr>
      <vt:lpstr>华文隶书</vt:lpstr>
      <vt:lpstr>Wingdings</vt:lpstr>
      <vt:lpstr>华文中宋</vt:lpstr>
      <vt:lpstr>方正琥珀简体</vt:lpstr>
      <vt:lpstr>楷体</vt:lpstr>
      <vt:lpstr>Arial</vt:lpstr>
      <vt:lpstr>等线 Light</vt:lpstr>
      <vt:lpstr>汉仪中等线KW</vt:lpstr>
      <vt:lpstr>等线</vt:lpstr>
      <vt:lpstr>Impact</vt:lpstr>
      <vt:lpstr>微软雅黑</vt:lpstr>
      <vt:lpstr>汉仪中黑KW</vt:lpstr>
      <vt:lpstr>汉仪楷体KW</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生活中是孩子的妈妈</vt:lpstr>
      <vt:lpstr>学习中是孩子的老师 </vt:lpstr>
      <vt:lpstr>游戏中是孩子的伙伴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如何轻松愉快工作</vt:lpstr>
      <vt:lpstr>PowerPoint 演示文稿</vt:lpstr>
      <vt:lpstr>PowerPoint 演示文稿</vt:lpstr>
      <vt:lpstr>PowerPoint 演示文稿</vt:lpstr>
      <vt:lpstr>PowerPoint 演示文稿</vt:lpstr>
      <vt:lpstr>PowerPoint 演示文稿</vt:lpstr>
      <vt:lpstr>总结链接</vt:lpstr>
      <vt:lpstr>善用资源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用爱的目光关注孩子； 用爱的微笑面对孩子； 用爱的语言鼓励孩子； 用爱的渴望调动孩子； 用爱的细节感染孩子； 用爱的教管约束孩子； 用爱的胸怀包容孩子； 把爱的机会还给孩子！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阳光</cp:lastModifiedBy>
  <cp:revision>27</cp:revision>
  <dcterms:created xsi:type="dcterms:W3CDTF">2024-03-01T07:13:58Z</dcterms:created>
  <dcterms:modified xsi:type="dcterms:W3CDTF">2024-03-01T07:13:58Z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3BA36E863DEED3523580E165B482213C_43</vt:lpwstr>
  </property>
</Properties>
</file>