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72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14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media/image41.svg" ContentType="image/svg+xml"/>
  <Override PartName="/ppt/media/image43.svg" ContentType="image/svg+xml"/>
  <Override PartName="/ppt/media/image4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3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63" r:id="rId3"/>
    <p:sldId id="330" r:id="rId5"/>
    <p:sldId id="362" r:id="rId6"/>
    <p:sldId id="355" r:id="rId7"/>
    <p:sldId id="357" r:id="rId8"/>
    <p:sldId id="363" r:id="rId9"/>
    <p:sldId id="358" r:id="rId10"/>
    <p:sldId id="364" r:id="rId11"/>
    <p:sldId id="360" r:id="rId12"/>
    <p:sldId id="361" r:id="rId13"/>
    <p:sldId id="381" r:id="rId14"/>
    <p:sldId id="378" r:id="rId15"/>
    <p:sldId id="379" r:id="rId16"/>
    <p:sldId id="394" r:id="rId17"/>
    <p:sldId id="380" r:id="rId18"/>
    <p:sldId id="259" r:id="rId19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55C"/>
    <a:srgbClr val="FC9141"/>
    <a:srgbClr val="FFCF59"/>
    <a:srgbClr val="439BB3"/>
    <a:srgbClr val="ED7D31"/>
    <a:srgbClr val="AED151"/>
    <a:srgbClr val="FEFEFE"/>
    <a:srgbClr val="01BCF1"/>
    <a:srgbClr val="548235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69"/>
    <p:restoredTop sz="94674"/>
  </p:normalViewPr>
  <p:slideViewPr>
    <p:cSldViewPr snapToGrid="0" snapToObjects="1">
      <p:cViewPr>
        <p:scale>
          <a:sx n="94" d="100"/>
          <a:sy n="94" d="100"/>
        </p:scale>
        <p:origin x="1208" y="1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73.xml"/><Relationship Id="rId24" Type="http://schemas.openxmlformats.org/officeDocument/2006/relationships/customXml" Target="../customXml/item1.xml"/><Relationship Id="rId23" Type="http://schemas.openxmlformats.org/officeDocument/2006/relationships/customXmlProps" Target="../customXml/itemProps7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7" name="图片 6" descr="Yojo PPT模版 new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8" name="图片 7" descr="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7" name="图片 6" descr="Yojo PPT模版 new_0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9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tags" Target="../tags/tag36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8.jpeg"/><Relationship Id="rId3" Type="http://schemas.openxmlformats.org/officeDocument/2006/relationships/tags" Target="../tags/tag38.xml"/><Relationship Id="rId2" Type="http://schemas.openxmlformats.org/officeDocument/2006/relationships/image" Target="../media/image17.jpeg"/><Relationship Id="rId1" Type="http://schemas.openxmlformats.org/officeDocument/2006/relationships/tags" Target="../tags/tag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svg"/><Relationship Id="rId8" Type="http://schemas.openxmlformats.org/officeDocument/2006/relationships/image" Target="../media/image24.png"/><Relationship Id="rId7" Type="http://schemas.openxmlformats.org/officeDocument/2006/relationships/tags" Target="../tags/tag41.xml"/><Relationship Id="rId6" Type="http://schemas.openxmlformats.org/officeDocument/2006/relationships/image" Target="../media/image23.svg"/><Relationship Id="rId58" Type="http://schemas.openxmlformats.org/officeDocument/2006/relationships/slideLayout" Target="../slideLayouts/slideLayout3.xml"/><Relationship Id="rId57" Type="http://schemas.openxmlformats.org/officeDocument/2006/relationships/tags" Target="../tags/tag69.xml"/><Relationship Id="rId56" Type="http://schemas.openxmlformats.org/officeDocument/2006/relationships/tags" Target="../tags/tag68.xml"/><Relationship Id="rId55" Type="http://schemas.openxmlformats.org/officeDocument/2006/relationships/tags" Target="../tags/tag67.xml"/><Relationship Id="rId54" Type="http://schemas.openxmlformats.org/officeDocument/2006/relationships/image" Target="../media/image45.svg"/><Relationship Id="rId53" Type="http://schemas.openxmlformats.org/officeDocument/2006/relationships/image" Target="../media/image44.png"/><Relationship Id="rId52" Type="http://schemas.openxmlformats.org/officeDocument/2006/relationships/tags" Target="../tags/tag66.xml"/><Relationship Id="rId51" Type="http://schemas.openxmlformats.org/officeDocument/2006/relationships/tags" Target="../tags/tag65.xml"/><Relationship Id="rId50" Type="http://schemas.openxmlformats.org/officeDocument/2006/relationships/tags" Target="../tags/tag64.xml"/><Relationship Id="rId5" Type="http://schemas.openxmlformats.org/officeDocument/2006/relationships/image" Target="../media/image22.png"/><Relationship Id="rId49" Type="http://schemas.openxmlformats.org/officeDocument/2006/relationships/tags" Target="../tags/tag63.xml"/><Relationship Id="rId48" Type="http://schemas.openxmlformats.org/officeDocument/2006/relationships/tags" Target="../tags/tag62.xml"/><Relationship Id="rId47" Type="http://schemas.openxmlformats.org/officeDocument/2006/relationships/image" Target="../media/image43.svg"/><Relationship Id="rId46" Type="http://schemas.openxmlformats.org/officeDocument/2006/relationships/image" Target="../media/image42.png"/><Relationship Id="rId45" Type="http://schemas.openxmlformats.org/officeDocument/2006/relationships/tags" Target="../tags/tag61.xml"/><Relationship Id="rId44" Type="http://schemas.openxmlformats.org/officeDocument/2006/relationships/image" Target="../media/image41.svg"/><Relationship Id="rId43" Type="http://schemas.openxmlformats.org/officeDocument/2006/relationships/image" Target="../media/image40.png"/><Relationship Id="rId42" Type="http://schemas.openxmlformats.org/officeDocument/2006/relationships/tags" Target="../tags/tag60.xml"/><Relationship Id="rId41" Type="http://schemas.openxmlformats.org/officeDocument/2006/relationships/tags" Target="../tags/tag59.xml"/><Relationship Id="rId40" Type="http://schemas.openxmlformats.org/officeDocument/2006/relationships/image" Target="../media/image39.svg"/><Relationship Id="rId4" Type="http://schemas.openxmlformats.org/officeDocument/2006/relationships/tags" Target="../tags/tag40.xml"/><Relationship Id="rId39" Type="http://schemas.openxmlformats.org/officeDocument/2006/relationships/image" Target="../media/image38.png"/><Relationship Id="rId38" Type="http://schemas.openxmlformats.org/officeDocument/2006/relationships/tags" Target="../tags/tag58.xml"/><Relationship Id="rId37" Type="http://schemas.openxmlformats.org/officeDocument/2006/relationships/image" Target="../media/image37.svg"/><Relationship Id="rId36" Type="http://schemas.openxmlformats.org/officeDocument/2006/relationships/image" Target="../media/image36.png"/><Relationship Id="rId35" Type="http://schemas.openxmlformats.org/officeDocument/2006/relationships/tags" Target="../tags/tag57.xml"/><Relationship Id="rId34" Type="http://schemas.openxmlformats.org/officeDocument/2006/relationships/tags" Target="../tags/tag56.xml"/><Relationship Id="rId33" Type="http://schemas.openxmlformats.org/officeDocument/2006/relationships/tags" Target="../tags/tag55.xml"/><Relationship Id="rId32" Type="http://schemas.openxmlformats.org/officeDocument/2006/relationships/tags" Target="../tags/tag54.xml"/><Relationship Id="rId31" Type="http://schemas.openxmlformats.org/officeDocument/2006/relationships/tags" Target="../tags/tag53.xml"/><Relationship Id="rId30" Type="http://schemas.openxmlformats.org/officeDocument/2006/relationships/image" Target="../media/image35.svg"/><Relationship Id="rId3" Type="http://schemas.openxmlformats.org/officeDocument/2006/relationships/image" Target="../media/image21.svg"/><Relationship Id="rId29" Type="http://schemas.openxmlformats.org/officeDocument/2006/relationships/image" Target="../media/image34.png"/><Relationship Id="rId28" Type="http://schemas.openxmlformats.org/officeDocument/2006/relationships/tags" Target="../tags/tag52.xml"/><Relationship Id="rId27" Type="http://schemas.openxmlformats.org/officeDocument/2006/relationships/image" Target="../media/image33.svg"/><Relationship Id="rId26" Type="http://schemas.openxmlformats.org/officeDocument/2006/relationships/image" Target="../media/image32.png"/><Relationship Id="rId25" Type="http://schemas.openxmlformats.org/officeDocument/2006/relationships/tags" Target="../tags/tag51.xml"/><Relationship Id="rId24" Type="http://schemas.openxmlformats.org/officeDocument/2006/relationships/tags" Target="../tags/tag50.xml"/><Relationship Id="rId23" Type="http://schemas.openxmlformats.org/officeDocument/2006/relationships/image" Target="../media/image31.svg"/><Relationship Id="rId22" Type="http://schemas.openxmlformats.org/officeDocument/2006/relationships/image" Target="../media/image30.png"/><Relationship Id="rId21" Type="http://schemas.openxmlformats.org/officeDocument/2006/relationships/tags" Target="../tags/tag49.xml"/><Relationship Id="rId20" Type="http://schemas.openxmlformats.org/officeDocument/2006/relationships/image" Target="../media/image29.svg"/><Relationship Id="rId2" Type="http://schemas.openxmlformats.org/officeDocument/2006/relationships/image" Target="../media/image20.png"/><Relationship Id="rId19" Type="http://schemas.openxmlformats.org/officeDocument/2006/relationships/image" Target="../media/image28.png"/><Relationship Id="rId18" Type="http://schemas.openxmlformats.org/officeDocument/2006/relationships/tags" Target="../tags/tag48.xml"/><Relationship Id="rId17" Type="http://schemas.openxmlformats.org/officeDocument/2006/relationships/tags" Target="../tags/tag47.xml"/><Relationship Id="rId16" Type="http://schemas.openxmlformats.org/officeDocument/2006/relationships/tags" Target="../tags/tag46.xml"/><Relationship Id="rId15" Type="http://schemas.openxmlformats.org/officeDocument/2006/relationships/tags" Target="../tags/tag45.xml"/><Relationship Id="rId14" Type="http://schemas.openxmlformats.org/officeDocument/2006/relationships/tags" Target="../tags/tag44.xml"/><Relationship Id="rId13" Type="http://schemas.openxmlformats.org/officeDocument/2006/relationships/tags" Target="../tags/tag43.xml"/><Relationship Id="rId12" Type="http://schemas.openxmlformats.org/officeDocument/2006/relationships/image" Target="../media/image27.svg"/><Relationship Id="rId11" Type="http://schemas.openxmlformats.org/officeDocument/2006/relationships/image" Target="../media/image26.png"/><Relationship Id="rId10" Type="http://schemas.openxmlformats.org/officeDocument/2006/relationships/tags" Target="../tags/tag42.xml"/><Relationship Id="rId1" Type="http://schemas.openxmlformats.org/officeDocument/2006/relationships/tags" Target="../tags/tag39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47.jpeg"/><Relationship Id="rId3" Type="http://schemas.openxmlformats.org/officeDocument/2006/relationships/tags" Target="../tags/tag71.xml"/><Relationship Id="rId2" Type="http://schemas.openxmlformats.org/officeDocument/2006/relationships/image" Target="../media/image46.jpeg"/><Relationship Id="rId1" Type="http://schemas.openxmlformats.org/officeDocument/2006/relationships/tags" Target="../tags/tag70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image" Target="../media/image10.svg"/><Relationship Id="rId6" Type="http://schemas.openxmlformats.org/officeDocument/2006/relationships/image" Target="../media/image9.png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0" Type="http://schemas.openxmlformats.org/officeDocument/2006/relationships/slideLayout" Target="../slideLayouts/slideLayout3.xml"/><Relationship Id="rId3" Type="http://schemas.openxmlformats.org/officeDocument/2006/relationships/tags" Target="../tags/tag15.xml"/><Relationship Id="rId29" Type="http://schemas.openxmlformats.org/officeDocument/2006/relationships/tags" Target="../tags/tag35.xml"/><Relationship Id="rId28" Type="http://schemas.openxmlformats.org/officeDocument/2006/relationships/tags" Target="../tags/tag34.xml"/><Relationship Id="rId27" Type="http://schemas.openxmlformats.org/officeDocument/2006/relationships/tags" Target="../tags/tag33.xml"/><Relationship Id="rId26" Type="http://schemas.openxmlformats.org/officeDocument/2006/relationships/tags" Target="../tags/tag32.xml"/><Relationship Id="rId25" Type="http://schemas.openxmlformats.org/officeDocument/2006/relationships/image" Target="../media/image14.svg"/><Relationship Id="rId24" Type="http://schemas.openxmlformats.org/officeDocument/2006/relationships/image" Target="../media/image13.png"/><Relationship Id="rId23" Type="http://schemas.openxmlformats.org/officeDocument/2006/relationships/tags" Target="../tags/tag31.xml"/><Relationship Id="rId22" Type="http://schemas.openxmlformats.org/officeDocument/2006/relationships/tags" Target="../tags/tag30.xml"/><Relationship Id="rId21" Type="http://schemas.openxmlformats.org/officeDocument/2006/relationships/tags" Target="../tags/tag29.xml"/><Relationship Id="rId20" Type="http://schemas.openxmlformats.org/officeDocument/2006/relationships/tags" Target="../tags/tag28.xml"/><Relationship Id="rId2" Type="http://schemas.openxmlformats.org/officeDocument/2006/relationships/tags" Target="../tags/tag14.xml"/><Relationship Id="rId19" Type="http://schemas.openxmlformats.org/officeDocument/2006/relationships/tags" Target="../tags/tag27.xml"/><Relationship Id="rId18" Type="http://schemas.openxmlformats.org/officeDocument/2006/relationships/tags" Target="../tags/tag26.xml"/><Relationship Id="rId17" Type="http://schemas.openxmlformats.org/officeDocument/2006/relationships/tags" Target="../tags/tag25.xml"/><Relationship Id="rId16" Type="http://schemas.openxmlformats.org/officeDocument/2006/relationships/image" Target="../media/image12.svg"/><Relationship Id="rId15" Type="http://schemas.openxmlformats.org/officeDocument/2006/relationships/image" Target="../media/image11.png"/><Relationship Id="rId14" Type="http://schemas.openxmlformats.org/officeDocument/2006/relationships/tags" Target="../tags/tag24.xml"/><Relationship Id="rId13" Type="http://schemas.openxmlformats.org/officeDocument/2006/relationships/tags" Target="../tags/tag23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675130" y="1871345"/>
            <a:ext cx="64941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800" b="1" i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如何制定学期班级</a:t>
            </a:r>
            <a:endParaRPr kumimoji="1" lang="zh-CN" altLang="en-US" sz="4800" b="1" i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sz="4800" b="1" i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4800" b="1" i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kumimoji="1" lang="zh-CN" altLang="en-US" sz="4800" b="1" i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kumimoji="1" lang="zh-CN" altLang="en-US" sz="4800" b="1" i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</a:t>
            </a:r>
            <a:endParaRPr kumimoji="1" lang="zh-CN" altLang="en-US" sz="4800" b="1" i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395980" y="4315460"/>
            <a:ext cx="20427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sz="20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红缨研培部</a:t>
            </a:r>
            <a:endParaRPr kumimoji="1" lang="zh-CN" sz="2000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2032000" y="89027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 algn="ctr"/>
            <a:r>
              <a:rPr lang="zh-CN" sz="2400" b="1">
                <a:solidFill>
                  <a:srgbClr val="C00000"/>
                </a:solidFill>
                <a:latin typeface="微软雅黑" charset="0"/>
                <a:ea typeface="微软雅黑" charset="0"/>
                <a:cs typeface="宋体" charset="0"/>
              </a:rPr>
              <a:t>主要内容解析及撰写技巧</a:t>
            </a:r>
            <a:endParaRPr lang="zh-CN" altLang="en-US" sz="2400" b="1">
              <a:solidFill>
                <a:srgbClr val="C00000"/>
              </a:solidFill>
              <a:latin typeface="微软雅黑" charset="0"/>
              <a:ea typeface="微软雅黑" charset="0"/>
              <a:cs typeface="宋体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9585" y="1497330"/>
            <a:ext cx="8138795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zh-CN" sz="1800" b="1">
                <a:solidFill>
                  <a:schemeClr val="accent1"/>
                </a:solidFill>
                <a:latin typeface="微软雅黑" charset="0"/>
                <a:ea typeface="微软雅黑" charset="0"/>
                <a:cs typeface="微软雅黑" charset="0"/>
              </a:rPr>
              <a:t>1.情况分析</a:t>
            </a:r>
            <a:endParaRPr lang="zh-CN" sz="1800" b="0">
              <a:solidFill>
                <a:schemeClr val="accent1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marL="0" indent="0" algn="l"/>
            <a:r>
              <a:rPr lang="en-US" altLang="zh-CN" sz="1800" b="0">
                <a:solidFill>
                  <a:srgbClr val="000000"/>
                </a:solidFill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lang="zh-CN" sz="1800" b="0">
                <a:solidFill>
                  <a:srgbClr val="000000"/>
                </a:solidFill>
                <a:latin typeface="微软雅黑" charset="0"/>
                <a:ea typeface="微软雅黑" charset="0"/>
                <a:cs typeface="微软雅黑" charset="0"/>
              </a:rPr>
              <a:t>这一步是要明确“为什么做”，这是制定计划的依据，磨刀不误砍柴工，在制订班级工作计划之前，首先，要分析班级幼儿的现状。</a:t>
            </a:r>
            <a:endParaRPr lang="zh-CN" sz="1800" b="0">
              <a:solidFill>
                <a:srgbClr val="000000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marL="0" indent="0" algn="l"/>
            <a:r>
              <a:rPr lang="zh-CN" sz="1800" b="0">
                <a:solidFill>
                  <a:srgbClr val="000000"/>
                </a:solidFill>
                <a:latin typeface="微软雅黑" charset="0"/>
                <a:ea typeface="微软雅黑" charset="0"/>
                <a:cs typeface="微软雅黑" charset="0"/>
              </a:rPr>
              <a:t>【例如】</a:t>
            </a:r>
            <a:endParaRPr lang="zh-CN" sz="1800" b="0">
              <a:solidFill>
                <a:srgbClr val="000000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marL="0" indent="0" algn="l"/>
            <a:r>
              <a:rPr lang="zh-CN" sz="1800" b="0">
                <a:solidFill>
                  <a:srgbClr val="000000"/>
                </a:solidFill>
                <a:latin typeface="微软雅黑" charset="0"/>
                <a:ea typeface="微软雅黑" charset="0"/>
                <a:cs typeface="微软雅黑" charset="0"/>
              </a:rPr>
              <a:t> 幼儿各个方面的发展水平怎么样，优势是什么，不足又有哪些，重点要往哪方面加强。只有充分考虑幼儿发展中的问题，才能有效制定出切实可行的方案。</a:t>
            </a:r>
            <a:endParaRPr lang="zh-CN" sz="1800" b="0">
              <a:solidFill>
                <a:srgbClr val="000000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marL="0" indent="0" algn="l"/>
            <a:endParaRPr lang="zh-CN" altLang="en-US" sz="1800" b="0">
              <a:solidFill>
                <a:srgbClr val="000000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pic>
        <p:nvPicPr>
          <p:cNvPr id="11" name="图片 10" descr="形象设计动作副本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0635" y="3254375"/>
            <a:ext cx="3215005" cy="18180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727710" y="916305"/>
            <a:ext cx="7591425" cy="299720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marL="0" indent="0" algn="l"/>
            <a:r>
              <a:rPr lang="en-US" altLang="zh-CN" sz="2400" b="1">
                <a:solidFill>
                  <a:srgbClr val="C00000"/>
                </a:solidFill>
                <a:latin typeface="微软雅黑" charset="0"/>
                <a:ea typeface="微软雅黑" charset="0"/>
                <a:cs typeface="宋体" charset="0"/>
              </a:rPr>
              <a:t>1</a:t>
            </a:r>
            <a:r>
              <a:rPr lang="zh-CN" altLang="en-US" sz="2400" b="1">
                <a:solidFill>
                  <a:srgbClr val="C00000"/>
                </a:solidFill>
                <a:latin typeface="微软雅黑" charset="0"/>
                <a:ea typeface="微软雅黑" charset="0"/>
                <a:cs typeface="宋体" charset="0"/>
              </a:rPr>
              <a:t>、</a:t>
            </a:r>
            <a:r>
              <a:rPr lang="zh-CN" sz="2400" b="1">
                <a:solidFill>
                  <a:srgbClr val="C00000"/>
                </a:solidFill>
                <a:latin typeface="微软雅黑" charset="0"/>
                <a:ea typeface="微软雅黑" charset="0"/>
                <a:cs typeface="微软雅黑" charset="0"/>
              </a:rPr>
              <a:t>如何进行情况分析？</a:t>
            </a:r>
            <a:endParaRPr lang="zh-CN" sz="2400" b="1">
              <a:solidFill>
                <a:srgbClr val="C00000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marL="0" indent="0" algn="l"/>
            <a:endParaRPr lang="zh-CN" sz="1800" b="1">
              <a:solidFill>
                <a:srgbClr val="000000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marL="285750" indent="-285750" algn="l">
              <a:buFont typeface="Wingdings" panose="05000000000000000000" charset="0"/>
              <a:buChar char=""/>
            </a:pPr>
            <a:r>
              <a:rPr lang="zh-CN" sz="1800" b="0">
                <a:solidFill>
                  <a:srgbClr val="000000"/>
                </a:solidFill>
                <a:latin typeface="微软雅黑" charset="0"/>
                <a:ea typeface="微软雅黑" charset="0"/>
                <a:cs typeface="微软雅黑" charset="0"/>
              </a:rPr>
              <a:t>对照上学期的总结，分析幼儿上学期发展状况和教育目标完成的情况；</a:t>
            </a:r>
            <a:endParaRPr lang="zh-CN" sz="1800" b="0">
              <a:solidFill>
                <a:srgbClr val="000000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indent="0" algn="l">
              <a:buFont typeface="Wingdings" panose="05000000000000000000" charset="0"/>
              <a:buNone/>
            </a:pPr>
            <a:endParaRPr lang="zh-CN" sz="1800" b="0">
              <a:solidFill>
                <a:srgbClr val="000000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marL="285750" indent="-285750" algn="l">
              <a:buFont typeface="Wingdings" panose="05000000000000000000" charset="0"/>
              <a:buChar char=""/>
            </a:pPr>
            <a:r>
              <a:rPr lang="zh-CN" sz="1800" b="0">
                <a:solidFill>
                  <a:srgbClr val="000000"/>
                </a:solidFill>
                <a:latin typeface="微软雅黑" charset="0"/>
                <a:ea typeface="微软雅黑" charset="0"/>
                <a:cs typeface="微软雅黑" charset="0"/>
              </a:rPr>
              <a:t>对整体情况分析，再按领域和项目依次进行分析；</a:t>
            </a:r>
            <a:endParaRPr lang="zh-CN" sz="1800" b="0">
              <a:solidFill>
                <a:srgbClr val="000000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indent="0" algn="l">
              <a:buFont typeface="Wingdings" panose="05000000000000000000" charset="0"/>
              <a:buNone/>
            </a:pPr>
            <a:endParaRPr lang="zh-CN" sz="1800" b="0">
              <a:solidFill>
                <a:srgbClr val="000000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marL="285750" indent="-285750" algn="l">
              <a:buFont typeface="Wingdings" panose="05000000000000000000" charset="0"/>
              <a:buChar char=""/>
            </a:pPr>
            <a:r>
              <a:rPr lang="zh-CN" sz="1800" b="0">
                <a:solidFill>
                  <a:srgbClr val="000000"/>
                </a:solidFill>
                <a:latin typeface="微软雅黑" charset="0"/>
                <a:ea typeface="微软雅黑" charset="0"/>
                <a:cs typeface="微软雅黑" charset="0"/>
              </a:rPr>
              <a:t>为了保证分析的真实准确，既要兼顾整体又要兼顾个体。</a:t>
            </a:r>
            <a:endParaRPr lang="zh-CN" sz="1800" b="0">
              <a:solidFill>
                <a:srgbClr val="000000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indent="0" algn="l">
              <a:buFont typeface="Wingdings" panose="05000000000000000000" charset="0"/>
              <a:buNone/>
            </a:pPr>
            <a:endParaRPr lang="zh-CN" sz="1800" b="0">
              <a:solidFill>
                <a:srgbClr val="000000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indent="0" algn="l">
              <a:buFont typeface="Wingdings" panose="05000000000000000000" charset="0"/>
              <a:buNone/>
            </a:pPr>
            <a:r>
              <a:rPr lang="zh-CN" sz="2000" b="1">
                <a:solidFill>
                  <a:schemeClr val="accent1"/>
                </a:solidFill>
                <a:latin typeface="微软雅黑" charset="0"/>
                <a:ea typeface="微软雅黑" charset="0"/>
                <a:cs typeface="微软雅黑" charset="0"/>
              </a:rPr>
              <a:t>此外，新生班级可以结合“幼儿年龄特点”和“教师以往的经验”进行分析。</a:t>
            </a:r>
            <a:endParaRPr lang="zh-CN" altLang="en-US" sz="2000" b="1">
              <a:solidFill>
                <a:schemeClr val="accent1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pic>
        <p:nvPicPr>
          <p:cNvPr id="19" name="图片 18" descr="0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4211"/>
          <a:stretch>
            <a:fillRect/>
          </a:stretch>
        </p:blipFill>
        <p:spPr>
          <a:xfrm rot="360000">
            <a:off x="7122160" y="3214624"/>
            <a:ext cx="1782445" cy="189522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31800" y="833755"/>
            <a:ext cx="3636010" cy="410527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431800" y="102870"/>
            <a:ext cx="2393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  <a:latin typeface="微软雅黑" charset="0"/>
                <a:ea typeface="微软雅黑" charset="0"/>
              </a:rPr>
              <a:t>参考案例</a:t>
            </a:r>
            <a:endParaRPr lang="zh-CN" altLang="en-US" sz="2400" b="1">
              <a:solidFill>
                <a:srgbClr val="C00000"/>
              </a:solidFill>
              <a:latin typeface="微软雅黑" charset="0"/>
              <a:ea typeface="微软雅黑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416425" y="833755"/>
            <a:ext cx="4157980" cy="4089400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80365" y="760730"/>
            <a:ext cx="8176895" cy="2214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en-US" altLang="zh-CN" sz="2400" b="1">
                <a:solidFill>
                  <a:srgbClr val="C00000"/>
                </a:solidFill>
                <a:latin typeface="微软雅黑" charset="0"/>
                <a:ea typeface="微软雅黑" charset="0"/>
                <a:cs typeface="微软雅黑" charset="0"/>
              </a:rPr>
              <a:t>2</a:t>
            </a:r>
            <a:r>
              <a:rPr lang="zh-CN" altLang="en-US" sz="2400" b="1">
                <a:solidFill>
                  <a:srgbClr val="C00000"/>
                </a:solidFill>
                <a:latin typeface="微软雅黑" charset="0"/>
                <a:ea typeface="微软雅黑" charset="0"/>
                <a:cs typeface="微软雅黑" charset="0"/>
              </a:rPr>
              <a:t>、</a:t>
            </a:r>
            <a:r>
              <a:rPr lang="zh-CN" sz="2400" b="1">
                <a:solidFill>
                  <a:srgbClr val="C00000"/>
                </a:solidFill>
                <a:latin typeface="微软雅黑" charset="0"/>
                <a:ea typeface="微软雅黑" charset="0"/>
                <a:cs typeface="微软雅黑" charset="0"/>
              </a:rPr>
              <a:t>工作任务和要求制定的原则</a:t>
            </a:r>
            <a:endParaRPr lang="zh-CN" sz="2400" b="1">
              <a:solidFill>
                <a:srgbClr val="C00000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marL="0" indent="0" algn="l"/>
            <a:endParaRPr lang="zh-CN" sz="2400" b="1">
              <a:solidFill>
                <a:srgbClr val="C00000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marL="0" indent="0" algn="l"/>
            <a:r>
              <a:rPr lang="zh-CN" sz="1800">
                <a:solidFill>
                  <a:srgbClr val="000000"/>
                </a:solidFill>
                <a:latin typeface="微软雅黑" charset="0"/>
                <a:ea typeface="微软雅黑" charset="0"/>
                <a:cs typeface="微软雅黑" charset="0"/>
              </a:rPr>
              <a:t>这一步就是要明确“做什么”，结合整个学期的大项工作来制定工作任务和发展目标，明确这学期要做哪方面的工作，根据现实需要和可能性，规定出一定时期内所应完成的任务和应该达到的工作目标。一般来说，老师可以先定大的目标，再定具体目标。</a:t>
            </a:r>
            <a:endParaRPr lang="zh-CN" sz="1800">
              <a:solidFill>
                <a:srgbClr val="000000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marL="0" indent="0" algn="l"/>
            <a:endParaRPr lang="zh-CN" altLang="en-US" sz="1800">
              <a:solidFill>
                <a:srgbClr val="000000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pic>
        <p:nvPicPr>
          <p:cNvPr id="4" name="图片 3" descr="/private/var/folders/nw/n1l5rvc14zj7_kv0p5_6frbm0000gn/T/com.kingsoft.wpsoffice.mac/picturecompress_20231222150932/output_1.pngoutput_1"/>
          <p:cNvPicPr>
            <a:picLocks noChangeAspect="1"/>
          </p:cNvPicPr>
          <p:nvPr/>
        </p:nvPicPr>
        <p:blipFill>
          <a:blip r:embed="rId1"/>
          <a:srcRect l="13727" t="18497" r="18629" b="15705"/>
          <a:stretch>
            <a:fillRect/>
          </a:stretch>
        </p:blipFill>
        <p:spPr>
          <a:xfrm>
            <a:off x="2552065" y="3155950"/>
            <a:ext cx="3134995" cy="18808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14350" y="855345"/>
            <a:ext cx="45720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rgbClr val="C00000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3</a:t>
            </a:r>
            <a:r>
              <a:rPr lang="zh-CN" altLang="en-US" sz="2400" b="1">
                <a:solidFill>
                  <a:srgbClr val="C00000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、</a:t>
            </a:r>
            <a:r>
              <a:rPr lang="zh-CN" sz="2400" b="1">
                <a:solidFill>
                  <a:srgbClr val="C00000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如何制定学期目标？</a:t>
            </a:r>
            <a:endParaRPr lang="zh-CN" sz="2400" b="1">
              <a:solidFill>
                <a:srgbClr val="C00000"/>
              </a:solidFill>
              <a:latin typeface="微软雅黑" charset="0"/>
              <a:ea typeface="微软雅黑" charset="0"/>
              <a:cs typeface="微软雅黑" charset="0"/>
              <a:sym typeface="+mn-ea"/>
            </a:endParaRPr>
          </a:p>
          <a:p>
            <a:endParaRPr lang="zh-CN" altLang="en-US" sz="2400" b="1">
              <a:solidFill>
                <a:srgbClr val="C00000"/>
              </a:solidFill>
              <a:latin typeface="微软雅黑" charset="0"/>
              <a:ea typeface="微软雅黑" charset="0"/>
              <a:cs typeface="微软雅黑" charset="0"/>
              <a:sym typeface="+mn-ea"/>
            </a:endParaRPr>
          </a:p>
        </p:txBody>
      </p:sp>
      <p:pic>
        <p:nvPicPr>
          <p:cNvPr id="124" name="图片 123" descr="VCG21127682700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840" y="1571625"/>
            <a:ext cx="2267426" cy="2197894"/>
          </a:xfrm>
          <a:prstGeom prst="rect">
            <a:avLst/>
          </a:prstGeom>
        </p:spPr>
      </p:pic>
      <p:pic>
        <p:nvPicPr>
          <p:cNvPr id="125" name="图片 124" descr="肉为刚刚突然回过头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3419" y="1683544"/>
            <a:ext cx="2242185" cy="2183130"/>
          </a:xfrm>
          <a:prstGeom prst="rect">
            <a:avLst/>
          </a:prstGeom>
          <a:effectLst>
            <a:outerShdw blurRad="203200" dir="5400000" sx="101000" sy="101000" algn="ctr" rotWithShape="0">
              <a:srgbClr val="FFFFFF">
                <a:lumMod val="65000"/>
                <a:alpha val="76000"/>
              </a:srgbClr>
            </a:outerShdw>
          </a:effectLst>
        </p:spPr>
      </p:pic>
      <p:pic>
        <p:nvPicPr>
          <p:cNvPr id="126" name="图片 125" descr="文革如果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1070" y="2376011"/>
            <a:ext cx="1751171" cy="1374934"/>
          </a:xfrm>
          <a:prstGeom prst="rect">
            <a:avLst/>
          </a:prstGeom>
        </p:spPr>
      </p:pic>
      <p:pic>
        <p:nvPicPr>
          <p:cNvPr id="127" name="图片 126" descr="色鬼党规党法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4840" y="1694021"/>
            <a:ext cx="1148715" cy="1746409"/>
          </a:xfrm>
          <a:prstGeom prst="rect">
            <a:avLst/>
          </a:prstGeom>
        </p:spPr>
      </p:pic>
      <p:sp>
        <p:nvSpPr>
          <p:cNvPr id="128" name="椭圆 127"/>
          <p:cNvSpPr/>
          <p:nvPr>
            <p:custDataLst>
              <p:tags r:id="rId13"/>
            </p:custDataLst>
          </p:nvPr>
        </p:nvSpPr>
        <p:spPr>
          <a:xfrm>
            <a:off x="779621" y="1895475"/>
            <a:ext cx="474821" cy="474821"/>
          </a:xfrm>
          <a:prstGeom prst="ellipse">
            <a:avLst/>
          </a:prstGeom>
          <a:ln>
            <a:noFill/>
          </a:ln>
        </p:spPr>
        <p:style>
          <a:lnRef idx="2">
            <a:srgbClr val="FA8024">
              <a:shade val="50000"/>
            </a:srgbClr>
          </a:lnRef>
          <a:fillRef idx="1">
            <a:srgbClr val="FA8024"/>
          </a:fillRef>
          <a:effectRef idx="0">
            <a:srgbClr val="FA8024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 sz="1350">
              <a:solidFill>
                <a:srgbClr val="FFFFFF"/>
              </a:solidFill>
              <a:latin typeface="Arial" panose="020B0604020202090204" pitchFamily="34" charset="0"/>
              <a:ea typeface="微软雅黑" charset="0"/>
            </a:endParaRPr>
          </a:p>
        </p:txBody>
      </p:sp>
      <p:sp>
        <p:nvSpPr>
          <p:cNvPr id="129" name="椭圆 128"/>
          <p:cNvSpPr/>
          <p:nvPr>
            <p:custDataLst>
              <p:tags r:id="rId14"/>
            </p:custDataLst>
          </p:nvPr>
        </p:nvSpPr>
        <p:spPr>
          <a:xfrm>
            <a:off x="1091089" y="3651885"/>
            <a:ext cx="214313" cy="214313"/>
          </a:xfrm>
          <a:prstGeom prst="ellipse">
            <a:avLst/>
          </a:prstGeom>
          <a:ln>
            <a:noFill/>
          </a:ln>
        </p:spPr>
        <p:style>
          <a:lnRef idx="2">
            <a:srgbClr val="FA8024">
              <a:shade val="50000"/>
            </a:srgbClr>
          </a:lnRef>
          <a:fillRef idx="1">
            <a:srgbClr val="FA8024"/>
          </a:fillRef>
          <a:effectRef idx="0">
            <a:srgbClr val="FA8024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 sz="1350">
              <a:solidFill>
                <a:srgbClr val="FFFFFF"/>
              </a:solidFill>
              <a:latin typeface="Arial" panose="020B0604020202090204" pitchFamily="34" charset="0"/>
              <a:ea typeface="微软雅黑" charset="0"/>
            </a:endParaRPr>
          </a:p>
        </p:txBody>
      </p:sp>
      <p:sp>
        <p:nvSpPr>
          <p:cNvPr id="130" name="椭圆 129"/>
          <p:cNvSpPr/>
          <p:nvPr>
            <p:custDataLst>
              <p:tags r:id="rId15"/>
            </p:custDataLst>
          </p:nvPr>
        </p:nvSpPr>
        <p:spPr>
          <a:xfrm>
            <a:off x="941070" y="3959543"/>
            <a:ext cx="137160" cy="137636"/>
          </a:xfrm>
          <a:prstGeom prst="ellipse">
            <a:avLst/>
          </a:prstGeom>
          <a:ln>
            <a:noFill/>
          </a:ln>
        </p:spPr>
        <p:style>
          <a:lnRef idx="2">
            <a:srgbClr val="FA8024">
              <a:shade val="50000"/>
            </a:srgbClr>
          </a:lnRef>
          <a:fillRef idx="1">
            <a:srgbClr val="FA8024"/>
          </a:fillRef>
          <a:effectRef idx="0">
            <a:srgbClr val="FA8024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 sz="1350">
              <a:solidFill>
                <a:srgbClr val="FFFFFF"/>
              </a:solidFill>
              <a:latin typeface="Arial" panose="020B0604020202090204" pitchFamily="34" charset="0"/>
              <a:ea typeface="微软雅黑" charset="0"/>
            </a:endParaRPr>
          </a:p>
        </p:txBody>
      </p:sp>
      <p:sp>
        <p:nvSpPr>
          <p:cNvPr id="131" name="文本框 130"/>
          <p:cNvSpPr txBox="1"/>
          <p:nvPr>
            <p:custDataLst>
              <p:tags r:id="rId16"/>
            </p:custDataLst>
          </p:nvPr>
        </p:nvSpPr>
        <p:spPr>
          <a:xfrm>
            <a:off x="1244283" y="2494915"/>
            <a:ext cx="1338739" cy="770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30000"/>
              </a:lnSpc>
            </a:pPr>
            <a:r>
              <a:rPr lang="en-US" altLang="zh-CN" sz="1800" b="1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  </a:t>
            </a:r>
            <a:r>
              <a:rPr lang="zh-CN" altLang="en-US" sz="1600" b="1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各</a:t>
            </a:r>
            <a:r>
              <a:rPr lang="zh-CN" sz="1600" b="1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领域</a:t>
            </a:r>
            <a:endParaRPr lang="zh-CN" sz="1600" b="1">
              <a:solidFill>
                <a:schemeClr val="bg1"/>
              </a:solidFill>
              <a:latin typeface="微软雅黑" charset="0"/>
              <a:ea typeface="微软雅黑" charset="0"/>
              <a:cs typeface="微软雅黑" charset="0"/>
              <a:sym typeface="+mn-ea"/>
            </a:endParaRPr>
          </a:p>
          <a:p>
            <a:pPr algn="l" fontAlgn="auto">
              <a:lnSpc>
                <a:spcPct val="130000"/>
              </a:lnSpc>
            </a:pPr>
            <a:r>
              <a:rPr lang="zh-CN" sz="1600" b="1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 关键经验</a:t>
            </a:r>
            <a:endParaRPr lang="zh-CN" altLang="en-US" sz="1600" b="1" spc="150">
              <a:solidFill>
                <a:schemeClr val="bg1"/>
              </a:solidFill>
              <a:uFillTx/>
              <a:latin typeface="微软雅黑" charset="0"/>
              <a:ea typeface="微软雅黑" charset="0"/>
              <a:cs typeface="微软雅黑" charset="0"/>
              <a:sym typeface="+mn-ea"/>
            </a:endParaRPr>
          </a:p>
        </p:txBody>
      </p:sp>
      <p:sp>
        <p:nvSpPr>
          <p:cNvPr id="132" name="文本框 131"/>
          <p:cNvSpPr txBox="1"/>
          <p:nvPr>
            <p:custDataLst>
              <p:tags r:id="rId17"/>
            </p:custDataLst>
          </p:nvPr>
        </p:nvSpPr>
        <p:spPr>
          <a:xfrm>
            <a:off x="838676" y="1930241"/>
            <a:ext cx="380048" cy="391478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p>
            <a:r>
              <a:rPr lang="en-US" altLang="zh-CN" sz="2100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A</a:t>
            </a:r>
            <a:endParaRPr lang="en-US" altLang="zh-CN" sz="2100">
              <a:solidFill>
                <a:srgbClr val="FFFFFF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33" name="图片 132" descr="333438303937363b333438313037383bcafdbeddb7d6cef6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257901" y="1873091"/>
            <a:ext cx="433864" cy="433864"/>
          </a:xfrm>
          <a:prstGeom prst="rect">
            <a:avLst/>
          </a:prstGeom>
        </p:spPr>
      </p:pic>
      <p:pic>
        <p:nvPicPr>
          <p:cNvPr id="136" name="图片 135" descr="VCG211276827007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418523" y="1583055"/>
            <a:ext cx="2267426" cy="2197894"/>
          </a:xfrm>
          <a:prstGeom prst="rect">
            <a:avLst/>
          </a:prstGeom>
        </p:spPr>
      </p:pic>
      <p:pic>
        <p:nvPicPr>
          <p:cNvPr id="137" name="图片 136" descr="肉为刚刚突然回过头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7101" y="1695450"/>
            <a:ext cx="2242185" cy="2183130"/>
          </a:xfrm>
          <a:prstGeom prst="rect">
            <a:avLst/>
          </a:prstGeom>
          <a:effectLst>
            <a:outerShdw blurRad="203200" dir="5400000" sx="101000" sy="101000" algn="ctr" rotWithShape="0">
              <a:srgbClr val="FFFFFF">
                <a:lumMod val="65000"/>
                <a:alpha val="76000"/>
              </a:srgbClr>
            </a:outerShdw>
          </a:effectLst>
        </p:spPr>
      </p:pic>
      <p:pic>
        <p:nvPicPr>
          <p:cNvPr id="138" name="图片 137" descr="文革如果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734753" y="2387441"/>
            <a:ext cx="1751171" cy="1374934"/>
          </a:xfrm>
          <a:prstGeom prst="rect">
            <a:avLst/>
          </a:prstGeom>
        </p:spPr>
      </p:pic>
      <p:pic>
        <p:nvPicPr>
          <p:cNvPr id="139" name="图片 138" descr="色鬼党规党法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418523" y="1705451"/>
            <a:ext cx="1148715" cy="1746409"/>
          </a:xfrm>
          <a:prstGeom prst="rect">
            <a:avLst/>
          </a:prstGeom>
        </p:spPr>
      </p:pic>
      <p:sp>
        <p:nvSpPr>
          <p:cNvPr id="140" name="椭圆 139"/>
          <p:cNvSpPr/>
          <p:nvPr>
            <p:custDataLst>
              <p:tags r:id="rId31"/>
            </p:custDataLst>
          </p:nvPr>
        </p:nvSpPr>
        <p:spPr>
          <a:xfrm>
            <a:off x="3572828" y="1906905"/>
            <a:ext cx="474821" cy="474821"/>
          </a:xfrm>
          <a:prstGeom prst="ellipse">
            <a:avLst/>
          </a:prstGeom>
          <a:solidFill>
            <a:srgbClr val="885EFB"/>
          </a:solidFill>
          <a:ln>
            <a:noFill/>
          </a:ln>
        </p:spPr>
        <p:style>
          <a:lnRef idx="2">
            <a:srgbClr val="FA8024">
              <a:shade val="50000"/>
            </a:srgbClr>
          </a:lnRef>
          <a:fillRef idx="1">
            <a:srgbClr val="FA8024"/>
          </a:fillRef>
          <a:effectRef idx="0">
            <a:srgbClr val="FA8024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 sz="1350">
              <a:solidFill>
                <a:srgbClr val="FFFFFF"/>
              </a:solidFill>
              <a:latin typeface="Arial" panose="020B0604020202090204" pitchFamily="34" charset="0"/>
              <a:ea typeface="微软雅黑" charset="0"/>
            </a:endParaRPr>
          </a:p>
        </p:txBody>
      </p:sp>
      <p:sp>
        <p:nvSpPr>
          <p:cNvPr id="141" name="椭圆 140"/>
          <p:cNvSpPr/>
          <p:nvPr>
            <p:custDataLst>
              <p:tags r:id="rId32"/>
            </p:custDataLst>
          </p:nvPr>
        </p:nvSpPr>
        <p:spPr>
          <a:xfrm>
            <a:off x="3884771" y="3663315"/>
            <a:ext cx="214313" cy="214313"/>
          </a:xfrm>
          <a:prstGeom prst="ellipse">
            <a:avLst/>
          </a:prstGeom>
          <a:solidFill>
            <a:srgbClr val="885EFB"/>
          </a:solidFill>
          <a:ln>
            <a:noFill/>
          </a:ln>
        </p:spPr>
        <p:style>
          <a:lnRef idx="2">
            <a:srgbClr val="FA8024">
              <a:shade val="50000"/>
            </a:srgbClr>
          </a:lnRef>
          <a:fillRef idx="1">
            <a:srgbClr val="FA8024"/>
          </a:fillRef>
          <a:effectRef idx="0">
            <a:srgbClr val="FA8024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 sz="1350">
              <a:solidFill>
                <a:srgbClr val="FFFFFF"/>
              </a:solidFill>
              <a:latin typeface="Arial" panose="020B0604020202090204" pitchFamily="34" charset="0"/>
              <a:ea typeface="微软雅黑" charset="0"/>
            </a:endParaRPr>
          </a:p>
        </p:txBody>
      </p:sp>
      <p:sp>
        <p:nvSpPr>
          <p:cNvPr id="142" name="椭圆 141"/>
          <p:cNvSpPr/>
          <p:nvPr>
            <p:custDataLst>
              <p:tags r:id="rId33"/>
            </p:custDataLst>
          </p:nvPr>
        </p:nvSpPr>
        <p:spPr>
          <a:xfrm>
            <a:off x="3734753" y="3970973"/>
            <a:ext cx="137160" cy="137636"/>
          </a:xfrm>
          <a:prstGeom prst="ellipse">
            <a:avLst/>
          </a:prstGeom>
          <a:solidFill>
            <a:srgbClr val="885EFB"/>
          </a:solidFill>
          <a:ln>
            <a:noFill/>
          </a:ln>
        </p:spPr>
        <p:style>
          <a:lnRef idx="2">
            <a:srgbClr val="FA8024">
              <a:shade val="50000"/>
            </a:srgbClr>
          </a:lnRef>
          <a:fillRef idx="1">
            <a:srgbClr val="FA8024"/>
          </a:fillRef>
          <a:effectRef idx="0">
            <a:srgbClr val="FA8024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 sz="1350">
              <a:solidFill>
                <a:srgbClr val="FFFFFF"/>
              </a:solidFill>
              <a:latin typeface="Arial" panose="020B0604020202090204" pitchFamily="34" charset="0"/>
              <a:ea typeface="微软雅黑" charset="0"/>
            </a:endParaRPr>
          </a:p>
        </p:txBody>
      </p:sp>
      <p:sp>
        <p:nvSpPr>
          <p:cNvPr id="144" name="文本框 143"/>
          <p:cNvSpPr txBox="1"/>
          <p:nvPr>
            <p:custDataLst>
              <p:tags r:id="rId34"/>
            </p:custDataLst>
          </p:nvPr>
        </p:nvSpPr>
        <p:spPr>
          <a:xfrm>
            <a:off x="3654266" y="1944053"/>
            <a:ext cx="370999" cy="391478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p>
            <a:r>
              <a:rPr lang="en-US" altLang="zh-CN" sz="2100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B</a:t>
            </a:r>
            <a:endParaRPr lang="en-US" altLang="zh-CN" sz="2100">
              <a:solidFill>
                <a:srgbClr val="FFFFFF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45" name="图片 144" descr="333438303937363b333438313039333bcfeec4bfd0e8c7f3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5074444" y="1896428"/>
            <a:ext cx="411004" cy="411004"/>
          </a:xfrm>
          <a:prstGeom prst="rect">
            <a:avLst/>
          </a:prstGeom>
        </p:spPr>
      </p:pic>
      <p:pic>
        <p:nvPicPr>
          <p:cNvPr id="148" name="图片 147" descr="VCG211276827007"/>
          <p:cNvPicPr>
            <a:picLocks noChangeAspect="1"/>
          </p:cNvPicPr>
          <p:nvPr>
            <p:custDataLst>
              <p:tags r:id="rId38"/>
            </p:custDataLst>
          </p:nvPr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6258401" y="1618774"/>
            <a:ext cx="2267426" cy="2197894"/>
          </a:xfrm>
          <a:prstGeom prst="rect">
            <a:avLst/>
          </a:prstGeom>
        </p:spPr>
      </p:pic>
      <p:pic>
        <p:nvPicPr>
          <p:cNvPr id="149" name="图片 148" descr="肉为刚刚突然回过头"/>
          <p:cNvPicPr>
            <a:picLocks noChangeAspect="1"/>
          </p:cNvPicPr>
          <p:nvPr>
            <p:custDataLst>
              <p:tags r:id="rId41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16980" y="1730693"/>
            <a:ext cx="2242185" cy="2183130"/>
          </a:xfrm>
          <a:prstGeom prst="rect">
            <a:avLst/>
          </a:prstGeom>
          <a:effectLst>
            <a:outerShdw blurRad="203200" dir="5400000" sx="101000" sy="101000" algn="ctr" rotWithShape="0">
              <a:srgbClr val="FFFFFF">
                <a:lumMod val="65000"/>
                <a:alpha val="76000"/>
              </a:srgbClr>
            </a:outerShdw>
          </a:effectLst>
        </p:spPr>
      </p:pic>
      <p:pic>
        <p:nvPicPr>
          <p:cNvPr id="150" name="图片 149" descr="文革如果"/>
          <p:cNvPicPr>
            <a:picLocks noChangeAspect="1"/>
          </p:cNvPicPr>
          <p:nvPr>
            <p:custDataLst>
              <p:tags r:id="rId42"/>
            </p:custDataLst>
          </p:nvPr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6574631" y="2423160"/>
            <a:ext cx="1751171" cy="1374934"/>
          </a:xfrm>
          <a:prstGeom prst="rect">
            <a:avLst/>
          </a:prstGeom>
        </p:spPr>
      </p:pic>
      <p:pic>
        <p:nvPicPr>
          <p:cNvPr id="151" name="图片 150" descr="色鬼党规党法"/>
          <p:cNvPicPr>
            <a:picLocks noChangeAspect="1"/>
          </p:cNvPicPr>
          <p:nvPr>
            <p:custDataLst>
              <p:tags r:id="rId45"/>
            </p:custDataLst>
          </p:nvPr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6258401" y="1741170"/>
            <a:ext cx="1148715" cy="1746409"/>
          </a:xfrm>
          <a:prstGeom prst="rect">
            <a:avLst/>
          </a:prstGeom>
        </p:spPr>
      </p:pic>
      <p:sp>
        <p:nvSpPr>
          <p:cNvPr id="152" name="椭圆 151"/>
          <p:cNvSpPr/>
          <p:nvPr>
            <p:custDataLst>
              <p:tags r:id="rId48"/>
            </p:custDataLst>
          </p:nvPr>
        </p:nvSpPr>
        <p:spPr>
          <a:xfrm>
            <a:off x="6412706" y="1942624"/>
            <a:ext cx="474821" cy="474821"/>
          </a:xfrm>
          <a:prstGeom prst="ellipse">
            <a:avLst/>
          </a:prstGeom>
          <a:solidFill>
            <a:srgbClr val="00D6D6"/>
          </a:solidFill>
          <a:ln>
            <a:noFill/>
          </a:ln>
        </p:spPr>
        <p:style>
          <a:lnRef idx="2">
            <a:srgbClr val="FA8024">
              <a:shade val="50000"/>
            </a:srgbClr>
          </a:lnRef>
          <a:fillRef idx="1">
            <a:srgbClr val="FA8024"/>
          </a:fillRef>
          <a:effectRef idx="0">
            <a:srgbClr val="FA8024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 sz="1350">
              <a:solidFill>
                <a:srgbClr val="FFFFFF"/>
              </a:solidFill>
              <a:latin typeface="Arial" panose="020B0604020202090204" pitchFamily="34" charset="0"/>
              <a:ea typeface="微软雅黑" charset="0"/>
            </a:endParaRPr>
          </a:p>
        </p:txBody>
      </p:sp>
      <p:sp>
        <p:nvSpPr>
          <p:cNvPr id="153" name="椭圆 152"/>
          <p:cNvSpPr/>
          <p:nvPr>
            <p:custDataLst>
              <p:tags r:id="rId49"/>
            </p:custDataLst>
          </p:nvPr>
        </p:nvSpPr>
        <p:spPr>
          <a:xfrm>
            <a:off x="6724650" y="3698558"/>
            <a:ext cx="214313" cy="214313"/>
          </a:xfrm>
          <a:prstGeom prst="ellipse">
            <a:avLst/>
          </a:prstGeom>
          <a:solidFill>
            <a:srgbClr val="00D6D6"/>
          </a:solidFill>
          <a:ln>
            <a:noFill/>
          </a:ln>
        </p:spPr>
        <p:style>
          <a:lnRef idx="2">
            <a:srgbClr val="FA8024">
              <a:shade val="50000"/>
            </a:srgbClr>
          </a:lnRef>
          <a:fillRef idx="1">
            <a:srgbClr val="FA8024"/>
          </a:fillRef>
          <a:effectRef idx="0">
            <a:srgbClr val="FA8024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 sz="1350">
              <a:solidFill>
                <a:srgbClr val="FFFFFF"/>
              </a:solidFill>
              <a:latin typeface="Arial" panose="020B0604020202090204" pitchFamily="34" charset="0"/>
              <a:ea typeface="微软雅黑" charset="0"/>
            </a:endParaRPr>
          </a:p>
        </p:txBody>
      </p:sp>
      <p:sp>
        <p:nvSpPr>
          <p:cNvPr id="154" name="椭圆 153"/>
          <p:cNvSpPr/>
          <p:nvPr>
            <p:custDataLst>
              <p:tags r:id="rId50"/>
            </p:custDataLst>
          </p:nvPr>
        </p:nvSpPr>
        <p:spPr>
          <a:xfrm>
            <a:off x="6574631" y="4006691"/>
            <a:ext cx="137160" cy="137636"/>
          </a:xfrm>
          <a:prstGeom prst="ellipse">
            <a:avLst/>
          </a:prstGeom>
          <a:solidFill>
            <a:srgbClr val="00D6D6"/>
          </a:solidFill>
          <a:ln>
            <a:noFill/>
          </a:ln>
        </p:spPr>
        <p:style>
          <a:lnRef idx="2">
            <a:srgbClr val="FA8024">
              <a:shade val="50000"/>
            </a:srgbClr>
          </a:lnRef>
          <a:fillRef idx="1">
            <a:srgbClr val="FA8024"/>
          </a:fillRef>
          <a:effectRef idx="0">
            <a:srgbClr val="FA8024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 sz="1350">
              <a:solidFill>
                <a:srgbClr val="FFFFFF"/>
              </a:solidFill>
              <a:latin typeface="Arial" panose="020B0604020202090204" pitchFamily="34" charset="0"/>
              <a:ea typeface="微软雅黑" charset="0"/>
            </a:endParaRPr>
          </a:p>
        </p:txBody>
      </p:sp>
      <p:sp>
        <p:nvSpPr>
          <p:cNvPr id="156" name="文本框 155"/>
          <p:cNvSpPr txBox="1"/>
          <p:nvPr>
            <p:custDataLst>
              <p:tags r:id="rId51"/>
            </p:custDataLst>
          </p:nvPr>
        </p:nvSpPr>
        <p:spPr>
          <a:xfrm>
            <a:off x="6472714" y="1990249"/>
            <a:ext cx="376714" cy="391478"/>
          </a:xfrm>
          <a:prstGeom prst="rect">
            <a:avLst/>
          </a:prstGeom>
          <a:noFill/>
        </p:spPr>
        <p:txBody>
          <a:bodyPr wrap="square" rtlCol="0">
            <a:normAutofit lnSpcReduction="20000"/>
          </a:bodyPr>
          <a:p>
            <a:r>
              <a:rPr lang="en-US" altLang="zh-CN" sz="2100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C</a:t>
            </a:r>
            <a:endParaRPr lang="en-US" altLang="zh-CN" sz="2100">
              <a:solidFill>
                <a:srgbClr val="FFFFFF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57" name="图片 156" descr="32313538333630393b32313538333730393bbed9cad6cce1ceca"/>
          <p:cNvPicPr>
            <a:picLocks noChangeAspect="1"/>
          </p:cNvPicPr>
          <p:nvPr>
            <p:custDataLst>
              <p:tags r:id="rId52"/>
            </p:custDataLst>
          </p:nvPr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7900988" y="1903095"/>
            <a:ext cx="479108" cy="479108"/>
          </a:xfrm>
          <a:prstGeom prst="rect">
            <a:avLst/>
          </a:prstGeom>
        </p:spPr>
      </p:pic>
      <p:sp>
        <p:nvSpPr>
          <p:cNvPr id="25" name="矩形 24"/>
          <p:cNvSpPr/>
          <p:nvPr>
            <p:custDataLst>
              <p:tags r:id="rId55"/>
            </p:custDataLst>
          </p:nvPr>
        </p:nvSpPr>
        <p:spPr>
          <a:xfrm>
            <a:off x="0" y="139541"/>
            <a:ext cx="148114" cy="780574"/>
          </a:xfrm>
          <a:prstGeom prst="rect">
            <a:avLst/>
          </a:prstGeom>
          <a:solidFill>
            <a:srgbClr val="00D6D6"/>
          </a:solidFill>
          <a:ln>
            <a:noFill/>
          </a:ln>
        </p:spPr>
        <p:style>
          <a:lnRef idx="2">
            <a:srgbClr val="FA8024">
              <a:shade val="50000"/>
            </a:srgbClr>
          </a:lnRef>
          <a:fillRef idx="1">
            <a:srgbClr val="FA8024"/>
          </a:fillRef>
          <a:effectRef idx="0">
            <a:srgbClr val="FA8024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 sz="1350">
              <a:solidFill>
                <a:srgbClr val="FFFFFF"/>
              </a:solidFill>
              <a:latin typeface="Arial" panose="020B0604020202090204" pitchFamily="34" charset="0"/>
              <a:ea typeface="微软雅黑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56"/>
            </p:custDataLst>
          </p:nvPr>
        </p:nvSpPr>
        <p:spPr>
          <a:xfrm>
            <a:off x="4084320" y="2464118"/>
            <a:ext cx="1338739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30000"/>
              </a:lnSpc>
            </a:pPr>
            <a:r>
              <a:rPr lang="zh-CN" sz="1600" b="1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幼儿的年龄及发展特点</a:t>
            </a:r>
            <a:endParaRPr lang="zh-CN" altLang="en-US" sz="1600" b="1" spc="150">
              <a:solidFill>
                <a:schemeClr val="bg1"/>
              </a:solidFill>
              <a:uFillTx/>
              <a:latin typeface="微软雅黑" charset="0"/>
              <a:ea typeface="微软雅黑" charset="0"/>
              <a:cs typeface="微软雅黑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57"/>
            </p:custDataLst>
          </p:nvPr>
        </p:nvSpPr>
        <p:spPr>
          <a:xfrm>
            <a:off x="6887210" y="2636203"/>
            <a:ext cx="1338739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30000"/>
              </a:lnSpc>
            </a:pPr>
            <a:r>
              <a:rPr lang="en-US" altLang="zh-CN" sz="1600" b="1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   </a:t>
            </a:r>
            <a:r>
              <a:rPr lang="zh-CN" sz="1600" b="1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班级幼儿</a:t>
            </a:r>
            <a:endParaRPr lang="zh-CN" sz="1600" b="1">
              <a:solidFill>
                <a:schemeClr val="bg1"/>
              </a:solidFill>
              <a:latin typeface="微软雅黑" charset="0"/>
              <a:ea typeface="微软雅黑" charset="0"/>
              <a:cs typeface="微软雅黑" charset="0"/>
              <a:sym typeface="+mn-ea"/>
            </a:endParaRPr>
          </a:p>
          <a:p>
            <a:pPr algn="l" fontAlgn="auto">
              <a:lnSpc>
                <a:spcPct val="130000"/>
              </a:lnSpc>
            </a:pPr>
            <a:r>
              <a:rPr lang="en-US" altLang="zh-CN" sz="1600" b="1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   </a:t>
            </a:r>
            <a:r>
              <a:rPr lang="zh-CN" sz="1600" b="1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实际水平</a:t>
            </a:r>
            <a:endParaRPr lang="zh-CN" altLang="en-US" sz="1600" b="1" spc="150">
              <a:solidFill>
                <a:schemeClr val="bg1"/>
              </a:solidFill>
              <a:uFillTx/>
              <a:latin typeface="微软雅黑" charset="0"/>
              <a:ea typeface="微软雅黑" charset="0"/>
              <a:cs typeface="微软雅黑" charset="0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83870" y="723265"/>
            <a:ext cx="8117205" cy="1291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en-US" altLang="zh-CN" sz="2400" b="1">
                <a:solidFill>
                  <a:srgbClr val="C00000"/>
                </a:solidFill>
                <a:latin typeface="微软雅黑" charset="0"/>
                <a:ea typeface="微软雅黑" charset="0"/>
                <a:cs typeface="微软雅黑" charset="0"/>
              </a:rPr>
              <a:t>4</a:t>
            </a:r>
            <a:r>
              <a:rPr lang="zh-CN" sz="2400" b="1">
                <a:solidFill>
                  <a:srgbClr val="C00000"/>
                </a:solidFill>
                <a:latin typeface="微软雅黑" charset="0"/>
                <a:ea typeface="微软雅黑" charset="0"/>
                <a:cs typeface="微软雅黑" charset="0"/>
              </a:rPr>
              <a:t>、重点</a:t>
            </a:r>
            <a:r>
              <a:rPr lang="zh-CN" sz="2400" b="1">
                <a:solidFill>
                  <a:srgbClr val="C00000"/>
                </a:solidFill>
                <a:latin typeface="微软雅黑" charset="0"/>
                <a:ea typeface="微软雅黑" charset="0"/>
                <a:cs typeface="微软雅黑" charset="0"/>
              </a:rPr>
              <a:t>工作实施步骤和措施</a:t>
            </a:r>
            <a:endParaRPr lang="zh-CN" sz="2400" b="1">
              <a:solidFill>
                <a:srgbClr val="C00000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marL="0" indent="0" algn="l"/>
            <a:r>
              <a:rPr lang="zh-CN" sz="1800" b="0">
                <a:solidFill>
                  <a:srgbClr val="000000"/>
                </a:solidFill>
                <a:latin typeface="微软雅黑" charset="0"/>
                <a:ea typeface="微软雅黑" charset="0"/>
                <a:cs typeface="微软雅黑" charset="0"/>
              </a:rPr>
              <a:t>这一步就是要明确</a:t>
            </a:r>
            <a:r>
              <a:rPr lang="zh-CN" sz="1800" b="0">
                <a:solidFill>
                  <a:schemeClr val="accent1"/>
                </a:solidFill>
                <a:latin typeface="微软雅黑" charset="0"/>
                <a:ea typeface="微软雅黑" charset="0"/>
                <a:cs typeface="微软雅黑" charset="0"/>
              </a:rPr>
              <a:t>“怎么做”</a:t>
            </a:r>
            <a:r>
              <a:rPr lang="zh-CN" sz="1800" b="0">
                <a:solidFill>
                  <a:srgbClr val="000000"/>
                </a:solidFill>
                <a:latin typeface="微软雅黑" charset="0"/>
                <a:ea typeface="微软雅黑" charset="0"/>
                <a:cs typeface="微软雅黑" charset="0"/>
              </a:rPr>
              <a:t>。</a:t>
            </a:r>
            <a:endParaRPr lang="zh-CN" sz="1800" b="0">
              <a:solidFill>
                <a:srgbClr val="000000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marL="0" indent="0" algn="l"/>
            <a:r>
              <a:rPr lang="zh-CN" sz="1800" b="0">
                <a:solidFill>
                  <a:srgbClr val="000000"/>
                </a:solidFill>
                <a:latin typeface="微软雅黑" charset="0"/>
                <a:ea typeface="微软雅黑" charset="0"/>
                <a:cs typeface="微软雅黑" charset="0"/>
              </a:rPr>
              <a:t>教师可以结合园所班级，以月份或内容为线索明确工作的方法和步骤，采取什么样的措施，保证目标和具体事项的完成。</a:t>
            </a:r>
            <a:endParaRPr lang="zh-CN" altLang="en-US" sz="1800" b="0">
              <a:solidFill>
                <a:srgbClr val="000000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80110" y="2155190"/>
            <a:ext cx="2984500" cy="292354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72000" y="2068830"/>
            <a:ext cx="3888740" cy="296100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3"/>
          <p:cNvGrpSpPr/>
          <p:nvPr/>
        </p:nvGrpSpPr>
        <p:grpSpPr>
          <a:xfrm>
            <a:off x="2846197" y="2571913"/>
            <a:ext cx="3602735" cy="1342063"/>
            <a:chOff x="9430786" y="4404553"/>
            <a:chExt cx="10559716" cy="4491251"/>
          </a:xfrm>
        </p:grpSpPr>
        <p:sp>
          <p:nvSpPr>
            <p:cNvPr id="3" name="文本框 2"/>
            <p:cNvSpPr txBox="1"/>
            <p:nvPr/>
          </p:nvSpPr>
          <p:spPr>
            <a:xfrm>
              <a:off x="9430786" y="4404553"/>
              <a:ext cx="10137376" cy="3398943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accent2"/>
              </a:outerShdw>
            </a:effectLst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6000" b="1" spc="90" dirty="0">
                  <a:solidFill>
                    <a:schemeClr val="bg1"/>
                  </a:solidFill>
                  <a:latin typeface="Arial" panose="020B0604020202090204" pitchFamily="34" charset="0"/>
                  <a:ea typeface="微软雅黑" panose="020B0503020204020204" pitchFamily="34" charset="-122"/>
                </a:rPr>
                <a:t>THANKS</a:t>
              </a:r>
              <a:endParaRPr lang="en-US" altLang="zh-CN" sz="6000" b="1" spc="90" dirty="0">
                <a:solidFill>
                  <a:schemeClr val="bg1"/>
                </a:solidFill>
                <a:latin typeface="Arial" panose="020B060402020209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9539621" y="7556825"/>
              <a:ext cx="10450881" cy="1338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 spc="1494" dirty="0">
                  <a:solidFill>
                    <a:srgbClr val="FFEAAB"/>
                  </a:solidFill>
                  <a:latin typeface="Arial" panose="020B0604020202090204" pitchFamily="34" charset="0"/>
                  <a:ea typeface="微软雅黑" panose="020B0503020204020204" pitchFamily="34" charset="-122"/>
                </a:rPr>
                <a:t>谢  谢  观  看</a:t>
              </a:r>
              <a:endParaRPr lang="en-US" altLang="zh-CN" sz="2000" spc="1494" dirty="0">
                <a:solidFill>
                  <a:srgbClr val="FFEAAB"/>
                </a:solidFill>
                <a:latin typeface="Arial" panose="020B0604020202090204" pitchFamily="34" charset="0"/>
              </a:endParaRPr>
            </a:p>
          </p:txBody>
        </p:sp>
      </p:grpSp>
      <p:pic>
        <p:nvPicPr>
          <p:cNvPr id="6" name="图片 5" descr="卡通人物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615" y="1195329"/>
            <a:ext cx="2137697" cy="10741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/>
          <p:nvPr/>
        </p:nvSpPr>
        <p:spPr>
          <a:xfrm>
            <a:off x="1143000" y="2343150"/>
            <a:ext cx="61722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3300" dirty="0">
              <a:solidFill>
                <a:srgbClr val="FF0000"/>
              </a:solidFill>
              <a:latin typeface="方正隶书简体" charset="-122"/>
              <a:ea typeface="方正隶书简体" charset="-122"/>
            </a:endParaRPr>
          </a:p>
        </p:txBody>
      </p:sp>
      <p:sp>
        <p:nvSpPr>
          <p:cNvPr id="11268" name="Rectangle 4"/>
          <p:cNvSpPr/>
          <p:nvPr/>
        </p:nvSpPr>
        <p:spPr>
          <a:xfrm>
            <a:off x="2571750" y="857250"/>
            <a:ext cx="40005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2400" b="1" dirty="0">
              <a:ea typeface="隶书" panose="02010509060101010101" pitchFamily="49" charset="-122"/>
            </a:endParaRPr>
          </a:p>
        </p:txBody>
      </p:sp>
      <p:sp>
        <p:nvSpPr>
          <p:cNvPr id="11269" name="Rectangle 5"/>
          <p:cNvSpPr/>
          <p:nvPr/>
        </p:nvSpPr>
        <p:spPr>
          <a:xfrm>
            <a:off x="2057400" y="971550"/>
            <a:ext cx="309880" cy="2990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350" dirty="0">
              <a:solidFill>
                <a:srgbClr val="CC0000"/>
              </a:solidFill>
              <a:ea typeface="黑体" panose="02010609060101010101" charset="-122"/>
            </a:endParaRPr>
          </a:p>
        </p:txBody>
      </p:sp>
      <p:sp>
        <p:nvSpPr>
          <p:cNvPr id="11270" name="Rectangle 6"/>
          <p:cNvSpPr/>
          <p:nvPr/>
        </p:nvSpPr>
        <p:spPr>
          <a:xfrm>
            <a:off x="2057400" y="1943100"/>
            <a:ext cx="309880" cy="2990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350" dirty="0">
              <a:solidFill>
                <a:srgbClr val="CC0000"/>
              </a:solidFill>
              <a:ea typeface="黑体" panose="02010609060101010101" charset="-122"/>
            </a:endParaRPr>
          </a:p>
        </p:txBody>
      </p:sp>
      <p:sp>
        <p:nvSpPr>
          <p:cNvPr id="11271" name="Rectangle 9"/>
          <p:cNvSpPr/>
          <p:nvPr/>
        </p:nvSpPr>
        <p:spPr>
          <a:xfrm>
            <a:off x="2571750" y="1806179"/>
            <a:ext cx="3098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2400" b="1" dirty="0">
              <a:ea typeface="隶书" panose="02010509060101010101" pitchFamily="49" charset="-122"/>
            </a:endParaRPr>
          </a:p>
        </p:txBody>
      </p:sp>
      <p:grpSp>
        <p:nvGrpSpPr>
          <p:cNvPr id="24" name="组合 23"/>
          <p:cNvGrpSpPr/>
          <p:nvPr>
            <p:custDataLst>
              <p:tags r:id="rId1"/>
            </p:custDataLst>
          </p:nvPr>
        </p:nvGrpSpPr>
        <p:grpSpPr>
          <a:xfrm>
            <a:off x="2397458" y="717595"/>
            <a:ext cx="5158106" cy="783338"/>
            <a:chOff x="1584326" y="2646443"/>
            <a:chExt cx="4727846" cy="717996"/>
          </a:xfrm>
        </p:grpSpPr>
        <p:sp>
          <p:nvSpPr>
            <p:cNvPr id="16" name="任意多边形 15"/>
            <p:cNvSpPr/>
            <p:nvPr>
              <p:custDataLst>
                <p:tags r:id="rId2"/>
              </p:custDataLst>
            </p:nvPr>
          </p:nvSpPr>
          <p:spPr>
            <a:xfrm>
              <a:off x="1584326" y="2646443"/>
              <a:ext cx="705880" cy="717996"/>
            </a:xfrm>
            <a:custGeom>
              <a:avLst/>
              <a:gdLst>
                <a:gd name="connsiteX0" fmla="*/ 77100 w 705880"/>
                <a:gd name="connsiteY0" fmla="*/ 77100 h 717996"/>
                <a:gd name="connsiteX1" fmla="*/ 77100 w 705880"/>
                <a:gd name="connsiteY1" fmla="*/ 427015 h 717996"/>
                <a:gd name="connsiteX2" fmla="*/ 290982 w 705880"/>
                <a:gd name="connsiteY2" fmla="*/ 640896 h 717996"/>
                <a:gd name="connsiteX3" fmla="*/ 631258 w 705880"/>
                <a:gd name="connsiteY3" fmla="*/ 640896 h 717996"/>
                <a:gd name="connsiteX4" fmla="*/ 631258 w 705880"/>
                <a:gd name="connsiteY4" fmla="*/ 290982 h 717996"/>
                <a:gd name="connsiteX5" fmla="*/ 417376 w 705880"/>
                <a:gd name="connsiteY5" fmla="*/ 77100 h 717996"/>
                <a:gd name="connsiteX6" fmla="*/ 0 w 705880"/>
                <a:gd name="connsiteY6" fmla="*/ 0 h 717996"/>
                <a:gd name="connsiteX7" fmla="*/ 455366 w 705880"/>
                <a:gd name="connsiteY7" fmla="*/ 0 h 717996"/>
                <a:gd name="connsiteX8" fmla="*/ 703218 w 705880"/>
                <a:gd name="connsiteY8" fmla="*/ 202005 h 717996"/>
                <a:gd name="connsiteX9" fmla="*/ 705880 w 705880"/>
                <a:gd name="connsiteY9" fmla="*/ 228413 h 717996"/>
                <a:gd name="connsiteX10" fmla="*/ 705880 w 705880"/>
                <a:gd name="connsiteY10" fmla="*/ 717996 h 717996"/>
                <a:gd name="connsiteX11" fmla="*/ 630099 w 705880"/>
                <a:gd name="connsiteY11" fmla="*/ 717996 h 717996"/>
                <a:gd name="connsiteX12" fmla="*/ 307195 w 705880"/>
                <a:gd name="connsiteY12" fmla="*/ 717996 h 717996"/>
                <a:gd name="connsiteX13" fmla="*/ 252992 w 705880"/>
                <a:gd name="connsiteY13" fmla="*/ 717996 h 717996"/>
                <a:gd name="connsiteX14" fmla="*/ 0 w 705880"/>
                <a:gd name="connsiteY14" fmla="*/ 465004 h 717996"/>
                <a:gd name="connsiteX15" fmla="*/ 0 w 705880"/>
                <a:gd name="connsiteY15" fmla="*/ 77288 h 717996"/>
                <a:gd name="connsiteX16" fmla="*/ 0 w 705880"/>
                <a:gd name="connsiteY16" fmla="*/ 9638 h 71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5880" h="717996">
                  <a:moveTo>
                    <a:pt x="77100" y="77100"/>
                  </a:moveTo>
                  <a:lnTo>
                    <a:pt x="77100" y="427015"/>
                  </a:lnTo>
                  <a:cubicBezTo>
                    <a:pt x="77100" y="545138"/>
                    <a:pt x="172858" y="640896"/>
                    <a:pt x="290982" y="640896"/>
                  </a:cubicBezTo>
                  <a:lnTo>
                    <a:pt x="631258" y="640896"/>
                  </a:lnTo>
                  <a:lnTo>
                    <a:pt x="631258" y="290982"/>
                  </a:lnTo>
                  <a:cubicBezTo>
                    <a:pt x="631258" y="172858"/>
                    <a:pt x="535500" y="77100"/>
                    <a:pt x="417376" y="77100"/>
                  </a:cubicBezTo>
                  <a:close/>
                  <a:moveTo>
                    <a:pt x="0" y="0"/>
                  </a:moveTo>
                  <a:lnTo>
                    <a:pt x="455366" y="0"/>
                  </a:lnTo>
                  <a:cubicBezTo>
                    <a:pt x="577624" y="0"/>
                    <a:pt x="679627" y="86721"/>
                    <a:pt x="703218" y="202005"/>
                  </a:cubicBezTo>
                  <a:lnTo>
                    <a:pt x="705880" y="228413"/>
                  </a:lnTo>
                  <a:lnTo>
                    <a:pt x="705880" y="717996"/>
                  </a:lnTo>
                  <a:lnTo>
                    <a:pt x="630099" y="717996"/>
                  </a:lnTo>
                  <a:lnTo>
                    <a:pt x="307195" y="717996"/>
                  </a:lnTo>
                  <a:lnTo>
                    <a:pt x="252992" y="717996"/>
                  </a:lnTo>
                  <a:cubicBezTo>
                    <a:pt x="113268" y="717996"/>
                    <a:pt x="0" y="604728"/>
                    <a:pt x="0" y="465004"/>
                  </a:cubicBezTo>
                  <a:lnTo>
                    <a:pt x="0" y="77288"/>
                  </a:lnTo>
                  <a:lnTo>
                    <a:pt x="0" y="963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rgbClr val="E779A3">
                <a:shade val="50000"/>
              </a:srgbClr>
            </a:lnRef>
            <a:fillRef idx="1">
              <a:srgbClr val="E779A3"/>
            </a:fillRef>
            <a:effectRef idx="0">
              <a:srgbClr val="E779A3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altLang="zh-CN" sz="3200" b="1" dirty="0">
                  <a:solidFill>
                    <a:srgbClr val="E779A3"/>
                  </a:solidFill>
                  <a:latin typeface="微软雅黑" charset="0"/>
                  <a:ea typeface="微软雅黑" charset="0"/>
                  <a:sym typeface="Arial" panose="020B0604020202090204" pitchFamily="34" charset="0"/>
                </a:rPr>
                <a:t>1</a:t>
              </a:r>
              <a:endParaRPr lang="en-US" altLang="zh-CN" sz="3200" b="1" dirty="0">
                <a:solidFill>
                  <a:srgbClr val="E779A3"/>
                </a:solidFill>
                <a:latin typeface="微软雅黑" charset="0"/>
                <a:ea typeface="微软雅黑" charset="0"/>
                <a:sym typeface="Arial" panose="020B0604020202090204" pitchFamily="34" charset="0"/>
              </a:endParaRPr>
            </a:p>
          </p:txBody>
        </p:sp>
        <p:cxnSp>
          <p:nvCxnSpPr>
            <p:cNvPr id="18" name="直接连接符 17"/>
            <p:cNvCxnSpPr/>
            <p:nvPr>
              <p:custDataLst>
                <p:tags r:id="rId3"/>
              </p:custDataLst>
            </p:nvPr>
          </p:nvCxnSpPr>
          <p:spPr>
            <a:xfrm>
              <a:off x="2171672" y="3355972"/>
              <a:ext cx="3263928" cy="0"/>
            </a:xfrm>
            <a:prstGeom prst="line">
              <a:avLst/>
            </a:prstGeom>
          </p:spPr>
          <p:style>
            <a:lnRef idx="1">
              <a:srgbClr val="E779A3"/>
            </a:lnRef>
            <a:fillRef idx="0">
              <a:srgbClr val="E779A3"/>
            </a:fillRef>
            <a:effectRef idx="0">
              <a:srgbClr val="E779A3"/>
            </a:effectRef>
            <a:fontRef idx="minor">
              <a:srgbClr val="5F5F5F"/>
            </a:fontRef>
          </p:style>
        </p:cxnSp>
        <p:sp>
          <p:nvSpPr>
            <p:cNvPr id="23" name="文本框 22"/>
            <p:cNvSpPr txBox="1"/>
            <p:nvPr>
              <p:custDataLst>
                <p:tags r:id="rId4"/>
              </p:custDataLst>
            </p:nvPr>
          </p:nvSpPr>
          <p:spPr>
            <a:xfrm>
              <a:off x="2290331" y="2805920"/>
              <a:ext cx="4021841" cy="5500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zh-CN" altLang="en-US" sz="2000" b="1" dirty="0">
                  <a:latin typeface="微软雅黑" charset="0"/>
                  <a:ea typeface="微软雅黑" charset="0"/>
                  <a:sym typeface="Arial" panose="020B0604020202090204" pitchFamily="34" charset="0"/>
                </a:rPr>
                <a:t>学期班级工作计划制定的目的与</a:t>
              </a:r>
              <a:r>
                <a:rPr lang="zh-CN" altLang="en-US" sz="2000" b="1" dirty="0">
                  <a:latin typeface="微软雅黑" charset="0"/>
                  <a:ea typeface="微软雅黑" charset="0"/>
                  <a:sym typeface="Arial" panose="020B0604020202090204" pitchFamily="34" charset="0"/>
                </a:rPr>
                <a:t>意义</a:t>
              </a:r>
              <a:endParaRPr lang="zh-CN" altLang="en-US" sz="2000" b="1" dirty="0">
                <a:latin typeface="微软雅黑" charset="0"/>
                <a:ea typeface="微软雅黑" charset="0"/>
                <a:sym typeface="Arial" panose="020B0604020202090204" pitchFamily="34" charset="0"/>
              </a:endParaRPr>
            </a:p>
          </p:txBody>
        </p:sp>
      </p:grpSp>
      <p:grpSp>
        <p:nvGrpSpPr>
          <p:cNvPr id="2" name="组合 1"/>
          <p:cNvGrpSpPr/>
          <p:nvPr>
            <p:custDataLst>
              <p:tags r:id="rId5"/>
            </p:custDataLst>
          </p:nvPr>
        </p:nvGrpSpPr>
        <p:grpSpPr>
          <a:xfrm>
            <a:off x="2398093" y="1980587"/>
            <a:ext cx="5448935" cy="783338"/>
            <a:chOff x="1584326" y="2646443"/>
            <a:chExt cx="4994416" cy="717996"/>
          </a:xfrm>
        </p:grpSpPr>
        <p:sp>
          <p:nvSpPr>
            <p:cNvPr id="7" name="任意多边形 6"/>
            <p:cNvSpPr/>
            <p:nvPr>
              <p:custDataLst>
                <p:tags r:id="rId6"/>
              </p:custDataLst>
            </p:nvPr>
          </p:nvSpPr>
          <p:spPr>
            <a:xfrm>
              <a:off x="1584326" y="2646443"/>
              <a:ext cx="705880" cy="717996"/>
            </a:xfrm>
            <a:custGeom>
              <a:avLst/>
              <a:gdLst>
                <a:gd name="connsiteX0" fmla="*/ 77100 w 705880"/>
                <a:gd name="connsiteY0" fmla="*/ 77100 h 717996"/>
                <a:gd name="connsiteX1" fmla="*/ 77100 w 705880"/>
                <a:gd name="connsiteY1" fmla="*/ 427015 h 717996"/>
                <a:gd name="connsiteX2" fmla="*/ 290982 w 705880"/>
                <a:gd name="connsiteY2" fmla="*/ 640896 h 717996"/>
                <a:gd name="connsiteX3" fmla="*/ 631258 w 705880"/>
                <a:gd name="connsiteY3" fmla="*/ 640896 h 717996"/>
                <a:gd name="connsiteX4" fmla="*/ 631258 w 705880"/>
                <a:gd name="connsiteY4" fmla="*/ 290982 h 717996"/>
                <a:gd name="connsiteX5" fmla="*/ 417376 w 705880"/>
                <a:gd name="connsiteY5" fmla="*/ 77100 h 717996"/>
                <a:gd name="connsiteX6" fmla="*/ 0 w 705880"/>
                <a:gd name="connsiteY6" fmla="*/ 0 h 717996"/>
                <a:gd name="connsiteX7" fmla="*/ 455366 w 705880"/>
                <a:gd name="connsiteY7" fmla="*/ 0 h 717996"/>
                <a:gd name="connsiteX8" fmla="*/ 703218 w 705880"/>
                <a:gd name="connsiteY8" fmla="*/ 202005 h 717996"/>
                <a:gd name="connsiteX9" fmla="*/ 705880 w 705880"/>
                <a:gd name="connsiteY9" fmla="*/ 228413 h 717996"/>
                <a:gd name="connsiteX10" fmla="*/ 705880 w 705880"/>
                <a:gd name="connsiteY10" fmla="*/ 717996 h 717996"/>
                <a:gd name="connsiteX11" fmla="*/ 630099 w 705880"/>
                <a:gd name="connsiteY11" fmla="*/ 717996 h 717996"/>
                <a:gd name="connsiteX12" fmla="*/ 307195 w 705880"/>
                <a:gd name="connsiteY12" fmla="*/ 717996 h 717996"/>
                <a:gd name="connsiteX13" fmla="*/ 252992 w 705880"/>
                <a:gd name="connsiteY13" fmla="*/ 717996 h 717996"/>
                <a:gd name="connsiteX14" fmla="*/ 0 w 705880"/>
                <a:gd name="connsiteY14" fmla="*/ 465004 h 717996"/>
                <a:gd name="connsiteX15" fmla="*/ 0 w 705880"/>
                <a:gd name="connsiteY15" fmla="*/ 77288 h 717996"/>
                <a:gd name="connsiteX16" fmla="*/ 0 w 705880"/>
                <a:gd name="connsiteY16" fmla="*/ 9638 h 71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5880" h="717996">
                  <a:moveTo>
                    <a:pt x="77100" y="77100"/>
                  </a:moveTo>
                  <a:lnTo>
                    <a:pt x="77100" y="427015"/>
                  </a:lnTo>
                  <a:cubicBezTo>
                    <a:pt x="77100" y="545138"/>
                    <a:pt x="172858" y="640896"/>
                    <a:pt x="290982" y="640896"/>
                  </a:cubicBezTo>
                  <a:lnTo>
                    <a:pt x="631258" y="640896"/>
                  </a:lnTo>
                  <a:lnTo>
                    <a:pt x="631258" y="290982"/>
                  </a:lnTo>
                  <a:cubicBezTo>
                    <a:pt x="631258" y="172858"/>
                    <a:pt x="535500" y="77100"/>
                    <a:pt x="417376" y="77100"/>
                  </a:cubicBezTo>
                  <a:close/>
                  <a:moveTo>
                    <a:pt x="0" y="0"/>
                  </a:moveTo>
                  <a:lnTo>
                    <a:pt x="455366" y="0"/>
                  </a:lnTo>
                  <a:cubicBezTo>
                    <a:pt x="577624" y="0"/>
                    <a:pt x="679627" y="86721"/>
                    <a:pt x="703218" y="202005"/>
                  </a:cubicBezTo>
                  <a:lnTo>
                    <a:pt x="705880" y="228413"/>
                  </a:lnTo>
                  <a:lnTo>
                    <a:pt x="705880" y="717996"/>
                  </a:lnTo>
                  <a:lnTo>
                    <a:pt x="630099" y="717996"/>
                  </a:lnTo>
                  <a:lnTo>
                    <a:pt x="307195" y="717996"/>
                  </a:lnTo>
                  <a:lnTo>
                    <a:pt x="252992" y="717996"/>
                  </a:lnTo>
                  <a:cubicBezTo>
                    <a:pt x="113268" y="717996"/>
                    <a:pt x="0" y="604728"/>
                    <a:pt x="0" y="465004"/>
                  </a:cubicBezTo>
                  <a:lnTo>
                    <a:pt x="0" y="77288"/>
                  </a:lnTo>
                  <a:lnTo>
                    <a:pt x="0" y="9638"/>
                  </a:lnTo>
                  <a:close/>
                </a:path>
              </a:pathLst>
            </a:custGeom>
            <a:solidFill>
              <a:srgbClr val="FFC91D"/>
            </a:solidFill>
            <a:ln>
              <a:noFill/>
            </a:ln>
          </p:spPr>
          <p:style>
            <a:lnRef idx="2">
              <a:srgbClr val="E779A3">
                <a:shade val="50000"/>
              </a:srgbClr>
            </a:lnRef>
            <a:fillRef idx="1">
              <a:srgbClr val="E779A3"/>
            </a:fillRef>
            <a:effectRef idx="0">
              <a:srgbClr val="E779A3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altLang="zh-CN" sz="3200" b="1" dirty="0">
                  <a:solidFill>
                    <a:srgbClr val="FFC91D"/>
                  </a:solidFill>
                  <a:latin typeface="微软雅黑" charset="0"/>
                  <a:ea typeface="微软雅黑" charset="0"/>
                  <a:sym typeface="Arial" panose="020B0604020202090204" pitchFamily="34" charset="0"/>
                </a:rPr>
                <a:t>2</a:t>
              </a:r>
              <a:endParaRPr lang="zh-CN" altLang="en-US" sz="3200" b="1" dirty="0">
                <a:solidFill>
                  <a:srgbClr val="FFC91D"/>
                </a:solidFill>
                <a:latin typeface="微软雅黑" charset="0"/>
                <a:ea typeface="微软雅黑" charset="0"/>
                <a:sym typeface="Arial" panose="020B0604020202090204" pitchFamily="34" charset="0"/>
              </a:endParaRPr>
            </a:p>
          </p:txBody>
        </p:sp>
        <p:cxnSp>
          <p:nvCxnSpPr>
            <p:cNvPr id="8" name="直接连接符 7"/>
            <p:cNvCxnSpPr/>
            <p:nvPr>
              <p:custDataLst>
                <p:tags r:id="rId7"/>
              </p:custDataLst>
            </p:nvPr>
          </p:nvCxnSpPr>
          <p:spPr>
            <a:xfrm>
              <a:off x="2171672" y="3355972"/>
              <a:ext cx="3263928" cy="0"/>
            </a:xfrm>
            <a:prstGeom prst="line">
              <a:avLst/>
            </a:prstGeom>
            <a:ln>
              <a:solidFill>
                <a:srgbClr val="FFC91D"/>
              </a:solidFill>
            </a:ln>
          </p:spPr>
          <p:style>
            <a:lnRef idx="1">
              <a:srgbClr val="E779A3"/>
            </a:lnRef>
            <a:fillRef idx="0">
              <a:srgbClr val="E779A3"/>
            </a:fillRef>
            <a:effectRef idx="0">
              <a:srgbClr val="E779A3"/>
            </a:effectRef>
            <a:fontRef idx="minor">
              <a:srgbClr val="5F5F5F"/>
            </a:fontRef>
          </p:style>
        </p:cxnSp>
        <p:sp>
          <p:nvSpPr>
            <p:cNvPr id="9" name="文本框 8"/>
            <p:cNvSpPr txBox="1"/>
            <p:nvPr>
              <p:custDataLst>
                <p:tags r:id="rId8"/>
              </p:custDataLst>
            </p:nvPr>
          </p:nvSpPr>
          <p:spPr>
            <a:xfrm>
              <a:off x="2290331" y="2805920"/>
              <a:ext cx="4288411" cy="550020"/>
            </a:xfrm>
            <a:prstGeom prst="rect">
              <a:avLst/>
            </a:prstGeom>
            <a:noFill/>
          </p:spPr>
          <p:txBody>
            <a:bodyPr wrap="square" rtlCol="0">
              <a:normAutofit fontScale="90000"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sz="2000" b="1" dirty="0">
                  <a:latin typeface="微软雅黑" charset="0"/>
                  <a:ea typeface="微软雅黑" charset="0"/>
                  <a:sym typeface="Arial" panose="020B0604020202090204" pitchFamily="34" charset="0"/>
                </a:rPr>
                <a:t>学期班级工作计划制定的基本结构</a:t>
              </a:r>
              <a:r>
                <a:rPr lang="zh-CN" altLang="en-US" sz="2000" b="1" dirty="0">
                  <a:latin typeface="微软雅黑" charset="0"/>
                  <a:ea typeface="微软雅黑" charset="0"/>
                  <a:sym typeface="Arial" panose="020B0604020202090204" pitchFamily="34" charset="0"/>
                </a:rPr>
                <a:t>与内容</a:t>
              </a:r>
              <a:endParaRPr lang="zh-CN" altLang="en-US" sz="2000" b="1" dirty="0">
                <a:latin typeface="微软雅黑" charset="0"/>
                <a:ea typeface="微软雅黑" charset="0"/>
                <a:sym typeface="Arial" panose="020B0604020202090204" pitchFamily="34" charset="0"/>
              </a:endParaRPr>
            </a:p>
          </p:txBody>
        </p:sp>
      </p:grpSp>
      <p:grpSp>
        <p:nvGrpSpPr>
          <p:cNvPr id="10" name="组合 9"/>
          <p:cNvGrpSpPr/>
          <p:nvPr>
            <p:custDataLst>
              <p:tags r:id="rId9"/>
            </p:custDataLst>
          </p:nvPr>
        </p:nvGrpSpPr>
        <p:grpSpPr>
          <a:xfrm>
            <a:off x="2445083" y="3301364"/>
            <a:ext cx="5009515" cy="783338"/>
            <a:chOff x="1584326" y="2646443"/>
            <a:chExt cx="4591650" cy="717996"/>
          </a:xfrm>
        </p:grpSpPr>
        <p:sp>
          <p:nvSpPr>
            <p:cNvPr id="11" name="任意多边形 10"/>
            <p:cNvSpPr/>
            <p:nvPr>
              <p:custDataLst>
                <p:tags r:id="rId10"/>
              </p:custDataLst>
            </p:nvPr>
          </p:nvSpPr>
          <p:spPr>
            <a:xfrm>
              <a:off x="1584326" y="2646443"/>
              <a:ext cx="705880" cy="717996"/>
            </a:xfrm>
            <a:custGeom>
              <a:avLst/>
              <a:gdLst>
                <a:gd name="connsiteX0" fmla="*/ 77100 w 705880"/>
                <a:gd name="connsiteY0" fmla="*/ 77100 h 717996"/>
                <a:gd name="connsiteX1" fmla="*/ 77100 w 705880"/>
                <a:gd name="connsiteY1" fmla="*/ 427015 h 717996"/>
                <a:gd name="connsiteX2" fmla="*/ 290982 w 705880"/>
                <a:gd name="connsiteY2" fmla="*/ 640896 h 717996"/>
                <a:gd name="connsiteX3" fmla="*/ 631258 w 705880"/>
                <a:gd name="connsiteY3" fmla="*/ 640896 h 717996"/>
                <a:gd name="connsiteX4" fmla="*/ 631258 w 705880"/>
                <a:gd name="connsiteY4" fmla="*/ 290982 h 717996"/>
                <a:gd name="connsiteX5" fmla="*/ 417376 w 705880"/>
                <a:gd name="connsiteY5" fmla="*/ 77100 h 717996"/>
                <a:gd name="connsiteX6" fmla="*/ 0 w 705880"/>
                <a:gd name="connsiteY6" fmla="*/ 0 h 717996"/>
                <a:gd name="connsiteX7" fmla="*/ 455366 w 705880"/>
                <a:gd name="connsiteY7" fmla="*/ 0 h 717996"/>
                <a:gd name="connsiteX8" fmla="*/ 703218 w 705880"/>
                <a:gd name="connsiteY8" fmla="*/ 202005 h 717996"/>
                <a:gd name="connsiteX9" fmla="*/ 705880 w 705880"/>
                <a:gd name="connsiteY9" fmla="*/ 228413 h 717996"/>
                <a:gd name="connsiteX10" fmla="*/ 705880 w 705880"/>
                <a:gd name="connsiteY10" fmla="*/ 717996 h 717996"/>
                <a:gd name="connsiteX11" fmla="*/ 630099 w 705880"/>
                <a:gd name="connsiteY11" fmla="*/ 717996 h 717996"/>
                <a:gd name="connsiteX12" fmla="*/ 307195 w 705880"/>
                <a:gd name="connsiteY12" fmla="*/ 717996 h 717996"/>
                <a:gd name="connsiteX13" fmla="*/ 252992 w 705880"/>
                <a:gd name="connsiteY13" fmla="*/ 717996 h 717996"/>
                <a:gd name="connsiteX14" fmla="*/ 0 w 705880"/>
                <a:gd name="connsiteY14" fmla="*/ 465004 h 717996"/>
                <a:gd name="connsiteX15" fmla="*/ 0 w 705880"/>
                <a:gd name="connsiteY15" fmla="*/ 77288 h 717996"/>
                <a:gd name="connsiteX16" fmla="*/ 0 w 705880"/>
                <a:gd name="connsiteY16" fmla="*/ 9638 h 71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5880" h="717996">
                  <a:moveTo>
                    <a:pt x="77100" y="77100"/>
                  </a:moveTo>
                  <a:lnTo>
                    <a:pt x="77100" y="427015"/>
                  </a:lnTo>
                  <a:cubicBezTo>
                    <a:pt x="77100" y="545138"/>
                    <a:pt x="172858" y="640896"/>
                    <a:pt x="290982" y="640896"/>
                  </a:cubicBezTo>
                  <a:lnTo>
                    <a:pt x="631258" y="640896"/>
                  </a:lnTo>
                  <a:lnTo>
                    <a:pt x="631258" y="290982"/>
                  </a:lnTo>
                  <a:cubicBezTo>
                    <a:pt x="631258" y="172858"/>
                    <a:pt x="535500" y="77100"/>
                    <a:pt x="417376" y="77100"/>
                  </a:cubicBezTo>
                  <a:close/>
                  <a:moveTo>
                    <a:pt x="0" y="0"/>
                  </a:moveTo>
                  <a:lnTo>
                    <a:pt x="455366" y="0"/>
                  </a:lnTo>
                  <a:cubicBezTo>
                    <a:pt x="577624" y="0"/>
                    <a:pt x="679627" y="86721"/>
                    <a:pt x="703218" y="202005"/>
                  </a:cubicBezTo>
                  <a:lnTo>
                    <a:pt x="705880" y="228413"/>
                  </a:lnTo>
                  <a:lnTo>
                    <a:pt x="705880" y="717996"/>
                  </a:lnTo>
                  <a:lnTo>
                    <a:pt x="630099" y="717996"/>
                  </a:lnTo>
                  <a:lnTo>
                    <a:pt x="307195" y="717996"/>
                  </a:lnTo>
                  <a:lnTo>
                    <a:pt x="252992" y="717996"/>
                  </a:lnTo>
                  <a:cubicBezTo>
                    <a:pt x="113268" y="717996"/>
                    <a:pt x="0" y="604728"/>
                    <a:pt x="0" y="465004"/>
                  </a:cubicBezTo>
                  <a:lnTo>
                    <a:pt x="0" y="77288"/>
                  </a:lnTo>
                  <a:lnTo>
                    <a:pt x="0" y="9638"/>
                  </a:lnTo>
                  <a:close/>
                </a:path>
              </a:pathLst>
            </a:custGeom>
            <a:solidFill>
              <a:srgbClr val="B7DC50"/>
            </a:solidFill>
            <a:ln>
              <a:noFill/>
            </a:ln>
          </p:spPr>
          <p:style>
            <a:lnRef idx="2">
              <a:srgbClr val="E779A3">
                <a:shade val="50000"/>
              </a:srgbClr>
            </a:lnRef>
            <a:fillRef idx="1">
              <a:srgbClr val="E779A3"/>
            </a:fillRef>
            <a:effectRef idx="0">
              <a:srgbClr val="E779A3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altLang="zh-CN" sz="3200" b="1" dirty="0">
                  <a:solidFill>
                    <a:srgbClr val="B7DC50"/>
                  </a:solidFill>
                  <a:latin typeface="微软雅黑" charset="0"/>
                  <a:ea typeface="微软雅黑" charset="0"/>
                  <a:sym typeface="Arial" panose="020B0604020202090204" pitchFamily="34" charset="0"/>
                </a:rPr>
                <a:t>3</a:t>
              </a:r>
              <a:endParaRPr lang="zh-CN" altLang="en-US" sz="3200" b="1" dirty="0">
                <a:solidFill>
                  <a:srgbClr val="B7DC50"/>
                </a:solidFill>
                <a:latin typeface="微软雅黑" charset="0"/>
                <a:ea typeface="微软雅黑" charset="0"/>
                <a:sym typeface="Arial" panose="020B0604020202090204" pitchFamily="34" charset="0"/>
              </a:endParaRPr>
            </a:p>
          </p:txBody>
        </p:sp>
        <p:cxnSp>
          <p:nvCxnSpPr>
            <p:cNvPr id="12" name="直接连接符 11"/>
            <p:cNvCxnSpPr/>
            <p:nvPr>
              <p:custDataLst>
                <p:tags r:id="rId11"/>
              </p:custDataLst>
            </p:nvPr>
          </p:nvCxnSpPr>
          <p:spPr>
            <a:xfrm>
              <a:off x="2171672" y="3355972"/>
              <a:ext cx="3263928" cy="0"/>
            </a:xfrm>
            <a:prstGeom prst="line">
              <a:avLst/>
            </a:prstGeom>
            <a:ln>
              <a:solidFill>
                <a:srgbClr val="B7DC50"/>
              </a:solidFill>
            </a:ln>
          </p:spPr>
          <p:style>
            <a:lnRef idx="1">
              <a:srgbClr val="E779A3"/>
            </a:lnRef>
            <a:fillRef idx="0">
              <a:srgbClr val="E779A3"/>
            </a:fillRef>
            <a:effectRef idx="0">
              <a:srgbClr val="E779A3"/>
            </a:effectRef>
            <a:fontRef idx="minor">
              <a:srgbClr val="5F5F5F"/>
            </a:fontRef>
          </p:style>
        </p:cxnSp>
        <p:sp>
          <p:nvSpPr>
            <p:cNvPr id="13" name="文本框 12"/>
            <p:cNvSpPr txBox="1"/>
            <p:nvPr>
              <p:custDataLst>
                <p:tags r:id="rId12"/>
              </p:custDataLst>
            </p:nvPr>
          </p:nvSpPr>
          <p:spPr>
            <a:xfrm>
              <a:off x="2290331" y="2805920"/>
              <a:ext cx="3885645" cy="5500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sz="2000" b="1" dirty="0">
                  <a:latin typeface="微软雅黑" charset="0"/>
                  <a:ea typeface="微软雅黑" charset="0"/>
                  <a:sym typeface="Arial" panose="020B0604020202090204" pitchFamily="34" charset="0"/>
                </a:rPr>
                <a:t>学期班级工作计划撰写方法</a:t>
              </a:r>
              <a:r>
                <a:rPr lang="zh-CN" altLang="en-US" sz="2000" b="1" dirty="0">
                  <a:latin typeface="微软雅黑" charset="0"/>
                  <a:ea typeface="微软雅黑" charset="0"/>
                  <a:sym typeface="Arial" panose="020B0604020202090204" pitchFamily="34" charset="0"/>
                </a:rPr>
                <a:t>与技巧</a:t>
              </a:r>
              <a:endParaRPr lang="zh-CN" altLang="en-US" sz="2000" b="1" dirty="0">
                <a:latin typeface="微软雅黑" charset="0"/>
                <a:ea typeface="微软雅黑" charset="0"/>
                <a:sym typeface="Arial" panose="020B060402020209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871220" y="1866900"/>
            <a:ext cx="859790" cy="13335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4400" b="1">
                <a:solidFill>
                  <a:srgbClr val="C00000"/>
                </a:solidFill>
                <a:latin typeface="微软雅黑" charset="0"/>
                <a:ea typeface="微软雅黑" charset="0"/>
              </a:rPr>
              <a:t>目录</a:t>
            </a:r>
            <a:endParaRPr lang="zh-CN" altLang="en-US" sz="4400" b="1">
              <a:solidFill>
                <a:srgbClr val="C00000"/>
              </a:solidFill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标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355" y="1005507"/>
            <a:ext cx="2236910" cy="1599690"/>
          </a:xfrm>
          <a:prstGeom prst="rect">
            <a:avLst/>
          </a:prstGeom>
        </p:spPr>
      </p:pic>
      <p:grpSp>
        <p:nvGrpSpPr>
          <p:cNvPr id="6" name="组 1"/>
          <p:cNvGrpSpPr/>
          <p:nvPr/>
        </p:nvGrpSpPr>
        <p:grpSpPr>
          <a:xfrm>
            <a:off x="1596206" y="1142999"/>
            <a:ext cx="976549" cy="1132677"/>
            <a:chOff x="4887938" y="5700029"/>
            <a:chExt cx="1018572" cy="1224393"/>
          </a:xfrm>
        </p:grpSpPr>
        <p:sp>
          <p:nvSpPr>
            <p:cNvPr id="7" name="文本框 14"/>
            <p:cNvSpPr txBox="1">
              <a:spLocks noChangeArrowheads="1"/>
            </p:cNvSpPr>
            <p:nvPr/>
          </p:nvSpPr>
          <p:spPr bwMode="auto">
            <a:xfrm>
              <a:off x="4887938" y="5984648"/>
              <a:ext cx="1018572" cy="931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0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kumimoji="0" lang="en-US" altLang="zh-CN" sz="5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275887" y="5700029"/>
              <a:ext cx="6218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减 8"/>
            <p:cNvSpPr/>
            <p:nvPr/>
          </p:nvSpPr>
          <p:spPr>
            <a:xfrm flipV="1">
              <a:off x="5374603" y="6831886"/>
              <a:ext cx="424368" cy="92536"/>
            </a:xfrm>
            <a:prstGeom prst="mathMinus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5400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064895" y="2771775"/>
            <a:ext cx="75780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bg1"/>
                </a:solidFill>
                <a:latin typeface="微软雅黑" charset="0"/>
                <a:ea typeface="微软雅黑" charset="0"/>
                <a:sym typeface="Arial" panose="020B0604020202090204" pitchFamily="34" charset="0"/>
              </a:rPr>
              <a:t>班级工作计划制定的目的与意义</a:t>
            </a:r>
            <a:endParaRPr kumimoji="1" lang="zh-CN" altLang="en-US" sz="4000" b="1" dirty="0">
              <a:solidFill>
                <a:schemeClr val="bg1"/>
              </a:solidFill>
              <a:latin typeface="微软雅黑" charset="0"/>
              <a:ea typeface="微软雅黑" charset="0"/>
              <a:sym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06070" y="697230"/>
            <a:ext cx="59569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"/>
            </a:pPr>
            <a:r>
              <a:rPr lang="zh-CN" altLang="en-US" sz="2400" b="1" dirty="0">
                <a:solidFill>
                  <a:srgbClr val="C00000"/>
                </a:solidFill>
                <a:latin typeface="微软雅黑" charset="0"/>
                <a:ea typeface="微软雅黑" charset="0"/>
                <a:sym typeface="+mn-ea"/>
              </a:rPr>
              <a:t>制定班级学期计划重要性</a:t>
            </a:r>
            <a:endParaRPr lang="zh-CN" altLang="en-US" sz="2400" b="1" dirty="0">
              <a:solidFill>
                <a:srgbClr val="C00000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06070" y="1308735"/>
            <a:ext cx="8531860" cy="341249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Dot"/>
          </a:ln>
        </p:spPr>
        <p:txBody>
          <a:bodyPr wrap="square" rtlCol="0" anchor="t">
            <a:noAutofit/>
          </a:bodyPr>
          <a:p>
            <a:pPr marL="342900" indent="-342900">
              <a:buFont typeface="Wingdings" panose="05000000000000000000" charset="0"/>
              <a:buChar char=""/>
            </a:pPr>
            <a:r>
              <a:rPr lang="zh-CN" altLang="en-US" sz="2000">
                <a:latin typeface="微软雅黑" charset="0"/>
                <a:ea typeface="微软雅黑" charset="0"/>
              </a:rPr>
              <a:t>幼儿园班级工作计划的制定对于保证幼儿园教育质量、促进幼儿全面发展、营造良好的班级氛围起着关键作用。</a:t>
            </a:r>
            <a:endParaRPr lang="zh-CN" altLang="en-US" sz="2000">
              <a:latin typeface="微软雅黑" charset="0"/>
              <a:ea typeface="微软雅黑" charset="0"/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2000">
              <a:latin typeface="微软雅黑" charset="0"/>
              <a:ea typeface="微软雅黑" charset="0"/>
            </a:endParaRPr>
          </a:p>
          <a:p>
            <a:pPr marL="342900" indent="-342900">
              <a:buFont typeface="Wingdings" panose="05000000000000000000" charset="0"/>
              <a:buChar char=""/>
            </a:pPr>
            <a:r>
              <a:rPr lang="zh-CN" altLang="en-US" sz="2000">
                <a:latin typeface="微软雅黑" charset="0"/>
                <a:ea typeface="微软雅黑" charset="0"/>
              </a:rPr>
              <a:t>通过工作计划，教师可以有目标地进行教学和管理工作，促进幼儿的全面发展，培养良好的行为习惯和情感态度。</a:t>
            </a:r>
            <a:endParaRPr lang="zh-CN" altLang="en-US" sz="2000">
              <a:latin typeface="微软雅黑" charset="0"/>
              <a:ea typeface="微软雅黑" charset="0"/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2000">
              <a:latin typeface="微软雅黑" charset="0"/>
              <a:ea typeface="微软雅黑" charset="0"/>
            </a:endParaRPr>
          </a:p>
          <a:p>
            <a:pPr marL="342900" indent="-342900">
              <a:buFont typeface="Wingdings" panose="05000000000000000000" charset="0"/>
              <a:buChar char=""/>
            </a:pPr>
            <a:r>
              <a:rPr lang="zh-CN" altLang="en-US" sz="2000">
                <a:latin typeface="微软雅黑" charset="0"/>
                <a:ea typeface="微软雅黑" charset="0"/>
              </a:rPr>
              <a:t>工作计划的</a:t>
            </a:r>
            <a:r>
              <a:rPr lang="zh-CN" altLang="en-US" sz="2000">
                <a:latin typeface="微软雅黑" charset="0"/>
                <a:ea typeface="微软雅黑" charset="0"/>
              </a:rPr>
              <a:t>制定有助于教师与家长的合作，形成良好的家园联系，共同关注幼儿的发展和问题。</a:t>
            </a:r>
            <a:endParaRPr lang="zh-CN" altLang="en-US" sz="2000">
              <a:latin typeface="微软雅黑" charset="0"/>
              <a:ea typeface="微软雅黑" charset="0"/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2000">
              <a:latin typeface="微软雅黑" charset="0"/>
              <a:ea typeface="微软雅黑" charset="0"/>
            </a:endParaRPr>
          </a:p>
          <a:p>
            <a:pPr marL="342900" indent="-342900">
              <a:buFont typeface="Wingdings" panose="05000000000000000000" charset="0"/>
              <a:buChar char=""/>
            </a:pPr>
            <a:r>
              <a:rPr lang="zh-CN" altLang="en-US" sz="2000">
                <a:latin typeface="微软雅黑" charset="0"/>
                <a:ea typeface="微软雅黑" charset="0"/>
              </a:rPr>
              <a:t>因此，幼儿园班级工作计划的制定是非常重要的，需要教师和管理者高度重视，全力以赴。</a:t>
            </a:r>
            <a:endParaRPr lang="zh-CN" altLang="en-US" sz="2000"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38760" y="738505"/>
            <a:ext cx="8524240" cy="3887470"/>
          </a:xfrm>
        </p:spPr>
        <p:txBody>
          <a:bodyPr>
            <a:normAutofit fontScale="55000"/>
          </a:bodyPr>
          <a:p>
            <a:pPr>
              <a:lnSpc>
                <a:spcPct val="120000"/>
              </a:lnSpc>
              <a:buFont typeface="Wingdings" panose="05000000000000000000" charset="0"/>
              <a:buChar char=""/>
            </a:pPr>
            <a:r>
              <a:rPr lang="en-US" altLang="zh-CN" sz="4365" b="1" dirty="0">
                <a:solidFill>
                  <a:srgbClr val="C00000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 </a:t>
            </a:r>
            <a:r>
              <a:rPr lang="zh-CN" altLang="en-US" sz="4365" b="1" dirty="0">
                <a:solidFill>
                  <a:srgbClr val="C00000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教师在计划中思考什么</a:t>
            </a:r>
            <a:r>
              <a:rPr lang="en-US" altLang="zh-CN" sz="4365" b="1" dirty="0">
                <a:solidFill>
                  <a:srgbClr val="C00000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?</a:t>
            </a:r>
            <a:endParaRPr lang="en-US" altLang="zh-CN" sz="4365" b="1" dirty="0">
              <a:solidFill>
                <a:srgbClr val="C00000"/>
              </a:solidFill>
              <a:latin typeface="微软雅黑" charset="0"/>
              <a:ea typeface="微软雅黑" charset="0"/>
              <a:cs typeface="微软雅黑" charset="0"/>
              <a:sym typeface="+mn-ea"/>
            </a:endParaRPr>
          </a:p>
          <a:p>
            <a:pPr marL="0" indent="0">
              <a:lnSpc>
                <a:spcPct val="120000"/>
              </a:lnSpc>
              <a:buFont typeface="Wingdings" panose="05000000000000000000" charset="0"/>
              <a:buNone/>
            </a:pPr>
            <a:r>
              <a:rPr lang="zh-CN" altLang="en-US" sz="3690" b="1" dirty="0">
                <a:solidFill>
                  <a:schemeClr val="tx2"/>
                </a:solidFill>
                <a:latin typeface="微软雅黑" charset="0"/>
                <a:ea typeface="微软雅黑" charset="0"/>
                <a:sym typeface="+mn-ea"/>
              </a:rPr>
              <a:t>结合本班实际与幼儿的需要和水平</a:t>
            </a:r>
            <a:endParaRPr lang="zh-CN" altLang="en-US" sz="3690" b="1" dirty="0">
              <a:solidFill>
                <a:schemeClr val="tx2"/>
              </a:solidFill>
              <a:latin typeface="微软雅黑" charset="0"/>
              <a:ea typeface="微软雅黑" charset="0"/>
            </a:endParaRPr>
          </a:p>
          <a:p>
            <a:pPr>
              <a:lnSpc>
                <a:spcPct val="120000"/>
              </a:lnSpc>
              <a:buFont typeface="Wingdings" panose="05000000000000000000" charset="0"/>
              <a:buChar char=""/>
            </a:pPr>
            <a:r>
              <a:rPr lang="zh-CN" altLang="en-US" sz="3690" dirty="0">
                <a:solidFill>
                  <a:schemeClr val="tx1"/>
                </a:solidFill>
                <a:latin typeface="微软雅黑" charset="0"/>
                <a:ea typeface="微软雅黑" charset="0"/>
                <a:sym typeface="+mn-ea"/>
              </a:rPr>
              <a:t>确立明确的教育活动目标</a:t>
            </a:r>
            <a:endParaRPr lang="zh-CN" altLang="en-US" sz="3690" dirty="0">
              <a:solidFill>
                <a:schemeClr val="tx1"/>
              </a:solidFill>
              <a:latin typeface="微软雅黑" charset="0"/>
              <a:ea typeface="微软雅黑" charset="0"/>
              <a:sym typeface="+mn-ea"/>
            </a:endParaRPr>
          </a:p>
          <a:p>
            <a:pPr>
              <a:lnSpc>
                <a:spcPct val="120000"/>
              </a:lnSpc>
              <a:buFont typeface="Wingdings" panose="05000000000000000000" charset="0"/>
              <a:buChar char=""/>
            </a:pPr>
            <a:r>
              <a:rPr lang="zh-CN" altLang="en-US" sz="3690" dirty="0">
                <a:solidFill>
                  <a:schemeClr val="tx1"/>
                </a:solidFill>
                <a:latin typeface="微软雅黑" charset="0"/>
                <a:ea typeface="微软雅黑" charset="0"/>
                <a:sym typeface="+mn-ea"/>
              </a:rPr>
              <a:t>选择适当在的教育活动内容</a:t>
            </a:r>
            <a:endParaRPr lang="zh-CN" altLang="en-US" sz="3690" dirty="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>
              <a:lnSpc>
                <a:spcPct val="120000"/>
              </a:lnSpc>
              <a:buFont typeface="Wingdings" panose="05000000000000000000" charset="0"/>
              <a:buChar char=""/>
            </a:pPr>
            <a:r>
              <a:rPr lang="zh-CN" altLang="en-US" sz="3690" dirty="0">
                <a:solidFill>
                  <a:schemeClr val="tx1"/>
                </a:solidFill>
                <a:latin typeface="微软雅黑" charset="0"/>
                <a:ea typeface="微软雅黑" charset="0"/>
                <a:sym typeface="+mn-ea"/>
              </a:rPr>
              <a:t>有效的利用教育资源</a:t>
            </a:r>
            <a:endParaRPr lang="en-US" altLang="zh-CN" sz="3690" dirty="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>
              <a:lnSpc>
                <a:spcPct val="120000"/>
              </a:lnSpc>
              <a:buFont typeface="Wingdings" panose="05000000000000000000" charset="0"/>
              <a:buChar char=""/>
            </a:pPr>
            <a:r>
              <a:rPr lang="zh-CN" altLang="en-US" sz="3690" dirty="0">
                <a:solidFill>
                  <a:schemeClr val="tx1"/>
                </a:solidFill>
                <a:latin typeface="微软雅黑" charset="0"/>
                <a:ea typeface="微软雅黑" charset="0"/>
                <a:sym typeface="+mn-ea"/>
              </a:rPr>
              <a:t>选择适宜的教育手段</a:t>
            </a:r>
            <a:endParaRPr lang="zh-CN" altLang="en-US" sz="3690" dirty="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>
              <a:lnSpc>
                <a:spcPct val="120000"/>
              </a:lnSpc>
              <a:buFont typeface="Wingdings" panose="05000000000000000000" charset="0"/>
              <a:buChar char=""/>
            </a:pPr>
            <a:r>
              <a:rPr lang="zh-CN" altLang="en-US" sz="3690" dirty="0">
                <a:solidFill>
                  <a:schemeClr val="tx1"/>
                </a:solidFill>
                <a:latin typeface="微软雅黑" charset="0"/>
                <a:ea typeface="微软雅黑" charset="0"/>
                <a:sym typeface="+mn-ea"/>
              </a:rPr>
              <a:t>有重点的设计教学过程</a:t>
            </a:r>
            <a:endParaRPr lang="zh-CN" altLang="en-US" sz="3690" dirty="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marL="0" indent="0">
              <a:lnSpc>
                <a:spcPct val="120000"/>
              </a:lnSpc>
              <a:buFont typeface="Wingdings" panose="05000000000000000000" charset="0"/>
              <a:buNone/>
            </a:pPr>
            <a:r>
              <a:rPr lang="zh-CN" altLang="en-US" sz="4365" b="1" dirty="0">
                <a:solidFill>
                  <a:schemeClr val="tx2"/>
                </a:solidFill>
                <a:latin typeface="微软雅黑" charset="0"/>
                <a:ea typeface="微软雅黑" charset="0"/>
                <a:sym typeface="+mn-ea"/>
              </a:rPr>
              <a:t>以保证教育活动能够科学有序的进行，达到预期的效果</a:t>
            </a:r>
            <a:endParaRPr lang="zh-CN" altLang="en-US" sz="4365" b="1" dirty="0">
              <a:solidFill>
                <a:schemeClr val="tx2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pic>
        <p:nvPicPr>
          <p:cNvPr id="2" name="图片 1" descr="YoYo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115" y="833755"/>
            <a:ext cx="2381885" cy="23317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标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355" y="1005507"/>
            <a:ext cx="2236910" cy="1599690"/>
          </a:xfrm>
          <a:prstGeom prst="rect">
            <a:avLst/>
          </a:prstGeom>
        </p:spPr>
      </p:pic>
      <p:grpSp>
        <p:nvGrpSpPr>
          <p:cNvPr id="6" name="组 1"/>
          <p:cNvGrpSpPr/>
          <p:nvPr/>
        </p:nvGrpSpPr>
        <p:grpSpPr>
          <a:xfrm>
            <a:off x="1596206" y="1142999"/>
            <a:ext cx="976630" cy="1132677"/>
            <a:chOff x="4887938" y="5700029"/>
            <a:chExt cx="1018656" cy="1224393"/>
          </a:xfrm>
        </p:grpSpPr>
        <p:sp>
          <p:nvSpPr>
            <p:cNvPr id="7" name="文本框 14"/>
            <p:cNvSpPr txBox="1">
              <a:spLocks noChangeArrowheads="1"/>
            </p:cNvSpPr>
            <p:nvPr/>
          </p:nvSpPr>
          <p:spPr bwMode="auto">
            <a:xfrm>
              <a:off x="4887938" y="5984648"/>
              <a:ext cx="1018656" cy="930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0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kumimoji="0" lang="en-US" altLang="zh-CN" sz="5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275887" y="5700029"/>
              <a:ext cx="6218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减 8"/>
            <p:cNvSpPr/>
            <p:nvPr/>
          </p:nvSpPr>
          <p:spPr>
            <a:xfrm flipV="1">
              <a:off x="5374603" y="6831886"/>
              <a:ext cx="424368" cy="92536"/>
            </a:xfrm>
            <a:prstGeom prst="mathMinus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5400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67665" y="2605405"/>
            <a:ext cx="86086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solidFill>
                  <a:schemeClr val="bg1"/>
                </a:solidFill>
                <a:latin typeface="微软雅黑" charset="0"/>
                <a:ea typeface="微软雅黑" charset="0"/>
                <a:sym typeface="Arial" panose="020B0604020202090204" pitchFamily="34" charset="0"/>
              </a:rPr>
              <a:t>学期班级工作计划制定的基本结构与内容</a:t>
            </a:r>
            <a:endParaRPr lang="zh-CN" altLang="en-US" sz="3600" b="1" dirty="0">
              <a:solidFill>
                <a:schemeClr val="bg1"/>
              </a:solidFill>
              <a:latin typeface="微软雅黑" charset="0"/>
              <a:ea typeface="微软雅黑" charset="0"/>
              <a:sym typeface="Arial" panose="020B0604020202090204" pitchFamily="34" charset="0"/>
            </a:endParaRPr>
          </a:p>
          <a:p>
            <a:pPr algn="dist"/>
            <a:endParaRPr kumimoji="1" lang="zh-CN" altLang="en-US" sz="3600" b="1" dirty="0">
              <a:solidFill>
                <a:schemeClr val="bg1"/>
              </a:solidFill>
              <a:latin typeface="微软雅黑" charset="0"/>
              <a:ea typeface="微软雅黑" charset="0"/>
              <a:sym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9F754DE-2CAD-44b6-B708-469DEB6407EB-1" descr="wpsoffic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570" y="551180"/>
            <a:ext cx="8221980" cy="4592320"/>
          </a:xfrm>
          <a:prstGeom prst="roundRect">
            <a:avLst/>
          </a:prstGeom>
        </p:spPr>
      </p:pic>
      <p:pic>
        <p:nvPicPr>
          <p:cNvPr id="5" name="图片 4" descr="稿定设计导出-20190510-186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25" y="4006850"/>
            <a:ext cx="1776730" cy="11963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标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355" y="1005507"/>
            <a:ext cx="2236910" cy="1599690"/>
          </a:xfrm>
          <a:prstGeom prst="rect">
            <a:avLst/>
          </a:prstGeom>
        </p:spPr>
      </p:pic>
      <p:grpSp>
        <p:nvGrpSpPr>
          <p:cNvPr id="6" name="组 1"/>
          <p:cNvGrpSpPr/>
          <p:nvPr/>
        </p:nvGrpSpPr>
        <p:grpSpPr>
          <a:xfrm>
            <a:off x="1596206" y="1142999"/>
            <a:ext cx="976630" cy="1132677"/>
            <a:chOff x="4887938" y="5700029"/>
            <a:chExt cx="1018656" cy="1224393"/>
          </a:xfrm>
        </p:grpSpPr>
        <p:sp>
          <p:nvSpPr>
            <p:cNvPr id="7" name="文本框 14"/>
            <p:cNvSpPr txBox="1">
              <a:spLocks noChangeArrowheads="1"/>
            </p:cNvSpPr>
            <p:nvPr/>
          </p:nvSpPr>
          <p:spPr bwMode="auto">
            <a:xfrm>
              <a:off x="4887938" y="5984648"/>
              <a:ext cx="1018656" cy="930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0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kumimoji="0" lang="en-US" altLang="zh-CN" sz="5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275887" y="5700029"/>
              <a:ext cx="6218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减 8"/>
            <p:cNvSpPr/>
            <p:nvPr/>
          </p:nvSpPr>
          <p:spPr>
            <a:xfrm flipV="1">
              <a:off x="5374603" y="6831886"/>
              <a:ext cx="424368" cy="92536"/>
            </a:xfrm>
            <a:prstGeom prst="mathMinus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5400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783590" y="2845435"/>
            <a:ext cx="78892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4000" b="1" dirty="0">
                <a:solidFill>
                  <a:schemeClr val="bg1"/>
                </a:solidFill>
                <a:latin typeface="微软雅黑" charset="0"/>
                <a:ea typeface="微软雅黑" charset="0"/>
                <a:sym typeface="Arial" panose="020B0604020202090204" pitchFamily="34" charset="0"/>
              </a:rPr>
              <a:t>学期班级工作计划撰写方法与技巧</a:t>
            </a:r>
            <a:endParaRPr kumimoji="1" lang="zh-CN" altLang="en-US" sz="4000" b="1" dirty="0">
              <a:solidFill>
                <a:schemeClr val="bg1"/>
              </a:solidFill>
              <a:latin typeface="微软雅黑" charset="0"/>
              <a:ea typeface="微软雅黑" charset="0"/>
              <a:sym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JoJ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330" y="3854450"/>
            <a:ext cx="1414780" cy="1289050"/>
          </a:xfrm>
          <a:prstGeom prst="rect">
            <a:avLst/>
          </a:prstGeom>
        </p:spPr>
      </p:pic>
      <p:sp>
        <p:nvSpPr>
          <p:cNvPr id="65" name="文本框 64"/>
          <p:cNvSpPr txBox="1"/>
          <p:nvPr>
            <p:custDataLst>
              <p:tags r:id="rId2"/>
            </p:custDataLst>
          </p:nvPr>
        </p:nvSpPr>
        <p:spPr>
          <a:xfrm>
            <a:off x="3194368" y="1273810"/>
            <a:ext cx="3827621" cy="440055"/>
          </a:xfrm>
          <a:prstGeom prst="rect">
            <a:avLst/>
          </a:prstGeom>
          <a:noFill/>
        </p:spPr>
        <p:txBody>
          <a:bodyPr wrap="square" bIns="0" rtlCol="0">
            <a:normAutofit/>
          </a:bodyPr>
          <a:p>
            <a:pPr marL="0" indent="0">
              <a:buNone/>
            </a:pP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  <a:sym typeface="+mn-ea"/>
              </a:rPr>
              <a:t>班级计划主要内容</a:t>
            </a:r>
            <a:endParaRPr lang="zh-CN" altLang="en-US" sz="2400" b="1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233" name="立方体 232"/>
          <p:cNvSpPr/>
          <p:nvPr>
            <p:custDataLst>
              <p:tags r:id="rId3"/>
            </p:custDataLst>
          </p:nvPr>
        </p:nvSpPr>
        <p:spPr>
          <a:xfrm>
            <a:off x="1015048" y="2426970"/>
            <a:ext cx="2385060" cy="1204913"/>
          </a:xfrm>
          <a:prstGeom prst="cube">
            <a:avLst>
              <a:gd name="adj" fmla="val 11645"/>
            </a:avLst>
          </a:prstGeom>
          <a:solidFill>
            <a:srgbClr val="376FFF">
              <a:lumMod val="60000"/>
              <a:lumOff val="40000"/>
            </a:srgbClr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 sz="1350">
              <a:solidFill>
                <a:srgbClr val="FFFFFF"/>
              </a:solidFill>
              <a:latin typeface="Arial" panose="020B0604020202090204" pitchFamily="34" charset="0"/>
              <a:ea typeface="微软雅黑" charset="0"/>
            </a:endParaRPr>
          </a:p>
        </p:txBody>
      </p:sp>
      <p:sp>
        <p:nvSpPr>
          <p:cNvPr id="262" name="矩形 261"/>
          <p:cNvSpPr/>
          <p:nvPr>
            <p:custDataLst>
              <p:tags r:id="rId4"/>
            </p:custDataLst>
          </p:nvPr>
        </p:nvSpPr>
        <p:spPr>
          <a:xfrm>
            <a:off x="1108869" y="2631281"/>
            <a:ext cx="2085975" cy="9305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p>
            <a:pPr algn="ctr"/>
            <a:r>
              <a:rPr lang="en-US" altLang="zh-CN" sz="1350">
                <a:solidFill>
                  <a:srgbClr val="FFFFFF"/>
                </a:solidFill>
                <a:latin typeface="Arial" panose="020B0604020202090204" pitchFamily="34" charset="0"/>
                <a:ea typeface="微软雅黑" charset="0"/>
              </a:rPr>
              <a:t>z</a:t>
            </a:r>
            <a:endParaRPr lang="en-US" altLang="zh-CN" sz="1350">
              <a:solidFill>
                <a:srgbClr val="FFFFFF"/>
              </a:solidFill>
              <a:latin typeface="Arial" panose="020B0604020202090204" pitchFamily="34" charset="0"/>
              <a:ea typeface="微软雅黑" charset="0"/>
            </a:endParaRPr>
          </a:p>
        </p:txBody>
      </p:sp>
      <p:pic>
        <p:nvPicPr>
          <p:cNvPr id="265" name="图片 264" descr="343435383036303b343532343136343bcfeec4bfb7b6cea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88590" y="3055620"/>
            <a:ext cx="506254" cy="506254"/>
          </a:xfrm>
          <a:prstGeom prst="rect">
            <a:avLst/>
          </a:prstGeom>
        </p:spPr>
      </p:pic>
      <p:sp>
        <p:nvSpPr>
          <p:cNvPr id="240" name="圆角矩形 239"/>
          <p:cNvSpPr/>
          <p:nvPr>
            <p:custDataLst>
              <p:tags r:id="rId8"/>
            </p:custDataLst>
          </p:nvPr>
        </p:nvSpPr>
        <p:spPr>
          <a:xfrm>
            <a:off x="1278890" y="2839879"/>
            <a:ext cx="921544" cy="104299"/>
          </a:xfrm>
          <a:prstGeom prst="roundRect">
            <a:avLst/>
          </a:prstGeom>
          <a:gradFill>
            <a:gsLst>
              <a:gs pos="0">
                <a:srgbClr val="376FFF">
                  <a:lumMod val="20000"/>
                  <a:lumOff val="80000"/>
                </a:srgbClr>
              </a:gs>
              <a:gs pos="78000">
                <a:srgbClr val="376FFF">
                  <a:lumMod val="20000"/>
                  <a:lumOff val="80000"/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 sz="1350">
              <a:solidFill>
                <a:srgbClr val="FFFFFF"/>
              </a:solidFill>
              <a:latin typeface="Arial" panose="020B0604020202090204" pitchFamily="34" charset="0"/>
              <a:ea typeface="微软雅黑" charset="0"/>
            </a:endParaRPr>
          </a:p>
        </p:txBody>
      </p:sp>
      <p:sp>
        <p:nvSpPr>
          <p:cNvPr id="242" name="文本框 241"/>
          <p:cNvSpPr txBox="1"/>
          <p:nvPr>
            <p:custDataLst>
              <p:tags r:id="rId9"/>
            </p:custDataLst>
          </p:nvPr>
        </p:nvSpPr>
        <p:spPr>
          <a:xfrm flipH="1">
            <a:off x="1158240" y="2839720"/>
            <a:ext cx="1978025" cy="504190"/>
          </a:xfrm>
          <a:prstGeom prst="rect">
            <a:avLst/>
          </a:prstGeom>
          <a:noFill/>
        </p:spPr>
        <p:txBody>
          <a:bodyPr wrap="square" lIns="80962" tIns="53816" bIns="35242">
            <a:no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zh-CN" sz="1600" b="1" kern="100" spc="150" dirty="0">
                <a:solidFill>
                  <a:srgbClr val="000000">
                    <a:lumMod val="75000"/>
                    <a:lumOff val="25000"/>
                  </a:srgbClr>
                </a:solidFill>
                <a:effectLst/>
                <a:uFillTx/>
                <a:latin typeface="微软雅黑" charset="0"/>
                <a:ea typeface="微软雅黑" charset="0"/>
                <a:cs typeface="MiSans" panose="00000500000000000000" charset="-122"/>
                <a:sym typeface="微软雅黑" panose="020B0503020204020204" pitchFamily="34" charset="-122"/>
              </a:rPr>
              <a:t>班级管理情况分析</a:t>
            </a:r>
            <a:endParaRPr lang="zh-CN" altLang="zh-CN" sz="1600" b="1" kern="100" spc="150" dirty="0">
              <a:solidFill>
                <a:srgbClr val="000000">
                  <a:lumMod val="75000"/>
                  <a:lumOff val="25000"/>
                </a:srgbClr>
              </a:solidFill>
              <a:effectLst/>
              <a:uFillTx/>
              <a:latin typeface="微软雅黑" charset="0"/>
              <a:ea typeface="微软雅黑" charset="0"/>
              <a:cs typeface="MiSans" panose="00000500000000000000" charset="-122"/>
              <a:sym typeface="微软雅黑" panose="020B0503020204020204" pitchFamily="34" charset="-122"/>
            </a:endParaRPr>
          </a:p>
        </p:txBody>
      </p:sp>
      <p:sp>
        <p:nvSpPr>
          <p:cNvPr id="243" name="立方体 242"/>
          <p:cNvSpPr/>
          <p:nvPr>
            <p:custDataLst>
              <p:tags r:id="rId10"/>
            </p:custDataLst>
          </p:nvPr>
        </p:nvSpPr>
        <p:spPr>
          <a:xfrm>
            <a:off x="1210786" y="2159318"/>
            <a:ext cx="409099" cy="371475"/>
          </a:xfrm>
          <a:prstGeom prst="cube">
            <a:avLst>
              <a:gd name="adj" fmla="val 12058"/>
            </a:avLst>
          </a:prstGeom>
          <a:gradFill>
            <a:gsLst>
              <a:gs pos="0">
                <a:srgbClr val="376FFF">
                  <a:lumMod val="10000"/>
                  <a:lumOff val="90000"/>
                </a:srgbClr>
              </a:gs>
              <a:gs pos="0">
                <a:srgbClr val="376FFF">
                  <a:lumMod val="10000"/>
                  <a:lumOff val="9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 sz="1350">
              <a:solidFill>
                <a:srgbClr val="FFFFFF"/>
              </a:solidFill>
              <a:latin typeface="Arial" panose="020B0604020202090204" pitchFamily="34" charset="0"/>
              <a:ea typeface="微软雅黑" charset="0"/>
            </a:endParaRPr>
          </a:p>
        </p:txBody>
      </p:sp>
      <p:sp>
        <p:nvSpPr>
          <p:cNvPr id="258" name="文本框 257"/>
          <p:cNvSpPr txBox="1"/>
          <p:nvPr>
            <p:custDataLst>
              <p:tags r:id="rId11"/>
            </p:custDataLst>
          </p:nvPr>
        </p:nvSpPr>
        <p:spPr>
          <a:xfrm>
            <a:off x="1228408" y="2232184"/>
            <a:ext cx="351473" cy="264795"/>
          </a:xfrm>
          <a:prstGeom prst="rect">
            <a:avLst/>
          </a:prstGeom>
          <a:noFill/>
        </p:spPr>
        <p:txBody>
          <a:bodyPr wrap="square" bIns="0" anchor="ctr" anchorCtr="0">
            <a:normAutofit fontScale="40000"/>
          </a:bodyPr>
          <a:p>
            <a:pPr algn="ctr"/>
            <a:r>
              <a:rPr lang="en-US" altLang="zh-CN" sz="1500" spc="300" dirty="0">
                <a:solidFill>
                  <a:srgbClr val="376FFF"/>
                </a:solidFill>
                <a:latin typeface="MiSans Bold" panose="00000800000000000000" charset="-122"/>
                <a:ea typeface="MiSans Bold" panose="00000800000000000000" charset="-122"/>
              </a:rPr>
              <a:t>01</a:t>
            </a:r>
            <a:endParaRPr lang="en-US" altLang="zh-CN" sz="1500" spc="300" dirty="0">
              <a:solidFill>
                <a:srgbClr val="376FFF"/>
              </a:solidFill>
              <a:latin typeface="MiSans Bold" panose="00000800000000000000" charset="-122"/>
              <a:ea typeface="MiSans Bold" panose="00000800000000000000" charset="-122"/>
            </a:endParaRPr>
          </a:p>
        </p:txBody>
      </p:sp>
      <p:sp>
        <p:nvSpPr>
          <p:cNvPr id="433" name="立方体 432"/>
          <p:cNvSpPr/>
          <p:nvPr>
            <p:custDataLst>
              <p:tags r:id="rId12"/>
            </p:custDataLst>
          </p:nvPr>
        </p:nvSpPr>
        <p:spPr>
          <a:xfrm>
            <a:off x="3623945" y="2426970"/>
            <a:ext cx="2385060" cy="1204913"/>
          </a:xfrm>
          <a:prstGeom prst="cube">
            <a:avLst>
              <a:gd name="adj" fmla="val 11645"/>
            </a:avLst>
          </a:prstGeom>
          <a:solidFill>
            <a:srgbClr val="FFD247">
              <a:lumMod val="60000"/>
              <a:lumOff val="40000"/>
            </a:srgbClr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 sz="1350">
              <a:solidFill>
                <a:srgbClr val="FFFFFF"/>
              </a:solidFill>
              <a:latin typeface="Arial" panose="020B0604020202090204" pitchFamily="34" charset="0"/>
              <a:ea typeface="微软雅黑" charset="0"/>
            </a:endParaRPr>
          </a:p>
        </p:txBody>
      </p:sp>
      <p:sp>
        <p:nvSpPr>
          <p:cNvPr id="434" name="矩形 433"/>
          <p:cNvSpPr/>
          <p:nvPr>
            <p:custDataLst>
              <p:tags r:id="rId13"/>
            </p:custDataLst>
          </p:nvPr>
        </p:nvSpPr>
        <p:spPr>
          <a:xfrm>
            <a:off x="3717766" y="2631281"/>
            <a:ext cx="2085975" cy="9305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p>
            <a:pPr algn="ctr"/>
            <a:r>
              <a:rPr lang="en-US" altLang="zh-CN" sz="1350">
                <a:solidFill>
                  <a:srgbClr val="FFFFFF"/>
                </a:solidFill>
                <a:latin typeface="Arial" panose="020B0604020202090204" pitchFamily="34" charset="0"/>
                <a:ea typeface="微软雅黑" charset="0"/>
              </a:rPr>
              <a:t>z</a:t>
            </a:r>
            <a:endParaRPr lang="en-US" altLang="zh-CN" sz="1350">
              <a:solidFill>
                <a:srgbClr val="FFFFFF"/>
              </a:solidFill>
              <a:latin typeface="Arial" panose="020B0604020202090204" pitchFamily="34" charset="0"/>
              <a:ea typeface="微软雅黑" charset="0"/>
            </a:endParaRPr>
          </a:p>
        </p:txBody>
      </p:sp>
      <p:pic>
        <p:nvPicPr>
          <p:cNvPr id="27" name="图片 26" descr="343439383331313b343532303032373bbfcdbba7b5b5b0b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297488" y="3054191"/>
            <a:ext cx="507683" cy="507683"/>
          </a:xfrm>
          <a:prstGeom prst="rect">
            <a:avLst/>
          </a:prstGeom>
        </p:spPr>
      </p:pic>
      <p:sp>
        <p:nvSpPr>
          <p:cNvPr id="435" name="圆角矩形 434"/>
          <p:cNvSpPr/>
          <p:nvPr>
            <p:custDataLst>
              <p:tags r:id="rId17"/>
            </p:custDataLst>
          </p:nvPr>
        </p:nvSpPr>
        <p:spPr>
          <a:xfrm>
            <a:off x="3887788" y="2839879"/>
            <a:ext cx="921544" cy="104299"/>
          </a:xfrm>
          <a:prstGeom prst="roundRect">
            <a:avLst/>
          </a:prstGeom>
          <a:gradFill>
            <a:gsLst>
              <a:gs pos="0">
                <a:srgbClr val="FFD247">
                  <a:lumMod val="20000"/>
                  <a:lumOff val="80000"/>
                </a:srgbClr>
              </a:gs>
              <a:gs pos="78000">
                <a:srgbClr val="FFD247">
                  <a:lumMod val="20000"/>
                  <a:lumOff val="80000"/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 sz="1350">
              <a:solidFill>
                <a:srgbClr val="FFFFFF"/>
              </a:solidFill>
              <a:latin typeface="Arial" panose="020B0604020202090204" pitchFamily="34" charset="0"/>
              <a:ea typeface="微软雅黑" charset="0"/>
            </a:endParaRPr>
          </a:p>
        </p:txBody>
      </p:sp>
      <p:sp>
        <p:nvSpPr>
          <p:cNvPr id="437" name="文本框 436"/>
          <p:cNvSpPr txBox="1"/>
          <p:nvPr>
            <p:custDataLst>
              <p:tags r:id="rId18"/>
            </p:custDataLst>
          </p:nvPr>
        </p:nvSpPr>
        <p:spPr>
          <a:xfrm flipH="1">
            <a:off x="3716020" y="2777490"/>
            <a:ext cx="2102485" cy="784225"/>
          </a:xfrm>
          <a:prstGeom prst="rect">
            <a:avLst/>
          </a:prstGeom>
          <a:noFill/>
        </p:spPr>
        <p:txBody>
          <a:bodyPr wrap="square" lIns="80962" tIns="53816" bIns="35242">
            <a:noAutofit/>
          </a:bodyPr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zh-CN" sz="1500" b="1" kern="100" spc="150" dirty="0">
                <a:solidFill>
                  <a:srgbClr val="000000">
                    <a:lumMod val="75000"/>
                    <a:lumOff val="25000"/>
                  </a:srgbClr>
                </a:solidFill>
                <a:effectLst/>
                <a:uFillTx/>
                <a:latin typeface="微软雅黑" charset="0"/>
                <a:ea typeface="微软雅黑" charset="0"/>
                <a:cs typeface="MiSans" panose="00000500000000000000" charset="-122"/>
                <a:sym typeface="微软雅黑" panose="020B0503020204020204" pitchFamily="34" charset="-122"/>
              </a:rPr>
              <a:t>班级管理工作</a:t>
            </a:r>
            <a:endParaRPr lang="zh-CN" altLang="zh-CN" sz="1500" b="1" kern="100" spc="150" dirty="0">
              <a:solidFill>
                <a:srgbClr val="000000">
                  <a:lumMod val="75000"/>
                  <a:lumOff val="25000"/>
                </a:srgbClr>
              </a:solidFill>
              <a:effectLst/>
              <a:uFillTx/>
              <a:latin typeface="微软雅黑" charset="0"/>
              <a:ea typeface="微软雅黑" charset="0"/>
              <a:cs typeface="MiSans" panose="00000500000000000000" charset="-122"/>
              <a:sym typeface="微软雅黑" panose="020B0503020204020204" pitchFamily="34" charset="-122"/>
            </a:endParaRPr>
          </a:p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zh-CN" sz="1500" b="1" kern="100" spc="150" dirty="0">
                <a:solidFill>
                  <a:srgbClr val="000000">
                    <a:lumMod val="75000"/>
                    <a:lumOff val="25000"/>
                  </a:srgbClr>
                </a:solidFill>
                <a:effectLst/>
                <a:uFillTx/>
                <a:latin typeface="微软雅黑" charset="0"/>
                <a:ea typeface="微软雅黑" charset="0"/>
                <a:cs typeface="MiSans" panose="00000500000000000000" charset="-122"/>
                <a:sym typeface="微软雅黑" panose="020B0503020204020204" pitchFamily="34" charset="-122"/>
              </a:rPr>
              <a:t>任务和要求</a:t>
            </a:r>
            <a:endParaRPr lang="zh-CN" altLang="zh-CN" sz="1500" b="1" kern="100" spc="150" dirty="0">
              <a:solidFill>
                <a:srgbClr val="000000">
                  <a:lumMod val="75000"/>
                  <a:lumOff val="25000"/>
                </a:srgbClr>
              </a:solidFill>
              <a:effectLst/>
              <a:uFillTx/>
              <a:latin typeface="微软雅黑" charset="0"/>
              <a:ea typeface="微软雅黑" charset="0"/>
              <a:cs typeface="MiSans" panose="00000500000000000000" charset="-122"/>
              <a:sym typeface="微软雅黑" panose="020B0503020204020204" pitchFamily="34" charset="-122"/>
            </a:endParaRPr>
          </a:p>
        </p:txBody>
      </p:sp>
      <p:sp>
        <p:nvSpPr>
          <p:cNvPr id="438" name="立方体 437"/>
          <p:cNvSpPr/>
          <p:nvPr>
            <p:custDataLst>
              <p:tags r:id="rId19"/>
            </p:custDataLst>
          </p:nvPr>
        </p:nvSpPr>
        <p:spPr>
          <a:xfrm>
            <a:off x="3819684" y="2159318"/>
            <a:ext cx="409099" cy="371475"/>
          </a:xfrm>
          <a:prstGeom prst="cube">
            <a:avLst>
              <a:gd name="adj" fmla="val 12058"/>
            </a:avLst>
          </a:prstGeom>
          <a:gradFill>
            <a:gsLst>
              <a:gs pos="0">
                <a:srgbClr val="FFD247">
                  <a:lumMod val="10000"/>
                  <a:lumOff val="90000"/>
                </a:srgbClr>
              </a:gs>
              <a:gs pos="0">
                <a:srgbClr val="FFD247">
                  <a:lumMod val="10000"/>
                  <a:lumOff val="9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 sz="1350">
              <a:solidFill>
                <a:srgbClr val="FFFFFF"/>
              </a:solidFill>
              <a:latin typeface="Arial" panose="020B0604020202090204" pitchFamily="34" charset="0"/>
              <a:ea typeface="微软雅黑" charset="0"/>
            </a:endParaRPr>
          </a:p>
        </p:txBody>
      </p:sp>
      <p:sp>
        <p:nvSpPr>
          <p:cNvPr id="439" name="文本框 438"/>
          <p:cNvSpPr txBox="1"/>
          <p:nvPr>
            <p:custDataLst>
              <p:tags r:id="rId20"/>
            </p:custDataLst>
          </p:nvPr>
        </p:nvSpPr>
        <p:spPr>
          <a:xfrm>
            <a:off x="3837305" y="2232184"/>
            <a:ext cx="351473" cy="264795"/>
          </a:xfrm>
          <a:prstGeom prst="rect">
            <a:avLst/>
          </a:prstGeom>
          <a:noFill/>
        </p:spPr>
        <p:txBody>
          <a:bodyPr wrap="square" bIns="0" anchor="ctr" anchorCtr="0">
            <a:normAutofit fontScale="40000"/>
          </a:bodyPr>
          <a:p>
            <a:pPr algn="ctr"/>
            <a:r>
              <a:rPr lang="en-US" altLang="zh-CN" sz="1500" spc="300" dirty="0">
                <a:solidFill>
                  <a:srgbClr val="FFD247"/>
                </a:solidFill>
                <a:latin typeface="MiSans Bold" panose="00000800000000000000" charset="-122"/>
                <a:ea typeface="MiSans Bold" panose="00000800000000000000" charset="-122"/>
              </a:rPr>
              <a:t>02</a:t>
            </a:r>
            <a:endParaRPr lang="en-US" altLang="zh-CN" sz="1500" spc="300" dirty="0">
              <a:solidFill>
                <a:srgbClr val="FFD247"/>
              </a:solidFill>
              <a:latin typeface="MiSans Bold" panose="00000800000000000000" charset="-122"/>
              <a:ea typeface="MiSans Bold" panose="00000800000000000000" charset="-122"/>
            </a:endParaRPr>
          </a:p>
        </p:txBody>
      </p:sp>
      <p:sp>
        <p:nvSpPr>
          <p:cNvPr id="446" name="立方体 445"/>
          <p:cNvSpPr/>
          <p:nvPr>
            <p:custDataLst>
              <p:tags r:id="rId21"/>
            </p:custDataLst>
          </p:nvPr>
        </p:nvSpPr>
        <p:spPr>
          <a:xfrm>
            <a:off x="6232843" y="2426970"/>
            <a:ext cx="2385060" cy="1204913"/>
          </a:xfrm>
          <a:prstGeom prst="cube">
            <a:avLst>
              <a:gd name="adj" fmla="val 11645"/>
            </a:avLst>
          </a:prstGeom>
          <a:solidFill>
            <a:srgbClr val="376FFF">
              <a:lumMod val="60000"/>
              <a:lumOff val="40000"/>
            </a:srgbClr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 sz="1350">
              <a:solidFill>
                <a:srgbClr val="FFFFFF"/>
              </a:solidFill>
              <a:latin typeface="Arial" panose="020B0604020202090204" pitchFamily="34" charset="0"/>
              <a:ea typeface="微软雅黑" charset="0"/>
            </a:endParaRPr>
          </a:p>
        </p:txBody>
      </p:sp>
      <p:sp>
        <p:nvSpPr>
          <p:cNvPr id="447" name="矩形 446"/>
          <p:cNvSpPr/>
          <p:nvPr>
            <p:custDataLst>
              <p:tags r:id="rId22"/>
            </p:custDataLst>
          </p:nvPr>
        </p:nvSpPr>
        <p:spPr>
          <a:xfrm>
            <a:off x="6326664" y="2631281"/>
            <a:ext cx="2085975" cy="9305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p>
            <a:pPr algn="ctr"/>
            <a:r>
              <a:rPr lang="en-US" altLang="zh-CN" sz="1350">
                <a:solidFill>
                  <a:srgbClr val="FFFFFF"/>
                </a:solidFill>
                <a:latin typeface="Arial" panose="020B0604020202090204" pitchFamily="34" charset="0"/>
                <a:ea typeface="微软雅黑" charset="0"/>
              </a:rPr>
              <a:t>z</a:t>
            </a:r>
            <a:endParaRPr lang="en-US" altLang="zh-CN" sz="1350">
              <a:solidFill>
                <a:srgbClr val="FFFFFF"/>
              </a:solidFill>
              <a:latin typeface="Arial" panose="020B0604020202090204" pitchFamily="34" charset="0"/>
              <a:ea typeface="微软雅黑" charset="0"/>
            </a:endParaRPr>
          </a:p>
        </p:txBody>
      </p:sp>
      <p:pic>
        <p:nvPicPr>
          <p:cNvPr id="43" name="图片 42" descr="343439383331313b343532303033363bd3aad2b5ccfcc5e4d6c3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904956" y="3055620"/>
            <a:ext cx="507683" cy="507683"/>
          </a:xfrm>
          <a:prstGeom prst="rect">
            <a:avLst/>
          </a:prstGeom>
        </p:spPr>
      </p:pic>
      <p:sp>
        <p:nvSpPr>
          <p:cNvPr id="448" name="圆角矩形 447"/>
          <p:cNvSpPr/>
          <p:nvPr>
            <p:custDataLst>
              <p:tags r:id="rId26"/>
            </p:custDataLst>
          </p:nvPr>
        </p:nvSpPr>
        <p:spPr>
          <a:xfrm>
            <a:off x="6496685" y="2839879"/>
            <a:ext cx="921544" cy="104299"/>
          </a:xfrm>
          <a:prstGeom prst="roundRect">
            <a:avLst/>
          </a:prstGeom>
          <a:gradFill>
            <a:gsLst>
              <a:gs pos="0">
                <a:srgbClr val="376FFF">
                  <a:lumMod val="20000"/>
                  <a:lumOff val="80000"/>
                </a:srgbClr>
              </a:gs>
              <a:gs pos="78000">
                <a:srgbClr val="376FFF">
                  <a:lumMod val="20000"/>
                  <a:lumOff val="80000"/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 sz="1350">
              <a:solidFill>
                <a:srgbClr val="FFFFFF"/>
              </a:solidFill>
              <a:latin typeface="Arial" panose="020B0604020202090204" pitchFamily="34" charset="0"/>
              <a:ea typeface="微软雅黑" charset="0"/>
            </a:endParaRPr>
          </a:p>
        </p:txBody>
      </p:sp>
      <p:sp>
        <p:nvSpPr>
          <p:cNvPr id="450" name="文本框 449"/>
          <p:cNvSpPr txBox="1"/>
          <p:nvPr>
            <p:custDataLst>
              <p:tags r:id="rId27"/>
            </p:custDataLst>
          </p:nvPr>
        </p:nvSpPr>
        <p:spPr>
          <a:xfrm flipH="1">
            <a:off x="6385560" y="2839720"/>
            <a:ext cx="1977390" cy="701675"/>
          </a:xfrm>
          <a:prstGeom prst="rect">
            <a:avLst/>
          </a:prstGeom>
          <a:noFill/>
        </p:spPr>
        <p:txBody>
          <a:bodyPr wrap="square" lIns="80962" tIns="53816" bIns="35242">
            <a:noAutofit/>
          </a:bodyPr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zh-CN" sz="1600" b="1" kern="100" spc="150" dirty="0">
                <a:solidFill>
                  <a:srgbClr val="000000">
                    <a:lumMod val="75000"/>
                    <a:lumOff val="25000"/>
                  </a:srgbClr>
                </a:solidFill>
                <a:effectLst/>
                <a:uFillTx/>
                <a:latin typeface="微软雅黑" charset="0"/>
                <a:ea typeface="微软雅黑" charset="0"/>
                <a:cs typeface="MiSans" panose="00000500000000000000" charset="-122"/>
                <a:sym typeface="微软雅黑" panose="020B0503020204020204" pitchFamily="34" charset="-122"/>
              </a:rPr>
              <a:t>重点工作</a:t>
            </a:r>
            <a:endParaRPr lang="zh-CN" altLang="zh-CN" sz="1600" b="1" kern="100" spc="150" dirty="0">
              <a:solidFill>
                <a:srgbClr val="000000">
                  <a:lumMod val="75000"/>
                  <a:lumOff val="25000"/>
                </a:srgbClr>
              </a:solidFill>
              <a:effectLst/>
              <a:uFillTx/>
              <a:latin typeface="微软雅黑" charset="0"/>
              <a:ea typeface="微软雅黑" charset="0"/>
              <a:cs typeface="MiSans" panose="00000500000000000000" charset="-122"/>
              <a:sym typeface="微软雅黑" panose="020B0503020204020204" pitchFamily="34" charset="-122"/>
            </a:endParaRPr>
          </a:p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zh-CN" sz="1600" b="1" kern="100" spc="150" dirty="0">
                <a:solidFill>
                  <a:srgbClr val="000000">
                    <a:lumMod val="75000"/>
                    <a:lumOff val="25000"/>
                  </a:srgbClr>
                </a:solidFill>
                <a:effectLst/>
                <a:uFillTx/>
                <a:latin typeface="微软雅黑" charset="0"/>
                <a:ea typeface="微软雅黑" charset="0"/>
                <a:cs typeface="MiSans" panose="00000500000000000000" charset="-122"/>
                <a:sym typeface="微软雅黑" panose="020B0503020204020204" pitchFamily="34" charset="-122"/>
              </a:rPr>
              <a:t>实施步骤和措施</a:t>
            </a:r>
            <a:endParaRPr lang="zh-CN" altLang="zh-CN" sz="1600" b="1" kern="100" spc="150" dirty="0">
              <a:solidFill>
                <a:srgbClr val="000000">
                  <a:lumMod val="75000"/>
                  <a:lumOff val="25000"/>
                </a:srgbClr>
              </a:solidFill>
              <a:effectLst/>
              <a:uFillTx/>
              <a:latin typeface="微软雅黑" charset="0"/>
              <a:ea typeface="微软雅黑" charset="0"/>
              <a:cs typeface="MiSans" panose="00000500000000000000" charset="-122"/>
              <a:sym typeface="微软雅黑" panose="020B0503020204020204" pitchFamily="34" charset="-122"/>
            </a:endParaRPr>
          </a:p>
        </p:txBody>
      </p:sp>
      <p:sp>
        <p:nvSpPr>
          <p:cNvPr id="451" name="立方体 450"/>
          <p:cNvSpPr/>
          <p:nvPr>
            <p:custDataLst>
              <p:tags r:id="rId28"/>
            </p:custDataLst>
          </p:nvPr>
        </p:nvSpPr>
        <p:spPr>
          <a:xfrm>
            <a:off x="6428581" y="2159318"/>
            <a:ext cx="409099" cy="371475"/>
          </a:xfrm>
          <a:prstGeom prst="cube">
            <a:avLst>
              <a:gd name="adj" fmla="val 12058"/>
            </a:avLst>
          </a:prstGeom>
          <a:gradFill>
            <a:gsLst>
              <a:gs pos="0">
                <a:srgbClr val="376FFF">
                  <a:lumMod val="10000"/>
                  <a:lumOff val="90000"/>
                </a:srgbClr>
              </a:gs>
              <a:gs pos="0">
                <a:srgbClr val="376FFF">
                  <a:lumMod val="10000"/>
                  <a:lumOff val="9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 sz="1350">
              <a:solidFill>
                <a:srgbClr val="FFFFFF"/>
              </a:solidFill>
              <a:latin typeface="Arial" panose="020B0604020202090204" pitchFamily="34" charset="0"/>
              <a:ea typeface="微软雅黑" charset="0"/>
            </a:endParaRPr>
          </a:p>
        </p:txBody>
      </p:sp>
      <p:sp>
        <p:nvSpPr>
          <p:cNvPr id="452" name="文本框 451"/>
          <p:cNvSpPr txBox="1"/>
          <p:nvPr>
            <p:custDataLst>
              <p:tags r:id="rId29"/>
            </p:custDataLst>
          </p:nvPr>
        </p:nvSpPr>
        <p:spPr>
          <a:xfrm>
            <a:off x="6446203" y="2232184"/>
            <a:ext cx="351473" cy="264795"/>
          </a:xfrm>
          <a:prstGeom prst="rect">
            <a:avLst/>
          </a:prstGeom>
          <a:noFill/>
        </p:spPr>
        <p:txBody>
          <a:bodyPr wrap="square" bIns="0" anchor="ctr" anchorCtr="0">
            <a:normAutofit fontScale="40000"/>
          </a:bodyPr>
          <a:p>
            <a:pPr algn="ctr"/>
            <a:r>
              <a:rPr lang="en-US" altLang="zh-CN" sz="1500" spc="300" dirty="0">
                <a:solidFill>
                  <a:srgbClr val="376FFF"/>
                </a:solidFill>
                <a:latin typeface="MiSans Bold" panose="00000800000000000000" charset="-122"/>
                <a:ea typeface="MiSans Bold" panose="00000800000000000000" charset="-122"/>
              </a:rPr>
              <a:t>03</a:t>
            </a:r>
            <a:endParaRPr lang="en-US" altLang="zh-CN" sz="1500" spc="300" dirty="0">
              <a:solidFill>
                <a:srgbClr val="376FFF"/>
              </a:solidFill>
              <a:latin typeface="MiSans Bold" panose="00000800000000000000" charset="-122"/>
              <a:ea typeface="MiSans Bold" panose="00000800000000000000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060_3*i*0"/>
  <p:tag name="KSO_WM_TEMPLATE_CATEGORY" val="diagram"/>
  <p:tag name="KSO_WM_TEMPLATE_INDEX" val="160060"/>
  <p:tag name="KSO_WM_UNIT_INDEX" val="0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60"/>
  <p:tag name="KSO_WM_UNIT_TYPE" val="l_i"/>
  <p:tag name="KSO_WM_UNIT_INDEX" val="1_5"/>
  <p:tag name="KSO_WM_UNIT_ID" val="diagram160060_3*l_i*1_5"/>
  <p:tag name="KSO_WM_UNIT_CLEAR" val="1"/>
  <p:tag name="KSO_WM_UNIT_LAYERLEVEL" val="1_1"/>
  <p:tag name="KSO_WM_DIAGRAM_GROUP_CODE" val="l1-1"/>
  <p:tag name="KSO_WM_UNIT_FILL_FORE_SCHEMECOLOR_INDEX" val="7"/>
  <p:tag name="KSO_WM_UNIT_FILL_TYPE" val="1"/>
  <p:tag name="KSO_WM_UNIT_TEXT_FILL_FORE_SCHEMECOLOR_INDEX" val="7"/>
  <p:tag name="KSO_WM_UNIT_TEXT_FILL_TYPE" val="1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60"/>
  <p:tag name="KSO_WM_UNIT_TYPE" val="l_i"/>
  <p:tag name="KSO_WM_UNIT_INDEX" val="1_6"/>
  <p:tag name="KSO_WM_UNIT_ID" val="diagram160060_3*l_i*1_6"/>
  <p:tag name="KSO_WM_UNIT_CLEAR" val="1"/>
  <p:tag name="KSO_WM_UNIT_LAYERLEVEL" val="1_1"/>
  <p:tag name="KSO_WM_DIAGRAM_GROUP_CODE" val="l1-1"/>
  <p:tag name="KSO_WM_UNIT_LINE_FORE_SCHEMECOLOR_INDEX" val="7"/>
  <p:tag name="KSO_WM_UNIT_LINE_FILL_TYPE" val="2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60"/>
  <p:tag name="KSO_WM_UNIT_TYPE" val="l_h_f"/>
  <p:tag name="KSO_WM_UNIT_INDEX" val="1_3_1"/>
  <p:tag name="KSO_WM_UNIT_ID" val="diagram160060_3*l_h_f*1_3_1"/>
  <p:tag name="KSO_WM_UNIT_CLEAR" val="1"/>
  <p:tag name="KSO_WM_UNIT_LAYERLEVEL" val="1_1_1"/>
  <p:tag name="KSO_WM_UNIT_VALUE" val="34"/>
  <p:tag name="KSO_WM_UNIT_HIGHLIGHT" val="0"/>
  <p:tag name="KSO_WM_UNIT_COMPATIBLE" val="0"/>
  <p:tag name="KSO_WM_UNIT_PRESET_TEXT_INDEX" val="4"/>
  <p:tag name="KSO_WM_UNIT_PRESET_TEXT_LEN" val="57"/>
  <p:tag name="KSO_WM_DIAGRAM_GROUP_CODE" val="l1-1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大标题内容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n1-2"/>
  <p:tag name="KSO_WM_UNIT_TYPE" val="a"/>
  <p:tag name="KSO_WM_UNIT_INDEX" val="1"/>
  <p:tag name="KSO_WM_UNIT_ID" val="diagram20228117_5*a*1"/>
  <p:tag name="KSO_WM_TEMPLATE_CATEGORY" val="diagram"/>
  <p:tag name="KSO_WM_TEMPLATE_INDEX" val="20228117"/>
  <p:tag name="KSO_WM_UNIT_LAYERLEVEL" val="1"/>
  <p:tag name="KSO_WM_TAG_VERSION" val="1.0"/>
  <p:tag name="KSO_WM_BEAUTIFY_FLAG" val="#wm#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28676_3*l_h_i*1_1_1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28676_3*l_h_i*1_1_2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17.xml><?xml version="1.0" encoding="utf-8"?>
<p:tagLst xmlns:p="http://schemas.openxmlformats.org/presentationml/2006/main">
  <p:tag name="KSO_WM_UNIT_VALUE" val="187*18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228676_3*l_h_x*1_1_1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FILL_FORE_SCHEMECOLOR_INDEX" val="5"/>
  <p:tag name="KSO_WM_UNI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28676_3*l_h_i*1_1_3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9.xml><?xml version="1.0" encoding="utf-8"?>
<p:tagLst xmlns:p="http://schemas.openxmlformats.org/presentationml/2006/main">
  <p:tag name="KSO_WM_UNIT_SUBTYPE" val="a"/>
  <p:tag name="KSO_WM_UNIT_PRESET_TEXT" val="点击此处添加正文，文字是您思想的提炼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28676_3*l_h_f*1_1_1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60"/>
  <p:tag name="KSO_WM_UNIT_TYPE" val="l_i"/>
  <p:tag name="KSO_WM_UNIT_INDEX" val="1_1"/>
  <p:tag name="KSO_WM_UNIT_ID" val="diagram160060_3*l_i*1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e"/>
  <p:tag name="KSO_WM_UNIT_TYPE" val="l_h_i"/>
  <p:tag name="KSO_WM_UNIT_INDEX" val="1_1_1"/>
  <p:tag name="KSO_WM_UNIT_ID" val="diagram20228676_3*l_h_i*1_1_1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28676_3*l_h_i*1_1_1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TEXT_FILL_FORE_SCHEMECOLOR_INDEX" val="5"/>
  <p:tag name="KSO_WM_UNIT_TEXT_FILL_TYPE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28676_3*l_h_i*1_2_1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28676_3*l_h_i*1_2_2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24.xml><?xml version="1.0" encoding="utf-8"?>
<p:tagLst xmlns:p="http://schemas.openxmlformats.org/presentationml/2006/main">
  <p:tag name="KSO_WM_UNIT_VALUE" val="188*18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228676_3*l_h_x*1_2_1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FILL_FORE_SCHEMECOLOR_INDEX" val="7"/>
  <p:tag name="KSO_WM_UNIT_FILL_TYPE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28676_3*l_h_i*1_2_3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26.xml><?xml version="1.0" encoding="utf-8"?>
<p:tagLst xmlns:p="http://schemas.openxmlformats.org/presentationml/2006/main">
  <p:tag name="KSO_WM_UNIT_SUBTYPE" val="a"/>
  <p:tag name="KSO_WM_UNIT_PRESET_TEXT" val="点击此处添加正文，文字是您思想的提炼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28676_3*l_h_f*1_2_1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e"/>
  <p:tag name="KSO_WM_UNIT_TYPE" val="l_h_i"/>
  <p:tag name="KSO_WM_UNIT_INDEX" val="1_2_1"/>
  <p:tag name="KSO_WM_UNIT_ID" val="diagram20228676_3*l_h_i*1_2_1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28676_3*l_h_i*1_2_1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TEXT_FILL_FORE_SCHEMECOLOR_INDEX" val="7"/>
  <p:tag name="KSO_WM_UNIT_TEXT_FILL_TYPE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28676_3*l_h_i*1_3_1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60"/>
  <p:tag name="KSO_WM_UNIT_TYPE" val="l_i"/>
  <p:tag name="KSO_WM_UNIT_INDEX" val="1_2"/>
  <p:tag name="KSO_WM_UNIT_ID" val="diagram160060_3*l_i*1_2"/>
  <p:tag name="KSO_WM_UNIT_CLEAR" val="1"/>
  <p:tag name="KSO_WM_UNIT_LAYERLEVEL" val="1_1"/>
  <p:tag name="KSO_WM_DIAGRAM_GROUP_CODE" val="l1-1"/>
  <p:tag name="KSO_WM_UNIT_LINE_FORE_SCHEMECOLOR_INDEX" val="5"/>
  <p:tag name="KSO_WM_UNIT_LINE_FILL_TYPE" val="2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28676_3*l_h_i*1_3_2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31.xml><?xml version="1.0" encoding="utf-8"?>
<p:tagLst xmlns:p="http://schemas.openxmlformats.org/presentationml/2006/main">
  <p:tag name="KSO_WM_UNIT_VALUE" val="188*18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228676_3*l_h_x*1_3_1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FILL_FORE_SCHEMECOLOR_INDEX" val="5"/>
  <p:tag name="KSO_WM_UNIT_FILL_TYPE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28676_3*l_h_i*1_3_3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33.xml><?xml version="1.0" encoding="utf-8"?>
<p:tagLst xmlns:p="http://schemas.openxmlformats.org/presentationml/2006/main">
  <p:tag name="KSO_WM_UNIT_SUBTYPE" val="a"/>
  <p:tag name="KSO_WM_UNIT_PRESET_TEXT" val="点击此处添加正文，文字是您思想的提炼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28676_3*l_h_f*1_3_1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e"/>
  <p:tag name="KSO_WM_UNIT_TYPE" val="l_h_i"/>
  <p:tag name="KSO_WM_UNIT_INDEX" val="1_3_1"/>
  <p:tag name="KSO_WM_UNIT_ID" val="diagram20228676_3*l_h_i*1_3_1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28676_3*l_h_i*1_3_1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TEXT_FILL_FORE_SCHEMECOLOR_INDEX" val="5"/>
  <p:tag name="KSO_WM_UNIT_TEXT_FILL_TYPE" val="1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28013_3*l_h_i*1_1_1"/>
  <p:tag name="KSO_WM_TEMPLATE_CATEGORY" val="diagram"/>
  <p:tag name="KSO_WM_TEMPLATE_INDEX" val="20228013"/>
  <p:tag name="KSO_WM_UNIT_LAYERLEVEL" val="1_1_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60"/>
  <p:tag name="KSO_WM_UNIT_TYPE" val="l_h_f"/>
  <p:tag name="KSO_WM_UNIT_INDEX" val="1_1_1"/>
  <p:tag name="KSO_WM_UNIT_ID" val="diagram160060_3*l_h_f*1_1_1"/>
  <p:tag name="KSO_WM_UNIT_CLEAR" val="1"/>
  <p:tag name="KSO_WM_UNIT_LAYERLEVEL" val="1_1_1"/>
  <p:tag name="KSO_WM_UNIT_VALUE" val="34"/>
  <p:tag name="KSO_WM_UNIT_HIGHLIGHT" val="0"/>
  <p:tag name="KSO_WM_UNIT_COMPATIBLE" val="0"/>
  <p:tag name="KSO_WM_UNIT_PRESET_TEXT_INDEX" val="4"/>
  <p:tag name="KSO_WM_UNIT_PRESET_TEXT_LEN" val="57"/>
  <p:tag name="KSO_WM_DIAGRAM_GROUP_CODE" val="l1-1"/>
  <p:tag name="KSO_WM_UNIT_TEXT_FILL_FORE_SCHEMECOLOR_INDEX" val="13"/>
  <p:tag name="KSO_WM_UNIT_TEXT_FILL_TYPE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20228013_3*l_h_i*1_1_4"/>
  <p:tag name="KSO_WM_TEMPLATE_CATEGORY" val="diagram"/>
  <p:tag name="KSO_WM_TEMPLATE_INDEX" val="20228013"/>
  <p:tag name="KSO_WM_UNIT_LAYERLEVEL" val="1_1_1"/>
  <p:tag name="KSO_WM_TAG_VERSION" val="1.0"/>
  <p:tag name="KSO_WM_BEAUTIFY_FLAG" val="#wm#"/>
  <p:tag name="KSO_WM_UNIT_SHADOW_SCHEMECOLOR_INDEX" val="14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5"/>
  <p:tag name="KSO_WM_UNIT_ID" val="diagram20228013_3*l_h_i*1_1_5"/>
  <p:tag name="KSO_WM_TEMPLATE_CATEGORY" val="diagram"/>
  <p:tag name="KSO_WM_TEMPLATE_INDEX" val="20228013"/>
  <p:tag name="KSO_WM_UNIT_LAYERLEVEL" val="1_1_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6"/>
  <p:tag name="KSO_WM_UNIT_ID" val="diagram20228013_3*l_h_i*1_1_6"/>
  <p:tag name="KSO_WM_TEMPLATE_CATEGORY" val="diagram"/>
  <p:tag name="KSO_WM_TEMPLATE_INDEX" val="20228013"/>
  <p:tag name="KSO_WM_UNIT_LAYERLEVEL" val="1_1_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e"/>
  <p:tag name="KSO_WM_UNIT_TYPE" val="l_h_i"/>
  <p:tag name="KSO_WM_UNIT_INDEX" val="1_1_2"/>
  <p:tag name="KSO_WM_UNIT_ID" val="diagram20228013_3*l_h_i*1_1_2"/>
  <p:tag name="KSO_WM_TEMPLATE_CATEGORY" val="diagram"/>
  <p:tag name="KSO_WM_TEMPLATE_INDEX" val="20228013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7"/>
  <p:tag name="KSO_WM_UNIT_ID" val="diagram20228013_3*l_h_i*1_1_7"/>
  <p:tag name="KSO_WM_TEMPLATE_CATEGORY" val="diagram"/>
  <p:tag name="KSO_WM_TEMPLATE_INDEX" val="20228013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8"/>
  <p:tag name="KSO_WM_UNIT_ID" val="diagram20228013_3*l_h_i*1_1_8"/>
  <p:tag name="KSO_WM_TEMPLATE_CATEGORY" val="diagram"/>
  <p:tag name="KSO_WM_TEMPLATE_INDEX" val="20228013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46.xml><?xml version="1.0" encoding="utf-8"?>
<p:tagLst xmlns:p="http://schemas.openxmlformats.org/presentationml/2006/main">
  <p:tag name="KSO_WM_UNIT_SUBTYPE" val="a"/>
  <p:tag name="KSO_WM_UNIT_PRESET_TEXT" val="单击此处输入你的正文，文字是您思想的提炼，为了最终演示发布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28013_3*l_h_f*1_1_1"/>
  <p:tag name="KSO_WM_TEMPLATE_CATEGORY" val="diagram"/>
  <p:tag name="KSO_WM_TEMPLATE_INDEX" val="20228013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3"/>
  <p:tag name="KSO_WM_UNIT_ID" val="diagram20228013_3*l_h_i*1_1_3"/>
  <p:tag name="KSO_WM_TEMPLATE_CATEGORY" val="diagram"/>
  <p:tag name="KSO_WM_TEMPLATE_INDEX" val="20228013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48.xml><?xml version="1.0" encoding="utf-8"?>
<p:tagLst xmlns:p="http://schemas.openxmlformats.org/presentationml/2006/main">
  <p:tag name="KSO_WM_UNIT_VALUE" val="161*16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228013_3*l_h_x*1_1_1"/>
  <p:tag name="KSO_WM_TEMPLATE_CATEGORY" val="diagram"/>
  <p:tag name="KSO_WM_TEMPLATE_INDEX" val="20228013"/>
  <p:tag name="KSO_WM_UNIT_LAYERLEVEL" val="1_1_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28013_3*l_h_i*1_2_1"/>
  <p:tag name="KSO_WM_TEMPLATE_CATEGORY" val="diagram"/>
  <p:tag name="KSO_WM_TEMPLATE_INDEX" val="20228013"/>
  <p:tag name="KSO_WM_UNIT_LAYERLEVEL" val="1_1_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060_3*i*7"/>
  <p:tag name="KSO_WM_TEMPLATE_CATEGORY" val="diagram"/>
  <p:tag name="KSO_WM_TEMPLATE_INDEX" val="160060"/>
  <p:tag name="KSO_WM_UNIT_INDEX" val="7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20228013_3*l_h_i*1_2_4"/>
  <p:tag name="KSO_WM_TEMPLATE_CATEGORY" val="diagram"/>
  <p:tag name="KSO_WM_TEMPLATE_INDEX" val="20228013"/>
  <p:tag name="KSO_WM_UNIT_LAYERLEVEL" val="1_1_1"/>
  <p:tag name="KSO_WM_TAG_VERSION" val="1.0"/>
  <p:tag name="KSO_WM_BEAUTIFY_FLAG" val="#wm#"/>
  <p:tag name="KSO_WM_UNIT_SHADOW_SCHEMECOLOR_INDEX" val="14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5"/>
  <p:tag name="KSO_WM_UNIT_ID" val="diagram20228013_3*l_h_i*1_2_5"/>
  <p:tag name="KSO_WM_TEMPLATE_CATEGORY" val="diagram"/>
  <p:tag name="KSO_WM_TEMPLATE_INDEX" val="20228013"/>
  <p:tag name="KSO_WM_UNIT_LAYERLEVEL" val="1_1_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6"/>
  <p:tag name="KSO_WM_UNIT_ID" val="diagram20228013_3*l_h_i*1_2_6"/>
  <p:tag name="KSO_WM_TEMPLATE_CATEGORY" val="diagram"/>
  <p:tag name="KSO_WM_TEMPLATE_INDEX" val="20228013"/>
  <p:tag name="KSO_WM_UNIT_LAYERLEVEL" val="1_1_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e"/>
  <p:tag name="KSO_WM_UNIT_TYPE" val="l_h_i"/>
  <p:tag name="KSO_WM_UNIT_INDEX" val="1_2_2"/>
  <p:tag name="KSO_WM_UNIT_ID" val="diagram20228013_3*l_h_i*1_2_2"/>
  <p:tag name="KSO_WM_TEMPLATE_CATEGORY" val="diagram"/>
  <p:tag name="KSO_WM_TEMPLATE_INDEX" val="20228013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7"/>
  <p:tag name="KSO_WM_UNIT_ID" val="diagram20228013_3*l_h_i*1_2_7"/>
  <p:tag name="KSO_WM_TEMPLATE_CATEGORY" val="diagram"/>
  <p:tag name="KSO_WM_TEMPLATE_INDEX" val="20228013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8"/>
  <p:tag name="KSO_WM_UNIT_ID" val="diagram20228013_3*l_h_i*1_2_8"/>
  <p:tag name="KSO_WM_TEMPLATE_CATEGORY" val="diagram"/>
  <p:tag name="KSO_WM_TEMPLATE_INDEX" val="20228013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3"/>
  <p:tag name="KSO_WM_UNIT_ID" val="diagram20228013_3*l_h_i*1_2_3"/>
  <p:tag name="KSO_WM_TEMPLATE_CATEGORY" val="diagram"/>
  <p:tag name="KSO_WM_TEMPLATE_INDEX" val="20228013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57.xml><?xml version="1.0" encoding="utf-8"?>
<p:tagLst xmlns:p="http://schemas.openxmlformats.org/presentationml/2006/main">
  <p:tag name="KSO_WM_UNIT_VALUE" val="152*15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228013_3*l_h_x*1_2_1"/>
  <p:tag name="KSO_WM_TEMPLATE_CATEGORY" val="diagram"/>
  <p:tag name="KSO_WM_TEMPLATE_INDEX" val="20228013"/>
  <p:tag name="KSO_WM_UNIT_LAYERLEVEL" val="1_1_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28013_3*l_h_i*1_3_1"/>
  <p:tag name="KSO_WM_TEMPLATE_CATEGORY" val="diagram"/>
  <p:tag name="KSO_WM_TEMPLATE_INDEX" val="20228013"/>
  <p:tag name="KSO_WM_UNIT_LAYERLEVEL" val="1_1_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ID" val="diagram20228013_3*l_h_i*1_3_4"/>
  <p:tag name="KSO_WM_TEMPLATE_CATEGORY" val="diagram"/>
  <p:tag name="KSO_WM_TEMPLATE_INDEX" val="20228013"/>
  <p:tag name="KSO_WM_UNIT_LAYERLEVEL" val="1_1_1"/>
  <p:tag name="KSO_WM_TAG_VERSION" val="1.0"/>
  <p:tag name="KSO_WM_BEAUTIFY_FLAG" val="#wm#"/>
  <p:tag name="KSO_WM_UNIT_SHADOW_SCHEMECOLOR_INDEX" val="14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60"/>
  <p:tag name="KSO_WM_UNIT_TYPE" val="l_i"/>
  <p:tag name="KSO_WM_UNIT_INDEX" val="1_3"/>
  <p:tag name="KSO_WM_UNIT_ID" val="diagram160060_3*l_i*1_3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6"/>
  <p:tag name="KSO_WM_UNIT_TEXT_FILL_TYPE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5"/>
  <p:tag name="KSO_WM_UNIT_ID" val="diagram20228013_3*l_h_i*1_3_5"/>
  <p:tag name="KSO_WM_TEMPLATE_CATEGORY" val="diagram"/>
  <p:tag name="KSO_WM_TEMPLATE_INDEX" val="20228013"/>
  <p:tag name="KSO_WM_UNIT_LAYERLEVEL" val="1_1_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6"/>
  <p:tag name="KSO_WM_UNIT_ID" val="diagram20228013_3*l_h_i*1_3_6"/>
  <p:tag name="KSO_WM_TEMPLATE_CATEGORY" val="diagram"/>
  <p:tag name="KSO_WM_TEMPLATE_INDEX" val="20228013"/>
  <p:tag name="KSO_WM_UNIT_LAYERLEVEL" val="1_1_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e"/>
  <p:tag name="KSO_WM_UNIT_TYPE" val="l_h_i"/>
  <p:tag name="KSO_WM_UNIT_INDEX" val="1_3_2"/>
  <p:tag name="KSO_WM_UNIT_ID" val="diagram20228013_3*l_h_i*1_3_2"/>
  <p:tag name="KSO_WM_TEMPLATE_CATEGORY" val="diagram"/>
  <p:tag name="KSO_WM_TEMPLATE_INDEX" val="20228013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7"/>
  <p:tag name="KSO_WM_UNIT_ID" val="diagram20228013_3*l_h_i*1_3_7"/>
  <p:tag name="KSO_WM_TEMPLATE_CATEGORY" val="diagram"/>
  <p:tag name="KSO_WM_TEMPLATE_INDEX" val="20228013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8"/>
  <p:tag name="KSO_WM_UNIT_ID" val="diagram20228013_3*l_h_i*1_3_8"/>
  <p:tag name="KSO_WM_TEMPLATE_CATEGORY" val="diagram"/>
  <p:tag name="KSO_WM_TEMPLATE_INDEX" val="20228013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3"/>
  <p:tag name="KSO_WM_UNIT_ID" val="diagram20228013_3*l_h_i*1_3_3"/>
  <p:tag name="KSO_WM_TEMPLATE_CATEGORY" val="diagram"/>
  <p:tag name="KSO_WM_TEMPLATE_INDEX" val="20228013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66.xml><?xml version="1.0" encoding="utf-8"?>
<p:tagLst xmlns:p="http://schemas.openxmlformats.org/presentationml/2006/main">
  <p:tag name="KSO_WM_UNIT_VALUE" val="177*17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228013_3*l_h_x*1_3_1"/>
  <p:tag name="KSO_WM_TEMPLATE_CATEGORY" val="diagram"/>
  <p:tag name="KSO_WM_TEMPLATE_INDEX" val="20228013"/>
  <p:tag name="KSO_WM_UNIT_LAYERLEVEL" val="1_1_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diagram20228013_3*i*1"/>
  <p:tag name="KSO_WM_TEMPLATE_CATEGORY" val="diagram"/>
  <p:tag name="KSO_WM_TEMPLATE_INDEX" val="20228013"/>
  <p:tag name="KSO_WM_UNIT_LAYERLEVEL" val="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68.xml><?xml version="1.0" encoding="utf-8"?>
<p:tagLst xmlns:p="http://schemas.openxmlformats.org/presentationml/2006/main">
  <p:tag name="KSO_WM_UNIT_SUBTYPE" val="a"/>
  <p:tag name="KSO_WM_UNIT_PRESET_TEXT" val="单击此处输入你的正文，文字是您思想的提炼，为了最终演示发布。"/>
  <p:tag name="KSO_WM_UNIT_NOCLEAR" val="0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28013_3*l_h_f*1_2_1"/>
  <p:tag name="KSO_WM_TEMPLATE_CATEGORY" val="diagram"/>
  <p:tag name="KSO_WM_TEMPLATE_INDEX" val="20228013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69.xml><?xml version="1.0" encoding="utf-8"?>
<p:tagLst xmlns:p="http://schemas.openxmlformats.org/presentationml/2006/main">
  <p:tag name="KSO_WM_UNIT_SUBTYPE" val="a"/>
  <p:tag name="KSO_WM_UNIT_PRESET_TEXT" val="单击此处输入你的正文，文字是您思想的提炼，为了最终演示发布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28013_3*l_h_f*1_3_1"/>
  <p:tag name="KSO_WM_TEMPLATE_CATEGORY" val="diagram"/>
  <p:tag name="KSO_WM_TEMPLATE_INDEX" val="20228013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60"/>
  <p:tag name="KSO_WM_UNIT_TYPE" val="l_i"/>
  <p:tag name="KSO_WM_UNIT_INDEX" val="1_4"/>
  <p:tag name="KSO_WM_UNIT_ID" val="diagram160060_3*l_i*1_4"/>
  <p:tag name="KSO_WM_UNIT_CLEAR" val="1"/>
  <p:tag name="KSO_WM_UNIT_LAYERLEVEL" val="1_1"/>
  <p:tag name="KSO_WM_DIAGRAM_GROUP_CODE" val="l1-1"/>
  <p:tag name="KSO_WM_UNIT_LINE_FORE_SCHEMECOLOR_INDEX" val="6"/>
  <p:tag name="KSO_WM_UNIT_LINE_FILL_TYPE" val="2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PP_MARK_KEY" val="c068d70e-8cdc-4349-924f-960c78e2d9c4"/>
  <p:tag name="COMMONDATA" val="eyJoZGlkIjoiNGQ4YWQzZjE5ZTBkYzIwZGQ3Y2UyOTA3ZGMwM2I3NmMifQ=="/>
  <p:tag name="commondata" val="eyJoZGlkIjoiZTBjN2U5ZDU5NzZhZTQ4MGE1Y2E0MDczY2E2NTIxNzkifQ==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60"/>
  <p:tag name="KSO_WM_UNIT_TYPE" val="l_h_f"/>
  <p:tag name="KSO_WM_UNIT_INDEX" val="1_2_1"/>
  <p:tag name="KSO_WM_UNIT_ID" val="diagram160060_3*l_h_f*1_2_1"/>
  <p:tag name="KSO_WM_UNIT_CLEAR" val="1"/>
  <p:tag name="KSO_WM_UNIT_LAYERLEVEL" val="1_1_1"/>
  <p:tag name="KSO_WM_UNIT_VALUE" val="34"/>
  <p:tag name="KSO_WM_UNIT_HIGHLIGHT" val="0"/>
  <p:tag name="KSO_WM_UNIT_COMPATIBLE" val="0"/>
  <p:tag name="KSO_WM_UNIT_PRESET_TEXT_INDEX" val="4"/>
  <p:tag name="KSO_WM_UNIT_PRESET_TEXT_LEN" val="57"/>
  <p:tag name="KSO_WM_DIAGRAM_GROUP_CODE" val="l1-1"/>
  <p:tag name="KSO_WM_UNIT_TEXT_FILL_FORE_SCHEMECOLOR_INDEX" val="13"/>
  <p:tag name="KSO_WM_UNIT_TEXT_FILL_TYPE" val="1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060_3*i*14"/>
  <p:tag name="KSO_WM_TEMPLATE_CATEGORY" val="diagram"/>
  <p:tag name="KSO_WM_TEMPLATE_INDEX" val="160060"/>
  <p:tag name="KSO_WM_UNIT_INDEX" val="14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JIkZpbGVJZCIgOiAiMjcwMjk4MjYxMzk0IiwKCSJHcm91cElkIiA6ICIzNDg4Njk5NjIiLAoJIkltYWdlIiA6ICJpVkJPUncwS0dnb0FBQUFOU1VoRVVnQUFCUWNBQUFQVENBWUFBQUFOUXI4MUFBQUFBWE5TUjBJQXJzNGM2UUFBSUFCSlJFRlVlSnpzM1hkOFUrWCtCL0RQeVU2Ykx1aUVza0gyUmpZaVEvWlFCQlZjVjFSY1ArZjFYbkdpNHJqZ0Z2ZEFjWUdJZ0F6WlF6YXlkeGx0MmQxMEpVMXlrblBPNzQvVHBnM3BTTEVRYUQvdjErdSt2RDA1NDV1V05qbWZmSi9uRVJTN1RRRVJFUkVSRVJFUkVSSFZPSnBBRjBCRVJFUkVSRVJFUkVTQndYQ1FpSWlJaUlpSWlJaW9obUk0U0VSRVJFUkVSRVJFVkVNeEhDUWlJaUlpSWlJaUlxcWhHQTRTRVJFUkVSRVJFUkhWVUF3SGlZaUlpSWlJaUlpSWFpaUdnMFJFUkVSRVJFUkVSRFVVdzBFaUlpSWlJaUlpSXFJYWl1RWdFUkVSRVJFUkVSRlJEY1Z3a0lpSWlJaUlpSWlJcUlaaU9FaEVSRVJFUkVSRVJGUkRNUndrSWlJaUlpSWlJaUtxb1JnT0VoRVJFUkVSRVJFUjFWQU1CNG1JaUlpSWlJaUlpR29vaG9ORVJFUkVSRVJFUkVRMUZNTkJJaUlpSWlJaUlpS2lHb3JoSUJFUkVSRVJFUkVSVVEzRmNKQ0lpSWlJaUlpSWlLaUdZamhJUkVSRVJFUkVSRVJVUXpFY0pDSWlJaUlpSWlJaXFxRVlEaElSRVJFUkVSRVJFZFZRREFlSmlJaUlpSWlJaUlocUtJYURSRVJFUkVSRVJFUkVOUlREUVNJaUlpSWlJaUlpb2hxSzRTQVJFUkVSRVJFUkVWRU54WENRaUlpSWlJaUlpSWlvaG1JNFNFUkVSRVJFUkVSRVZFTXhIQ1FpSWlJaUlpSWlJcXFoR0E0U0VSRVJFUkVSRVJIVlVBd0hpWWlJaUlpSWlJaUlhaWlHZzBSRVJFUkVSRVJFUkRVVXcwRWlJaUlpSWlJaUlxSWFpdUVnRVJFUkVSRVJFUkZSRGNWd2tJaUlpSWlJaUlpSXFJWmlPRWhFUkVSRVJFUkVSRlJETVJ3a0lpSWlJaUlpSWlLcW9SZ09FaEVSRVJFUkVSRVIxVkFNQjRtSWlJaUlpSWlJaUdvb2hvTkVSRVJFUkVSRVJFUTFGTU5CSWlJaUlpSWlJaUtpR29yaElCRVJFUkVSRVJFUlVRM0ZjSkNJaUlpSWlJaUlpS2lHWWpoSVJFUkVSRVJFUkVSVVF6RWNKQ0lpSWlJaUlpSWlxcUYwZ1M2QWlJaUlpSWlJQXUvdjRVT2hDdzFGM0szakVETmlCRFFtVTZCTElpS2lLNENkZzBSRVJFUkVSSVQ2RHo0RU1TTVRSMTk4QVp0N2RNT0p0OTRLZEVsRVJIUUZDSXJkcGdTNkNDSWlJaUlpSXJvNjVPM2VqWlRmNXlGbDNqeUVkdXlJZGw5OURWMW9hS0RMSWlLaXk0VGhJQkVSRVJFUkVmbkkydkFYRGo3NktFeng4ZWp3L1N3WVkyTURYUklSRVYwR0RBZUppSWlJaUlpb1ZEazdkMkwvQS9janFHRkRkRm40UjZETElTS2l5NEJ6RGhJUkVSRVJFVkdwd3J0MHdYVXZ2d0xya1NOSS9mMzNRSmREUkVTWEFUc0hpWWlJaUlpSXFFeUtvbURYTFRmRG1acUs3dXZXUTJzMkI3b2tJaUtxUXV3Y0pDSWlJaUlpb2pJSmdvRHJYbjBOcnV4c25QcnNzMENYUTBSRVZZemhJQkVSRVJFUkVaVXJ0RU1IQkRkdmpwUzVjd05kQ2hFUlZUR0dnMFJFUkVSRVJGU2hpQjQ5NGNySmh2MzBxVUNYUWtSRVZZamhJQkVSRVJFUkVWV29WcTllQUlDOFBYc0NYQWtSRVZVbGhvTkVSRVJFUkFHU2syUEZxZFBwWlQ2ZW0ydkQzZ05KeU04dnFKTHJpYUlMR1JtNXNOdWRmdTJ2S0FwRTBRVlpMbjhOdzh5c1BCdytjaHB1dDFRVlpmNWppcUlnUFNQWGE5dTU4MW40ZmVHbUFGVlVQWVIzN3c1QnEwWGV2bjJCTG9XSWlLcVFMdEFGRUJFUkVSSFZWUFArMkl6WnYvMkZELzczSU5xMWFlVHorSUZESnpIbHJaOHhmZXA5Nk55eG1kL252ZXVCZDJFMkdmRDFKMDk0YmY5NzEzRk1lZk1uUERSeENHNGJjME9GNTBsTVNzVkRUODdBOURmdVErY09aVjkvMWRvOStHYldDdnoydy9Pb1ZTdkU3em9CSURVdEc3djNudkI3LzlDUUlQVHUyYnJjZlpZdTM0RVpYeTdHbE1rVDBMTjdTd0RBd2lWYk1YL1JGalJ1RkllTzdadjRkYTMzWml4QThzbFVmUExlSStYdUo4c0tyTllDWk9mWWtKTnJSWGFPRlRrNU5neTVxVE5NSm9OL1Qrd2FvREVZRU5LK0hhd0pDWUV1aFlpSXFoRERRU0lpSWlLaUFIQTRSQ3hkc1FPdFc5UXZOUmdFMUE0NEFOQm9LamZneCtFUS8zRjlwVGwyL0J5ZW0vS2R6M2FuMHdVQW1QallSeEFFMytQZWV1VmVSTllPeGV2VFp1UGgrNGVpZGNzR25zZU9IaitMOTJZczhMdUd4bzFpeXcwSHM3THk4ZFgzeXhFZUZveU83UnQ3dGs4WTF4ZExWK3pBdHorc3JERHNLMUpRNEVTKzFlRzE3WHhLRmw1OC9VYzRIRTQ0bkM0NEhDNklvc3ZuMklod0MyS2l3OUdqVzBzL245bTF3UkFaaFlLazVFQ1hRVVJFVllqaElCRVJFUkZSQUN4ZXZoMTVlUVdZOU5MUU12ZVJaQmtBb05WZUhiTUJSVWVGNGVHSnczeTJiOXVaZ0EyYkR1THVPL3JCRW16MmVUdzJOaHlwcVRrNG5uZ2VrNmQ4ajNlbVRrU0w1dlc4OW5uNXVUdlFzVjM1SFgzUFRma09raVNYK2Jnc0s1ajI0Vyt3MlJ5WS9QUTRtTTFHejJNUkVTRzRlVVIzL1ByN1JzeWR2OEd2enNuU09KMHVuRDZUanRZdEc2Qmw4M29Jc1pnUkVtSkdpTVdNV2hFV1JFV0dJem9xREhwOTlielYwbGtza1BMekExMEdFUkZWb2VyNWlrVkVSRVJFZEJWek9FVDhPbThqZW5admlUYXRHbmkyRlExQkxab1QwT0ZRTzlMY2JzbG5ua0NkVG52RkFxZzE2L2ZoZkVvMlJnN3RpZ0UzdG9jc2V3ZDBHWm01MkxEcElIcjNhSVdJY0l2WFl4cU5CanFkRmhIaElYaittWEY0ZmRwc1RINTFGajZhTmdrTjZrZDc5Z3NLTWlFc0xMamNPclJhYmJuaDRNd2ZWbURYbmhNWWNsTm56M0Rpa3U2ZE1CRGJkaHpEMTkrdlFOUEdkZENwUTFPZmZUSXo4NUJ2VmVkNHRCWFk0WGE3a1h3eUZRQVFYQ0w0dktsZkI0d2MxcTNjZXFzalhVZ28zUGw1Z1M2RGlJaXFFTU5CSWlJaUlxSXJiTjdDemJEYTdGNWRlSys4K1JOc0JVNjg5dnlkdVAxZi8vUGEvejh2emZRNXg0QWJPK0NGWjIrN0xQV2RPcDJHK1l1M1lsRC9qZ0NBRTBrcFdMVjJMK0xyMU1heVZidXdadjNlVW8rYk1QRWRuMjE5ZXJYQnE4OVBBQUQwN2RNV0Q2UmV3RGV6VnVDNVY3N3plM2l2UDFhdDNZM1o4emFnY2FOWVBQbklxRkwzTVJyMW1ETDVEanp5OUdkNDdYK3pNZlhsdTlDdXRmZVE3bTkvWElHVmE3eFg0MzNnL3o3MlBKZDd4L2V2c3BxdlJZSldBMFc2T2hhZUlTS2lxc0Z3a0lpSWlJam9Dc3JJeU1Yc2VYL2g5bHR2UU4wNnRRR29DNC9zMm5NQ1F3ZDFRV2lvR2ZjVUJsREhrMUt3ZGZzUmpCemExYXNqNzZkZjEwRjNHWWNhSjUxS3c3S1ZPekZpY0ZjQXdBUDNETWJQYzlmaDgyLy94T1JueG1Md3dJNWUrNi9iY0FETFZ1N0VLOCtOaHlYRTVQWFl4WjJFNDhmMXhmbVVMT1RrMlJCaThSMkNmQ25XYnRpSDZSLytqdkJ3QzE1NzRVNFlEUG95OTIxUVB3WXZQSHM3cGs2YmpmKzhPQlAvZVdvTUJ0NVkvSHp1dkswZmhnMjZIZ0F3N1lONWtDUUpMeng3T3dBZ0xEU28zTTdGbWtCMnVTQVlxczhpSzBSRXhIQ1FpSWlJaU9pS2tTUVowejZjaDdEUVlFd1lkeU1jRGhGV213TXpmMWlGa0pBZ1BIanZZQmdNZXR4NzUwQUF3T0psZjJQcjlpTVlNNm9uNnRjckhvTDc0NXgxME9tMTVWNUxLRzFsRUQrbHBGeEFWR1NZNXh4YW5ZRFhYcmdUaHhQTzRNelpUSi85UmRFTkFMQVZPSUNMTG11MU91Q3d1OUNxWlgzUHRxY2V1eG1DSUVDanVmUWFpeXhhdWcwenZsd01zOW1FNmEvZmh6cHh0U3M4cG5lUFZuajl4YnN3NWEyZjhmYTd2K0h2bmNjeDZiNGhpS3dkaXZpNmtZaXZHNG5zbkh5a3BGNUFmTjBvdEczZDBITnMwUkRqbWtvV1JXZ1lEaElSVlNzTUI0bUlpSWlJcnBBTld3NWl6NzVFNkhSYWpMenROYTh1dEtjZUhlMHo1NTdEcWM0emFEUVdkOExKc2dKRlVhRFRsaDBPdXR3U1FuVGxoNGZsT1hzdTA5UFZXQ1E4M0lLRlM3WmkvNkhTVjZyVjY3WDQrSXRGcFQ3V3AwY2JyM0N3S2haWVVSUUY3Myt5RUgrdTJJSFEwQ0M4OWNxOWFOSTR6dS9qdTEzZkhOUGZ1QTl2dlRNWGE5YnZ4ZVp0aC9INmkzZWljOGRtQUlETlc0OEFBQndPSjk3OWVENGVlM0M0MXdJbkc3WWN3cm56RnlxOHpnMjlXbnM5OTJ1ZDRuUkNveSs3TTVPSWlLNDlEQWVKaUlpSWlDcGd0VG1RbUpRQ3E4Mk94S1FVQU1DWTBiMWdDVFpWY0tTM3p1MmJZT1N3Ym9pSkNrZXRpQkFFbVExNGQ4WUMxSW1yaGVGRHV2cnNuNTluQndDdkZZQ2x3dm5leWx1TXhPVnl3MkM0OUhBdzhXUUsycmZ4WFRsNCtoc1RML21jRlhubGpaOHFEQTJkVGhjYU5Zd0JvSFpHUnRZS1FYemRTRHcyYVFUMkhrakMzZ05KbGJwbTd4NnQ4TzJuVDJER2wwdVFrWkdMOW0wYmV4NWJ0bm9YQU1EaGRHSE4rbjJ3Mmh5ZXVSTUI0TUNoWkJ4T09PMTFQb2REaEVZamVBMXJybDgvcWxxRmc3TExEVUhQemtFaW91cUU0U0FSRVJFUlVTbFMwN0t4Y3MxdWJOcDZHSW5KS1Q2UE4yNGNoOTdkVzFYcW5LR2h3WGpxMGRHZXIzK2N2UlkybXdOUFBqSzYxQ0cyNlJrNU1CcjFDQzRSUWhZTjRkWHJTZy9TUk5FRnA5T0ZJSFBsZ3N1U2JoM1ZHM1hyMUNyMXNTWEwvc2JuMy83cDk3bG1mZmtNSW11SGVtMWJzMzR2MHRKemNQdXROM2kyOWV6V0VyVnFoV0RCb2kxbzNhSSsyclp1aURQbk03RjU2MkgwN2QwV2NURVJXTFhlZTZHUWV5WU13TmliZTJQL29aUDRadGFLU2p4RFZjTUdNYWdYSDRYSno0eUQyeTFCVjlodGVlejRPU1FjUFlPd3NHQ0VXSUl3WmxRUGZQejVJc3hmdEFVZDJxa0xtRHcyYVNSR0R2VU9kTWZlOVJiYXRHN29GU0pXTjVMTkNsMm9wZUlkaVlqb21zRndrSWlJaUlpb2hOUzBiUHp3eXhxc1dMTWJBTkM0WWF4bmdaRDI3WnJBRW14QzAwb01YeTNMdWZOWitIbnVlb3k3cFRkYVhCZGY2ajZuem1iNERPOTF1UXJEd1RJNkJ6TXk4d0RBSjVDcmpFRURDbGNwVHZRTlJkMXVDUTZIaUlmdUgrcXoyRWhKZis4NGhyVWI5a0dSRlovSGxpemZnZjBIazlHamF3czBhaENEKys2NkNRTnViQStOUnNDQ1JWdlFvMXRMakIvWEYzOXRPb0ROV3c5anlFMmQwYlh6ZGFoZkw5clRPUW1vM1lQQndTWjA2M0lkbHZ3MnhiTjl4ZXJkbVBIbFlreDk2VzUwYk4vWTUvcXIxKzNGaDUvOUFiTzV1QU5PVjJJWTlzOXoxNkYyN1JDMGJ0a0FTY2xwR0QyOE96WnZPNHh2WnEzQVMvKzVBd0JnTnRmTW9iWGloUXN3UkpRZUhCTVIwYldKNFNBUkVSRVJVYUVWcTNmajA2K1d3RmJnUUxzMkRYSHZuVGVoUTl0R1ZYNGRXVll3L2NONWlJMkp3SDEzRGNUN255eUF5V2pFb3c4TzgrempjSWhJVEVyQm9BR2R2STUxdWRSd3JLd1ZlWThubmdNQTFJbXJYSUJqdHp0aE1objhYc2lrWTdzbWlJdUpLUFB4dExTY1VyZW5wRjdBL29QSmFOKzJNUm8xakFVQTNIV0h1dGpLNFNQcU1OMkw1MTRzTW5oZ3AxSzNhelFhci9rQUwyVG5Bd0RpNjliMjJsNUVWdFRBMG16MEhSNTc4UEFwYk5wNkdQKzZjeUJPbms3M2JQLzM0N2NnNldRYU5JWGZuNURnb0ZKcnFlNWNGeTRncUdIVi8wNFFFVkhnTUJ3a0lpSWlJb0lhREU3L2NCNGFONHpGWXcrTnZDeWhZSkhmRm16QzRZVFQrR2phUXpBWTlBZzJHN0ZneVRhTUg5c0hFUkVoQUlDZGUwNUFrbVMwYjlQUTYxaUhVd1FBR0F5bHY1WGZzZnM0QUtEbGRmVXFWZFBxOWZ2d3k5eDErUGZqWTlDbFU3TUs5My80eVU4cWRmNGlpNWR0QndEY01xSzd6Mk5KaFNzQng5ZXRlTVhoOGlRY093dURRWS80dXBHbFB1NHMvQjZXN0J3czhzMnNGUWdPTm1IMDhPNzQ2UFBpQlZaaW9pTVFFeDNoNlNpMWhKaDlqcTBKWEJjdVFGK0xuWU5FUk5VSncwRWlJaUlpcXZGS0JvTWZUSnRVNllWR0t1TjQ0bmw4OTlOS2pMdWx0MmVoaXJFMzk4R0NKVnN4ZDhFbVBEUnhLQUJnMWRyZDBPbTA2TkcxcGRmeERvY0xBR0FzcFhNd095Y2Y2emNlUUZDUUVSM2IreTRvVWg2cnpZSDBqRnhrWGNqM2EvOVhKbzlIVk8yd01oOWZzMkVmRmk3ZTZyVk5GRjFZdG1vM29xUEMwS3VINzN5TlczY2tRSy9Yb1huVDBvZForeU12cndEN0RpYWpmZHRHMEdoS241ZlJabE5YZ1RhYmZMc0tyMnRhRnoyNnRrUm9hT21kZ2NlT3E1Mlo5ZXFVSGp4V1o3TExCYW1nQUliYURBZUppS29UaG9ORVJFUkVWS09kU0VyQjlBL25JVGpJZU5tRHdiU01ITHc4OVVmSXNnSkZBYVovTUE4WldYbkl5TXlGSkNsWTlPZDJqQi9iRjNuNU5temVkZ1EzOW00TGk4VzdRNjNBN2dBQUdJMitiK1cvbkxrY0RvZUkyOGIwZ2RGWXVUbng4bkt0QUlEYXRVTDgyajg3MjFydTR6YWJ3MmZiaWpWN2tKZG53MjMvR3VJVDNCMDlkaGJiL2s1QTMxNXR5NjA5S3lzZmI3NzdLKzY2L1VaMDZ0RFU1L0hmLzlnTXQxdkNnQnM3bEhrT2EyRnRKcFB2ZFc2OXVSY2lhNVU5WDJQQ3NUT0lyeHRWWm5oWW5ia3lNd0VBK2xyL3JMT1RpSWl1TGd3SGlZaUlpS2hHbS82QkdneSsvNy9MR3d3Q2dBWUNMbVRuUTYvWFljZnU0NGlOaVVERCt0SG8ycVVaZEJvdFB2bHFDWmF2MllVOSt4S2hLQXB1SDN1RHp6bnlyV3F3ZFhIWDJ4OUx0MkhWMmoySWlMQmd3cmkrcFY2L2FEWkJSU2xsWmVUQ2hVeGlZOEw5ZWk1ZmZiKzgzUGtKM1c3SjYydFpWakJ2NFNibzlUb01IOVRaNjdITXpEeE1uVDRIT3AwV2Q0L3ZWKzUxcmJZQzdEdVFoRTRkbXZpRWcvc1BKdU9YMy81QzNUcTFNYUJ2K3pMUGtacWVEYjFlNTdVS2RKR1lxTEtmZjJwYU5vNGVQMWZtM0lmVm5aaVJBUUF3UmtVRnVCSWlJcXBLREFlSmlJaUlxTVphc1hvM0VwTlQ4TitueGxiSkNzUVZpWW9LdzI4L1BGL21naHRObTlSQjhzbFUvTDN6R0FZTjZJaG1UZXI0N0pOd1ZGMjBvK1JxeEV1WDc4REhueStDUnFQQnkvKzlBeUVocFhlMWhSVE9rNWVVbk9xMTNXWnpZTi9CSkpoTUJzVEYrdGNWOXZXTUozeFdVaTVwN3Z3TitITG1jcy9YYTlidndkbHptUmc4c0JOQ1E0dWYvL0VUNXpIbHJaK1JscDZOSng0WjVWbWtCQUNFd2poVEZOMmViV25wdVFEZ3N4akt0cjhUTUhYNkhHZzBBbDc0OTIxZXF3K1hsSkdSaTczN2s5QzRVV3ladzQ3THN1alBiVkFVQlVNR2RxNTQ1MnJJa2FLdVhtMk1pNjFnVHlJaXVwWXdIQ1FpSWlLaUdtdkZtbDBJRGpKZTBVNndzb0pCQUxEYlJYejY5VkpFMWc3Rnd4UFZsWXRYcmR1RGxXdjJJRHcwR0M1Snd1YXRoMkN4bU5Ha2NSeGtXY0hYM3kvSDNQa2JvZEVJZVBFL3Q2RjkyOFpsbnI5eHcxaFlMR2FzWHI4SFo4NW5JRG9xSEc2M2hLUEh6eUk3MjRvaE4zV0dWbHU1d0t3c0JYWjEwUStkWGoxZmVtWWVOQm9CdDR6b0NVQ2RmM0RPdkEzNGVlNTZ5TEtDLzVzMEFxT0hleTlTRWgybHptbjQ0NXcxT0hWR1hUbDQzWWI5QUlEbXplb0NVSWRxei9wcE5WYXMyUTJqVVk4M1hyNEhMWnFyaTdIc1BaQ0V1Zk0zSWp3MEdFYVRBYUxvd3JZZFIrRndpS1V1aUZLZWMrZXo4TWZTN1dqYUpBNXRXemVzK0lCcXlKbW1oc3JHMk1zZnBCTVIwWlhEY0pDSWlJaUlhcVFUU1NuWWR5QVpnd1owREhRcEhqL09XUXRCRVBESzVQR2VFREVzTk5nenpCZ0E0bUpyNGY4bWpZQmVyNFBMSmVISTBUTXdHdlY0L3BseDZOT3JUYm5udDFqTW1QcnlYZmgyMWtxY1BaK0ZVNmZWd0MwaTNJSmJSdlhFQS9jTXV1VGFmNTY3SG9tSktUQVlkWUNpWU5PMkl3Z1B0eUE4ekFJQXVQTzJHOUczVnh2UENzS3IxKy9EckYvV0lDNjJGcDU3ZW15cGdWdUw1dlZ3ODhnZVdMVjJEMmIrc0JJQUVCeHN4cjBUQmlDK2JoUk9KS2Jna2FjL2hTekxhTldpUHY3NzFLMm9GMTg4NURVc0pBajdEaVJERk4yUVpSbUNJQ0EySmdKM1RScUJtL3BYTGhCK2I4WUNPQndpSnQwMzVGSy9SZGM4WjBvS05FWWpkS0ZsejhsSVJFVFhIb2FEUkVSRVJGUWpiZDU2Q0FCdzYramVBYTZrMkdzdjNJbWtrNmxvM2JLQloxdlh6dGRoOWVJM0lVa3lCQUZlUTJIMWVpMm1UQjZQak13OFhGZllTVmVSZHEwYjRhUHBEMVY1N1Nhakhva25VNkFvQ2dSQlFOUEdjYmhuZkgrdmVRbUxna0VBR0Rhb0MzUmFMVzdzMHdhR1VsWmVMdkw0UXlQeCtFTWpTMzJzYVpNNFBQbklLRVRXRGtYM3JpMThIbS9VTUJaTDU3MEtRSjN6RUZBcVBaUzR5TUFiMjZONTB6cm8zS0haSlIxZkhUaFQwMkNxVnkvUVpSQVJVUlVURkx0TkNYUVJSRVJFUkVSWDJxVEhaMEJSRkh6OXlST0JMb1d1RWJLc1FLTXBleEdXNm03UCtQSFFCcG5SN3R1WmdTNkZpSWlxVU5WTUtFSkVSRVJFZEkxSlRFNUI3eDZ0QWwwR1hVTnFjakFJcUhNT0d1TjhGOGtoSXFKckc4TkJJaUlpSXFweFRpU3BxNjQyS1dVMVlDTHlwU2dLbkttcE1NWkVCN29VSWlLcVlnd0hpWWlJaUtqR1NVM1BCZ0JZZ3MwQnJvVG8ydURLeUlBaVNWeXBtSWlvR21JNFNFUkVSRVExVG1MaWVRQkFoN2FOQWx3SjBiWEJtYUoyMnhwall3TmNDUkVSVlRXR2cwUkVSRVJFUkZRdVIyb3FBTUFVeDNDUWlLaTZZVGhJUkVSRVJEWE9pYVFVTkc3SWtJUElYODdVd3M3QitIb0Jyb1NJaUtvYXcwRWlJaUlpcW5Hc05qc3NGbE9neXlDNlpqaFRVcUcxV0tBMThmZUdpS2k2WVRoSVJFUkVSRVJFNVhLa3BIQXhFaUtpYWtvWDZBS0lpSWpvMmlDbHBrQTZuUXdsSnh1S05SOUtmcDdudjVyb1dFaEp4d05kSXYxRDJzYk5JS2VuUWdnSlZmOW5DWUZnQ1lFbVBBS2FCbzJnaldFd1FGUlRPZE5TWVlxTkNYUVpSRVIwR1RBY0pDSWlvaks1RTQ5QlNqZ0VkOEloQ0VZVHRHMDdRUWdPZ1NhMkxvVFFNRStJcEFrTkMzU3BWRVhrdkZ3MStNM1BoWktYQnlVL0Q3TGREdGZjbjZDSVR1aGF0SUcyUld2b21qUUxkS2xFZEFXSm1Wa3cxMjhRNkRLSWlPZ3lZRGhJUkVSRVhxVFVGTGgyYklGNzk5L1FObWdFYmVzT01QY2JBazJ0Mm9FdWphNEFUV2dZRUJvRzRLSkZCd2FQaEp5VkNmZmgvWEJ0V0FQSFQ5OUMxNlViOUYxNlFCdkRoVDJJcWp0M1hpNzBZZndnaUlpb09tSTRTRVJFUkFBQU9UY2I0b3Fsa05OU1lSZzZDc2JSdDBNd0dBSmRGbDFGTkxValllalRIK2pUSDRyVENmZXhJM0QrK2dNMGNYVmhHRHlDSGFSRTFaU2lLSERuNWtMSGNKQ0lxRnBpT0VoRVJGVERLVTRueEpWTDRFNDRCTVB3TVREZDB6WFFKZEUxUURBYW9XL2JBZnEySGVEYXRSMzJMejZFcmxWYkdBYU5ZS2hNVk0xSWVYa0FBSDFvYUlBcklTS2l5NEhoSUJFUlVRMG1idDBJY2RWU0dJYmRndUJ4ZHdlNkhMcEc2VHQzZzc1ek40Z2IxOEwyOXNzd0RCa0ZRN2RlZ1M2TGlLcUlPeThYQUtBTFl6aElSRlFkYVFKZEFCRVJFUVdHWTk0dmdDekQ4dGJITVBUdUYraHlxQm93OU9rUHk5c3pBRkdFNC9jNWdTNkhpS3FJSzFmdEhOU0ZoZ2U0RWlJaXVod1lEaElSRWRWQUJaKzhDMjNMTmpBTUdCcm9VcWdhTXR3MEhOcnJXcURncy9jRFhVcVpZbU1pa0phZUcrZ3lpSzRKUloyRCtuRE9PVWhFVkIweEhDUWlJcXBCNVBSVVdGLytONHdUSmtMZnVYdWd5NkZxVEg5OVR4aHZ1eHZXVjU2Rm5KRWU2SEo4eEVaSElDMDlPOUJsRUYwVFpJY1RBS0F4bWdKY0NSRVJYUTRNQjRtSWlHb0l4Wm9QK3kvZkkzamFwOURXaVE5ME9WUURhT01iSVBqdEdTajQ2V3ZJTmx1Z3l5R2lTNlFvU3FCTElDS2l5NGdMa2hBUkVkVUFjbm9hN0wvTVJQRGtxWUV1aFdvWVFhdUY1ZmszWVh2ckpaanZlUUNheU9oQWwwUkVsVlVVRGdwQ1lPdTRpRkpRQUhmQ1FjZ3A1eUJuWmtDeDVrUEp6NE1tT2haUzB2RkFsMGRFVlVUYnVCbms5RlFJSWFFUUxDSFFSRVpEVTZjdWRDMWFRekFIQmJxOGFvSGhJQkVSVVExUU1HTTZMTk0rRFhRWlZJTUYvZmRWMkY1OEVwYlgzZ2wwS1FDQTl1MmFBTFBYWXUrQlpIUm8yeWpRNVJCZEV3UWg4QjJFaWlUQnRXMGozSWNQUUU1UGc2NVZPMmhidG9hMmRRYzFPQWdKaFNhVWN5TVNWVGR5WGk2VS9EejFmL1lDU0FrSDRmeHpJVFRSY2RDMWJndDk5ejRRTkJ3Y2U2a1lEaElSRVZWekJaKzhoNkNuWHdUNGhva0NTTkRwWUg3OHZ5ajQ3QU1FUGZwMG9Nc2hvc3E0U2pvSHhmV3JJSzVkQVgyL3dUQ091QlhhUmswRFdnOFJYVG1hMERDZ1JQQ3Y3M2c5QUVCS09nNzMwY093VGZrUERBT0h3dEIzWUtCS3ZLYnhMb0dJaUtnYWM4ejdCWVorTjBIRE9RYnBLcUNOYndCOTczNXd6SjhUNkZLSXFESUNQT2VndUdNcnJLOU5ocUlBbHVtZndUaDBOSU5CSWdLZ0RqazJEaDBOeXp1ZlE1RWtXRjkvSHVMT2JZRXU2NXJEY0pDSWlLaWFjbTNiQkcyZGVPaTRLakZkUmZSZGUwS0lqb1c0ZlhOQTYyamFPQTRBa0poMFBxQjFFRjBMdEpaZ0FJQmtLN2ppMTdiUG1RWEZaa1B3cSsvQU9IVDBGYjgrRVYwN2pNTnVRZkFyMDZCWTgrSDQ5Y2RBbDNOTllUaElSRVJVRFNsT0o1d3JsMERmZjBpZ1N5SHlZUnc0RE9LeVA2QzRYQUdyd1JKc0FnQllyZmFBMVVCMHJUQkdxd3NKT2RQU3J0ZzFGYmNidGcvZmhyN0Q5VEFPR1FYQmFMeGkxeWFpYTVkZ01zRTRaRFMwN1RyQjl0RTBLTEljNkpLdUNRd0hpWWlJcWlGeDFWSVlobzhKZEJsRVpUSU1Id054MWRKQWwwRkVmakJFeHdBQW5HbXBWK1I2c3RzTjI5VG5ZWjc0R0hRZHVseVJheEpSOWFMdmVEM00vM29ZdGxlZWhleDJCN3FjcXg3RFFTSWlvbXBHenMyRys4aEJHSHJkR09oU2lNcGs2Tk1mN2dON0llZm5CYXlHbUtod25FaEtDZGoxaWE0VnV0QlFDRHJkRmVrY1ZOeHVGTHcrR1pacG4wSVRIWHZacjBkRTFaY21KZzZXZDc5QXdXdlBzWU93QWd3SGlZaUlxaGx4SmJzRzZkcGdHRDRHNHNvbEFidCtURXc0ckRZT0t5YnloNlZGUytRZE9IRFpyMVB3eWJzSWV2YVZ5MzRkSXFvNXpQOStHZlpQM2cxMEdWYzFob05FUkVUVmlKU2FBamt0RmZwT1hRTmRDbEdGOUYyNlF6cDNCbkw2bFp2SGpJZ3VUZTErL1pDN1l3ZmMrZm1YN1JyMk9iTmdIRHFLSFlORVZLVzBzWFdnSHpnTWpyay9CYnFVcXhiRFFTSWlvbXJFdFhNcjlJTkhCYm9NSXI4Wmg0eUd1R05yUUs0ZEd4T0J0UFRjZ0Z5YjZGb1RlV00vQUVEV3VyV1g1ZnppanEzUXhOYUZyajNuR0NTaXFxZnYxQlZDVkF4Y3U3WUh1cFNyRXNOQklpS2lhc1M5YXp0MHpWc0Z1Z3dpdjJtdmF3bjM3c0M4VVkrTmprQmFlblpBcmsxMHJiRzBhUTFEZERReTExeW1jUERQUDJEb04vaXluSnVJQ0FBTU53NkM4ODgvQWwzR1ZZbmhJQkVSVVRYaFRqd0diWVBHRUF5R1FKZEM1RGZCWklhbVRqMUl5WW1CTG9XSUtoRFpyejh1Yk5vSVJaS3E5THppK2xYUTN6QUFndEZZcGVjbElpcEpNSnVoNzNrRHhBMXJBbDNLVllmaElCRVJVVFVoSFRrRWJldjJBYnUra3A4TEplUFM1NDV6elA0V3JrMXJBRVdwd3FvdVA4ZWNtUkRYTEMzemNYSFZZb2lyRmwvNkJSUUYwb2tFNzAyNTJYQXUrdFZuZTRXbnN1YkR2V3NybEt5TVM2L25NdEMxNlFCM3dzRkFsMUV0V0sxMi9MM3JHSlFxK2oxU0ZBV2k2SUlzbDMrK3pLdzhIRDV5R201MzFZWkdsMHBSRktSbmVBOFpQM2MrQzc4djNCU2dpcXFIMnYzNlE3SmFjZjZYWDZyc25Jb2tRVnk3QXNhaG82dnNuRlZOT25ZWWpqa3pJUjNlZDhublVQSnlJSjg1Q1loaWxkWGxYUEliSEQ5OTZlZk9UaFI4L0tibjlVZzZmcVRTMTVPT0hvVHpqem1RenlSN2JWZHlzd0hIMWJHNGszdjNOcmcycllWaXpTdHpIM0hsSXJpMmJ3UWtkNlhPTGFlbndyMTNCK0IwZUcxWE10TWhydmdEVXZLSkVoZngvK2ZzMnJnYWp0bmZsdm00ODdkWmNHMVlWYWxhaTBpSlIrRmNQQmZ5K2RPWGRIeDFaQncrQnVMS3BWWDJPbGxkNkFKZEFCRVJFVlVOZDhJaG1Qc1BDZGoxblg4dWdIdlBObGorOTBXbGo1V09Ib0o3MTFiQTZZQys5d0FvZVRsd2JWN24xN0ZDclVqb3UvV3AxUFgzQzJvbEFBQWdBRWxFUVZRY3Yzd0R4ZWJmcFBxR2dTT2diZFNzek1mZE83ZEEwN0FwREFPR2wvcTRhOXNHUUt1RjRhYVJVQzVrUXR5OEZzYWh0d0E2dlYvWGQyMWNEZWVpWDJFWWVvdm5Hb3JUQWRmRzFaQ1NqeVBveVpmOE9nOEF5Qm1wY016K0ZxYmI3NE91ZGxUcE95a0s0QktoT0oxUUNxeFFjaTVBenNrdS9POEZhS0ppWU9nL3pPOXIra1BYdWgzc1gzMThWWWNEVjFKV1ZqNGVlbklHL3UraEViaXhUN3RLSFR2dmo4MzRjZlphVEgzcGJ2VHMzaExIRTgvREpWWjhBMXkzVG0yRWhRWDdiRTlNU3NWRFQ4N0E5RGZ1UStjT1pmOGVyRnE3QjkvTVdvSGZmbmdldFdxRlZLcm0xTFJzN041N291SWRDNFdHQktGM3o5Ymw3ck4wK1E3TStISXhwa3llZ0o3ZFd3SUFGaTdaaXZtTHRxQnhvemgwYk4vRXIydTlOMk1Ca2srbTRwUDNIaWwzUDFsV1lMVVdJRHZIaHB4Y0s3SnpyTWpKc1dISVRaMWhNbFdmYnU1YU4vU0JwV1ZMSkgzd1BxS0dESUVocW95L0k1VWdidDBJdlQvRGlaM09mM3d0RDQwQTZQMy91Y2hwNTlXLzlWR3gwTGE2dEEvaDdETm5RRDU3Q2tIUHZnNU5iQjBBZ0d2REtzaVo2WDZmUTdDRXdEQ29lRjVoK2V4cHlPa3AvaDJzeUpCUEowT09qb04wSWdIMkw5K0RyazFIbU82WUNKak1YcnRLUnc1QTNMd0doaHNHUVh0ZDhWUWw3b1NEY0cxY0RXM1RGc1ZkUnJJRSt6Y2ZRYkVYd0hUSGZkQTJiVmwyRFU0SHhJMnIvWHkyWmRORTFJYXVjNC9TTDdGeU1aU3NkT2hhbGY2M1U4blBoYmhxTVlTSTJ0QjM3VjJwNjdxMnJvZHI0MnF2MTJNQWtEUFNJSzVhRElQZUFHMmpwbEJzVmhSOE9CVzZsdTFnSERFV01KVGZFU3VkU1liNzhQNnlyM3RnTjNRRk51aHZ1S2xTOVFLQWxIQUFycjlXUXRlOFRhV1B2ZEpjMnpkQ1NxemNoNTRsQ1FZampHUHY4V3RmZmI5QmNHM2RDRVBQR3k3NWV0VU53MEVpSXFKcVFFcE5nV0F5UVZPcmRwV2UxMzFnTjV3THl1NFFNWTI3RjlxV2JVdHNFUUNISGRZcFQ1ZDVqQkFhaHVBWHB4VnZVQlE0bHk4QTlBWVlSOStoYnNyTktiY2JyeVJ0NCt1OHdrSFhsblZ3THZtdHpQMk5nMitHZENJQmlqVVBRcENselAwVWx3ZzRIVkFxR1R6NmtHVlBFQ2h1V0FuWHByV1FqaWZBL0s5SElkU0tMUGRRSlR0TC9kNll6RjQzTVpyb09PZzZkb043OXphNEQreUdybTJuZjFTaWxIUU1qcCsraE9KMHFOME9aWDJhcmpkQUV4TUhROS9CZ0ZiN2o2NVpraVl5R3RCcUlhZW5RUk1kVTJYbnJZakZvdDRRVzIwT1dJSk5sLzE2RG9lSUtXLzlYT2JqazU4ZWk0aUlFRWl5ak93Y0swUlJ3dlFQNWlIcFZHcXArM2RxM3dTVDdodnErVG8vdndEekYyMUJ1emFOUElIWWxEZCtRbHBHVG9XMVRmNzNPTnpVcjJPRit4MDdmZzdQVGZuT1o3dlQ2UUlBVEh6c0l3aUM3M0Z2dlhJdkltdUg0dlZwcy9Idy9VUFJ1bVVEejJOSGo1L0Zlek1XVkhqdElvMGJ4WlliRG1abDVlT3I3NWNqUEN3WUhkczM5bXlmTUs0dmxxN1lnVzkvV0ZsaDJGZWtvTUNKZkt0M2w5RDVsQ3k4K1BxUGNEaWNjRGhkY0RoY0VFV1h6N0VSNFJiRVJJZWpSN2R5d3BKcmpLRFZvdVU3NzJMbjZGRTQvc1pVdFA3bzQzOThUdW5JQVJoSDNGcitUdllDV0Y5KzRoOWZxNGdtdmdHQ25uclovd05rV2YxdmFmKzQvU0FkT3d6NTdDa0FnT09IenhIMHhBdUF5UXgzd2dGSUp5OEt4bVVaY0xzQmpSYlFlZitkMWRTTzlnb0hLNlZFN2RxbUxXQWFmejhjYzcrSC9kdVBZWDdzT2E5ZHhTM3JJQ1VjQkM3NklLZ29pTlRXclYraUtDME1BMGZBTWZjNzJMOTREL3JlQTJBY2ZtdXA0YXZpc0VOY3ZyRFU1K1kzVVlTMjhYV2xob1B5NlNRb21XblF0ZWxZNXV1cis4QnVRRkdnNzl5amNqOVBSVkc3QmpWYTZMdGUvTDdBK3pWVDBHcWhpYWtEMTVaMWNCODlDUFBkRDBNVDN3Q0JJT2VwSGRSQ2FOZy9PbytVZUJUT1pmNy9uZmFIcmxWN0dQb1h2NGJKcHhMVk9ZaDFlalhBcnd4UkJFeG12OE5CWFlzMkVKY3ZBaGdPZWpBY0pDSWlxZ2JrMDhuUXRxMzR4cjZ5QkpNWm11ZzRBSUJTWUlWOC9ndzBjZkVRZ2dzN2d5NmVIMG9RQUswVytzN2RQWnRjdTdaQnNJUkExN3p3WnY2aURnWDM3bTJRejV5RWNjUllDQkZxdUttSmJ3RExtNTlDU2o0Ryt6Y2Z3VGpxZHVpN2ViK0JjeC9hQThjdjMwQlRwNTdYZGszdEtPamFxTjhMT1NzVDhxbEVhQnMxTFQ1M2xCbythZXJVSy9mbTBMVjlJNXkvemZMWnJ1Um1Rd2kyK04zNUIwWDJ2TWsxamg0UFFJQnIweG9VZlBRR3pQYy9DVTM5UnFVZkowdHcvUElOSUlvd2pyMGJRb2ozRzN2am9KRnc3LzBiemdVL1E5dXdpYy9qbFNLS1VQSnlvWWx2QUcxOEF3am1JTUFjRENFb0NFSndDRFRodFNCRTFJWmdxVnhIV0dYbzJuV0MrM1F5REZjd0hMelNGRVZCYnA0TkFDQ0ticHc2blk2NDJGcXdXTlJnc2loL0tDSUlDc0xEZ3hGbFUzKzJ1L2NtSWpqWWlPYk40Z0VBb2FIZW5YNC96RjRMaDBQRVU0OFdod2N2L2ZjT1dHME9QUC9xOTdpcFh3Y01HZVM5RXV6U1pUdXdkc00rUkVYNjkrOG5PaW9NRDAvMDdSemR0ak1CR3pZZHhOMTM5SU1sMk96emVHeHNPRkpUYzNBODhUd21UL2tlNzB5ZGlCYk52WDkzWDM3dURuUnNWMzVIMzNOVHZvTWt5V1UrTHNzS3BuMzRHMncyQnlZL1BRNW1jL0hmcUlpSUVOdzhvanQrL1gwajVzN2ZnTnZHWE5wTm9kUHB3dWt6NldqZHNnRmFOcStIRUlzWklTRm1oRmpNcUJWaFFWUmtPS0tqd3FEWFY4OWJyZUJtelZEL3dVazQ5Y1hueU5yd0YycmYwUGVTejZVVUZFQk9UNE8yVWRQeWQ5VHFvT3ZTczlTSDVQUVV5S2VUb2FuZnlQTjZWUkZOQlIvTStCYXEvcHNUS2h0WUZIS3VXQWdoSkJUR1crNkU0NGZQWWYvcEs1anZmd0xtU2MvNDdPdmV1UVdPT1ROaEhITW45TjJyTUxnUXZHY1UwM1h1QVhOb3VNOEhQVXBlRHFTRUE5REUxb0cyOFhWZWo4bm56d0JCd1JEQ2EzbWZxMzBYQk1YVmhXUFdaM0J0V2dQNVFpYk1FeDh2c3hSOXIzNmVEd01yeS9hcTcvZXNxS3RVM0xwQlBYL1gzdDZkcGpxZDUzbTYvbGFuRnRBMmJhRU9oeTZGRUJydUV4eEtDUWVoNU9kQzEvNTZDQ0doM2djVWZhQldkSXpKRFBQOVQwQmN2aERpbXFVb21QRTJnaDU1RnBxRzZyOXo1VUltN0w5OFUzeDRSaXJnZEtEZ2svK3A5YmZ2QWlFa0RJNjVoUi9FaUNMY0IvZkErc0tqWHBjMVRYalE4MzZuTEVYUFVUQ2FMcjM3VnF1RllpL3dmMmh5MFpEcUNrSmc1YUwzYjBXQ25ub0ptdGk2bFNyUk51MUZLUGxsRHlXL21MYkpkWkRPbjRYaWNFQXdYZjRQQjY4RjFmTVZpNGlJcUlhUmM3S0xBN3NxcEczV0V1Wm1hdGVMbEhBUTltOCtoR0h3Nk9JM28vWUN5T2twMEVURkFsQUFBV29INEczLzhwekRkWEFQTkhYaXZiWjVPT3h3THYwZG1ycjFQY05sbkhPL0I0SXNNQTRaWFJ6QTZYUStRYVM0Y2JVNlhMZWY5MUJxYmZNMjBCWU9uM0h2MmdySHFVVG9lL2FIcm1QWEVudjllRW5mRCtuWVlUV3NISDRyOUgwSCtYV000bkpCRTFMNFBBUUJ4cHZIUTFNN0N1S0dWUkRDd3NzOHpybm9WMGpKeDZGdDBjWW5HQVVBSVRJR2hpRTNRL3h6UGh3L2ZBN3p3Lzhwdlp0UGt0UXVGQUJ3cWQxTml0dGRmSk5RSXNEUWQra0ZmZS8rZmoydnFpYm85VkN5TDF6UmExcXQ2aHhaVjZKckVBRE1aaU8rK1BEL0FBQW5FbFB3MEpNejhQRDl3OUM3aHpwc2I5K0JKSnc1bDQ2NHVNSU9ZRUh3Nmd5ODk2RVAwS2hoREY1OWZvTFB1YytjemNBZlM3ZmhqbHR2UUlQNk1UaDFPaDJMbG0zSCtMRjkwYkF3SUl1TnJZVU9iWXM3NlVUUmhhblQ1cUJaMHpwZTIwdXpadjArbkUvSnhzaWhYVEhneHZhUUwwb3lNekp6c1dIVFFmVHUwUW9SNGQ0ZHVScU5CanFkRmhIaElYaittWEY0ZmRwc1RINTFGajZhTmdrTjZrZDc5Z3NLTXBVNnRMa2tyVlpiYmpnNDg0Y1YyTFhuQkliYzFOblRQVm5TdlJNR1l0dU9ZL2o2K3hWbzJyZ09Pblh3RGFVeU0vT1FieTBBQU5nSzdIQzczVWcrcVhadkJwY0lQbS9xMXdFamgzVXJ0OTdxcXNGamp5RjkyWjg0OXZMTDZMcGlKYlNYZUhQdFRqZ0lYV3MvaHM0YkRPcncxMUtJeStaRFBKME1RNytoLzdpTHVpeUtmRkg0VXdudUE3c2huMHFDY2N5ZDBMWHJERVAvb1JEWExsT0hvWmJTQlNpZFV3TVliVmtmSEpYRDhkT1hjRmN3TDZKNzl6Wlk5Ky8wMlc1NTlRUEFZRlRETTBXQnZwZjNhNEdTY3dGS2ZoNjB6VXJ2aE5WRXh5SG95WmZnWERnYitoc3JtT0pFZEVMSnp5MS9uN0lvdnIvLzFoY2Y4L3JhUG5PRzE5ZUdZV05nNkQ4TWNzcFpUd2VuL2ZOM3lyeUU1YzFQZmQ5ei9MVlNQZGVOdnEvOVN1RnJxMUR5TlZnUVlCaDZDelR4RGVEYXNkbm5nMENoeEFlTWlrWURDRUx4TnEwV211Z1lHQXAvQnVLNjVkREV4WHMrWkpXenM5UXVSajhXQmxMeTFNNXgyNXZQVmJCbjJYU2R1c0UwNFVGWTN2cXN3bjNsVTBrbytPUnRBRURRVXk5Q1U2ZCtCVWNFanE1Vk83Z1REa0xmb1V2Rk85Y0FEQWVKaUlpcUFjV2FWK2xQV2F1Q2ErY1dPUCtZbzc2UlZoU282YUQvbkV0K2cyTExoL25CcHdDTkZ0S3h3M0Q5dlVrZHFxelRsem1VU3pwNkNQS1prOUIzN3dzaExPSWZQdy8zM2gxd0xwd04wMjMzbGp1ZmxMWlJVd2htTThTMWYwTGZ2YTl2NTJTcEozZXA0V1lKK2o0RDFZNlFNdWE4Y20zZkNOZW10UkFpYXNNODRjRXliMGdOL1laQ09wR2dUcGIvNjB5WWJwL29FeEM2dHY0RjUwTHZvZUhPMzMrRTgzYzFJRFhlZWhjMEVaWHNvcmtNaEpBd3lCbWxENSt0S1JZczJRWkJBQjZlcUFhQy91WVFpcUxnM1kvbm8wNWNiZHc5WHIyWi9PU3JKVGgwNUJUR2pPd0pzMG05NGJ6NGRNdFc3VUpPamhWUFB1d2JVSnc2blliNWk3ZGlVSC8xZzRBVFNTbFl0WFl2NHV2VXhySlZ1N0JtL2Q1U2E1a3cwZmVHdTArdk5wNUFzMitmdG5nZzlRSyttYlVDejczeW5kL0RlLzJ4YXUxdXpKNjNBWTBieGVMSlIwb2ZlbWswNmpGbDhoMTQ1T25QOE5yL1ptUHF5M2VoWFd2dm0vWnZmMXlCbFd2MmVHMTc0UDgrOWp5WGU4Y0hKa0MvbW1nTUJyUjg1MTNzdm0wYzlrd1lqellmejRBcFByN1M1NUZUemtQYnZQejVJeXM4UitGQ1dKckk2QXIyL0FlS0FpbWhrdXQ1aWlLY2kzNHRuQnRYL1pESE1PUm11SThuUUZ5MUdOckd6YUJ0MEFRb3NlQ1BmTzQwb05PcjNZMGxPNzM4bUNkUjI3Umx1ZE5sdUxhdWh4QVJXZHpKNzNXdyt0cFJOUGVkKzlCZVNNY09leDVXYkZhMXZzeDBPR2FWSHhLSnkrWVhsMTIzUGd3RFIzalhzWDJqdWlCSUZSSkNRcUZyN2QxRkorZGtxY09qaStwYXZ3SUFvTHUrTnpRVzMrK1Q2KzlONnZPOHFOdE5QbjhHMG9rajBGN1hDcHA2cFlTMjdzSnBCWFMrOFlxdWJTZWYwRnFvRlFuencvLzJmTzM0NVd1NEQrLzMyZ1lBaGpyMW9WanpJYTViRGwyTHRqQU1Hd01Ba0U0Y1VjTkJ1ZUp3VU03TkFReEc2TnAxcm5EZnNtZ2IramRISzBRUjl0bmZxT0Z5MzBGWGRUQUlBTm9XclNHZlRnWTZCTHFTcXdQRFFTSWlvbXBBeWMvL3gvUEpYSktpTjZaRmI2UXJrUTI2OSs2QWE5c0dHQWFPZ0JBU0J1VkNKaHp6ZndaTVpwakczVnQ0ZnZXR1RFNDU1M1dzdUdhcE9zL1JnQ3BhR01NbFFySG1RWEg3emh2bVJXK0F2dmNBaUN2K2dHdjdCcS9Kd2FWamgrRSt1TWYzR0VtQ2tuTUJ6dm1senpXbjc5SURtdnJGWFZ2dW5WdmduUGNEb05QRGZNOGpRRkE1blZTQ0FOT0VCMUF3NDIyNGQyK0hQVGNINW44OUJwaURQTHRvR3pTR1ljak5BTlFiSFBmK1hkQzE3UVJONFp4UjJucU5vRmo5VzV6bGNoSkN3NkRrWDlrNlRpU2xvSEhEMkN0NnpmSklrZ1NUMGVBWm9hYnhNNGo0YWM0NkhFNDRqZmZmZmhDaTZNWmZtdzlnOTk0VGVQU0JZYWhicHpieUNvY3luejJYNVRsR2xtWE1uYjhSOWVLalNwMi9MK2xVR3BhdDNJa1JnOVdPMndmdUdZeWY1NjdENTkvK2ljblBqTVhnZ2Q0MzRlczJITUN5bFR2eHluUGpZUW54N2lLN3VKTncvTGkrT0orU2hadzhHMElzdmtPUUw4WGFEZnN3L2NQZkVSNXV3V3N2M0FtRG9leGgvdzNxeCtDRloyL0gxR216OFo4WForSS9UNDNCd0J1TG44K2R0L1hEc0VIWEF3Q21mVEFQa2lUaGhXZHZCd0NFaFFhVjI3bFlrNFMyYjQ5MjM4N0U0YWVmd282Ukk5RDhyYmNRUGJSeWY1UGx6SFJvVzEvYUFoK2VjL3pEY05BeCsxdEFMSCs0cFp5dWZuRGgyckVaVXZMeENzOXBISDBIaFBCYWNDNWZBQ1U3QzZZN0pzTHg2M2ZRUktwekJwckczNCtDOTErRGUvZDJpQ3NYUTBvNjVuTU82MHZldzNJMU1YVVE5Si9YSVo4NUNYSHpXcld1dFBOUUhIWTQ1c3dFQUJoNjlTOTNLTEpyNTJabzQrckNPT2JPTXZjUnRGckFZUEN0cWFqejNKb1A5MUgvVjVmWGxUS0hyYlo1YStnN2RmZmFwdVRuQVFhRE92eTE1SGFiVmUycUszd3RkSlF4RDdKUU94ckdzWGQ3YlpNTzc0TzlNQnhVc3JQZzNyTWRtdGk2TU4xMmI2bWZ2cmdPN2dGc1ZrRHJIWk1VemJWbjZEc1lTbDRPbkgvODZ2VzRmQ0ZEUFg3SFpraUp2ai9Ma295amJpdjlRMDFaaHZ2UVhzaW5rOVZoeTVLa2poNW8wcnp3K1pWWS9FZFQrSjdMWGNGaVU2SVRjRHFnaVc5UVp1ZHRWWEl1bmdzbE14MUNaQXlNZzIrKzdOZjdwd1J6RU9RTS94Y0VxdTRZRGhJUkVWVURpalhmZHc2Y0szSGRvcHRralZZTjhpclJWZUhlK3pjQVFGeTlCT0xxSlo3dHB2SDNxL1A5QUo2d3pyMS9GNHkzVEFBRUFYSjZDcVNrWXhBaWFxc3JBUmZTZCswRm9mWmw3QndwdWs2M0d5Q3VYQVJ4OHpybyt3ejBiSmZPbm9SclMra3JMQ3Y1ZVdVK3BxM1gwQk1PdXJadlZJTkJqUWJtZnowR1RiMkdGZFlqV0VJUjlOaHpzSC94SHFURW83QjkvS2E2VUV6aFhGR2FlZzFoS0R5UGM1N2FMYWhyMVI2NjYzc1YxNTdnLzQzZTVTS0VobFpxdnFCL3ltcHpZTitCWlBUcWNmVXNGdUYyU2RBRmF6eERkalYrem0rMmV2MCt5TEtDcDU3N3lyT3RiZXVHdUdXVStqTVdSVFhFMy9MM0VZaWlDd2FESHJ2MkpDSTFMUnZ0MnpiR2o3UFhBQUNpSXNNd2JMQWFpcVdrWEVCVVpCaUV3aHRvclU3QWF5L2NpY01KWjNEbWJLWlBEV0xoaXNpMkFvZlBod1JXcXdNT3V3dXRXaFoza1R6MTJNMFFCTUh2NTFpZVJVdTNZY2FYaTJFMm16RDk5ZnRRSjY3aWhabDY5MmlGMTErOEMxUGUraGx2di9zYi90NTVISlB1RzRMSTJxR0lyeHVKK0xxUnlNN0pSMHJxQmNUWGpVTGIxc1cvaTBWRGpBbW8xYnMzcmwvNkp3NC8rU1FPUC9VVUx2ejFGNjZiOGlvMFp2OUMzNnA0N1pLejB0V3dwUktyRDVma1ByUVhjTmo5dTFiS1djZ3BaeXZjenpCNE5PUmpoOVdWZlZ1MGdhNUxUN2oyN1lDNGJqbjAzZnBBRXgwTDgwUFBRTnVnQ2V4ZnZBdkJFZ3I5RFFQTFBGL0oxem9sUDdkNDZMRERBU2l5NTJ0OUJkMWhndDdnR1FKYmxvc1hKMUV2cXNEMnhuK2hPT3l3dlBaaHFSMXlsYUdKanZOZVVNVHBoUFhGeDZEdjN0Y240TE5OZXhGQ2NBaUMvbSt5V2w5SUdBUi91dll2NHZ6emQwQ1dZUmcwc3V5MmJGbng2YjZYVGh5QmRFVHRwaFRDd2dHbkUrNGpGdzNkTGh6ZUs2ZWNWVHMvWlZuOTkxaktaUXlEUmtIUTIrQk9PZ2I1L0JuSTUwN0RuWGdVRUoxd2ZQY0pBSFhPUkUxMExOd0pCejBmT3BZTXY0WEMxWStWd2xEYnZYczdORkV4UHU4WmxGeDFTSEhSZTZyTHliMS9GMXhiMTZ2dlh5WThBQmd1ZlpWMmNlMHlkVzduU3JpVUR6bUYwREFvMWl2M3Z1TnF4M0NRaUlqb0tsZFFJTUl0UzNDNzNIQkxNdHd1Q1c1Smd0dXQvdGZsa2xBdk53ZW1BSVNEY0lucW0yeEJnRHJub1AvaG9HSEFjT2hhZDRBUUVnckZtZy9IbkpucThKdVNOd3lGYjN3VmF4Nmt4S1BRTm0zaEdXYWxaR2Q1cldpc2JkSWMydHJSNnB2eWtuUHJBWUJVWW82OWN0K3dWaHhVQ0tGaDBMWnNCK240RVU4M0NRQVliaGdFUTQ4YnZmYVZzekpROE9GVXdHaUM1Y1ZwcGQrUUdBeUFMTUc1YUM1Y205WUFHZzFNZHowRWJZczJGZFpTWEZNNHpJLytGL1p2UG9SODloVHNuMDJIcnYzMTNoMEtpcUxlQkVPZDUwdHhPbjNtRjNRZjNBTTUyemY0S1kyaC83Qkt2M2t2OXptRWhGM1JjSERGNmwyd0ZUZ3dlT0NWbld0bzQrYURLTENMbmhXRTkreFBoTTNtUUZob0VFU1hCSjFXQzdsd2lLSGc1N2ppZno5K00vTHo3WWdJdDJEMjczOWg5OTVFUFBmMFdFL3c1aWo4dCs5d2lOaSs0eWo2OUdvRHAraUN5V1RBMGVObmNmVDRXVGdjSWxvMHIrY0pCOCtleTBUZE90NGhXM2k0QlF1WGJNWCtROG1sMXFIWGEvSHhGNHRLZmF4UGp6WmU0YUJXVzhuaG1hVlFGQVh2ZjdJUWY2N1lnZERRSUx6MXlyMW8wdGkvQlNrQW9OdjF6VEg5amZ2dzFqdHpzV2I5WG16ZWRoaXZ2M2duT25kc0JnRFl2UFVJQU1EaGNPTGRqK2Zqc1FlSGV5MXdzbUhMSVp3N1gvRThtVGYwYXUzMTNLc2JZM1EwT3Y3OE0wNSs5aWxPZnZJSk10ZXNRZVNBQVlnYU9oUzFldmFDb0MrN2kxUEp6L00vSEN3NWY2cm4rQnhBRktHSmIramZZZ3Q2UGFEeC9yZG5lZVhkaXhlYjllSDQvUWU0ZDIrSG9mOHdHQVlNci9nNkJnTUtmdmdDMEJ0Z3VsVU51NHhEeDZEZy9kZmdYTFlBcGpzbVF0dW9tV2QzSWRnQ1ErSEt3SExhZVlqcmxzUFFlNEJuaFZzcDRhQm5XSysyVlh0WVh2OElBR0QvNGozSTZTa0lmdVhkd21OVGZCYXRBRW9zWEdFd0FtTHg2dHZ1UTN2aFdyOEN4akYzUWhOWDlyQndLZms0bE54czZEcDEvOGZCWUJIbFFpWVVoenEzcCtjMXU4RHF1K2lGMncySVRzOTJ3VktKQmNHS2lDTGt0RlJvR3pXRnJsMDVmL05seWJ0clVKSjh1Z1NGcUJpZnVmZkU1UXNocmw0Qzh3TlB3clZ6Szl3N3R5RG82WmZMWENCSFNqb0d4L2VmcWwvbzlPcjNWS2VINmE1SjBOWnY1QW56aEZwUmNQendPUURBL3UzSE1BNGVCWDJmbTlSRnd3QW9CV3BYdUd2blpzZ1hzaEE4K1UzdnAxTTQzNkFRSEhMcGk1SDRFY1RLSjAvQThjdlg2aGQ2UFJ5TGZ2V0V1VkNVU3MvVjZkNjlyYkpWcWt5VjYwUlhSeXd3SEN6Q2NKQ0lpT2d5czl0RlpPZFlrWjFyUlo2MUFOWjhPL0p0RGxpdEJiQmE3Y2kzMlpHZjc0Q3R3STc4ZlBWcnE5VUJoMVAwK3hwZjk3QWc5RElNSzFheXMxRHcyWFQxQzVkYWovTzNXWEQrTVFlQ3dRQmQ2dzdGYjlJbHFWSXJPV3JxTlZRLzVaYmNLUGpvTFFpaFlUQ092Y2Y3K2lXNk9WeGIxMFBidElWbkplTWk5bTgrZ0hReTBiTUtzWFFpQWZhdjN2YzZqMlBPVEtCdzJGWFFmNmY2UGs5SnZlRXM3eWEySk9PSWNSQ0NncjFYNzlYcGZHNmFQRGMrVGdma3JJd3lPd0dsb3dmVllOQmtodm1lUjZDOXJwVmZkWlFrV0VJUTlQanpFRmNzZ3JodUdkeEhEOEpnRytZSkI2VWorejBUd0VzbmpzQzlmeWMwa2RGZUlhUjA0Z2lrRTBmOHVwNmh4NDFBRllhRG10QXdhS0pqOGNEakg4TnV1OFNiR0QrNUpRbVpXWGxvMmpnTyt3OGtZZitCcEVzNno2QUJuUkFiVTdrNUw3LzhiamxTVW9zRHBZV0x0d0lBV2pTdkI0MGd3R3cyUWlyc1F0RnFOTmkrNHloT25WR0hUZVpiQzNEMlhDYm16bGU3aUpvM2kwZjd0bzNScm8wNkI5YU9YY2V4WmRzUi9QdnhXeEFYVzd5YXFOV3FoZ0VhallCRnkvNUduMTV0MEx0SEt5eWQ5eW9BNE56NUxOd3o2VDFjMTdSNDN0TEVreWxvMzhaM25xbnBiMXkrb1dtdnZQRlRoYUdoMCtsQ280YnE3N29nQ0lpc0ZZTDR1cEY0Yk5JSTdEMlFoTDJWL0ZuMjd0RUszMzc2QkdaOHVRUVpHYmxvWDJKaGxtV3Jkd0VBSEU0WDFxemZCNnZONGJVWXpJRkR5VGljNEIxa09Cd2lOQnJCYTFoei9mcFIxVG9jQkFCb05HajRmNDhqN3RheFNQbjlkNlF1WElEVUJRdWdEUTVDMUUyRDBPQ1J4MkJ1Mk1EM3NPaFlhUHg4N1NwdC90UWlVdEl4bjBVcFNtTis0Q25mRDE0TWZvUWZtZXF3VWVsTXNuOXp6UUl3REJrTkpTOFBRb1Fhc212cTFJTzJaVnNJR2syNWdZbVNtd1AzemkzUXRlbm9DUWY5cHNpQUtFSjNmVzlvWStJZzUrWEF0V0dWWndvUXdXaUM0aWdSRHU3WURPbmtDVS9ZVkJiM0hyWFRIeTRSNHRvLy9TcEYzN1UzQkVzWndhOGd3TGw0THR3SGRudGZaLzh1dVBmdjhuMWEyVmtvZVAvMTRzT2pZaEQ4M0pzKys1WEpZRURRMHkrclUzejhOZ3RDU0pobnVnMHZzdXoxT2k2dVhLUjJpdW9ObnZkQXBTa0s2WVR5cGdFcFFWdS9NWXdqeDBIYnNCazA4UTNnK0hVbTNJZjNlNjA4TEo4OXBVNUhJZ2d3REI0TjErWjFjQzcrRGRLcFpKakdxMytINVV4MVNLeVNrdzFOUkMzZkN6blZuN1Y3eHlaWWQyenlxN2FMV2FaL1dUeU11UlJLWmhvS1pzNEEzRzdvZS9lSGUrOU95S2NTQWFqdktSenpmb0xwMXJ2S1hNaW1ORUZQdmdoTmRCMmY3UVVmdlFFNVBjWHJQV0FSMndldlY3b0xVQk1hNW5udlNBd0hpWWlJTGxtZTFZN1RaektRZFNGUERmOXk4bkVoMjRyc0hDdnk4bTNJdXBDUDdGd3JuTTRLNXJHckFwYUNQTWg1dVg3ZlpQbE5vNEdtOE1aR0tiQ3BROEFzb1dySG1ONEF4ZWtzbmg5SWtqeHZJQXZlTC9FbXpWNEE2ZmdSMkY1L1ZqMWxmQU9ZSnhiUHBlUmNNZy95K2RNd1QzckdweE90YUppSXRsVjd1QS9zaHBLYnJZWmRoVGRuU21ZYXBPUVQwTFpvVTN3RFZpdlNzNEt4bEhvZTBwSDkwTFpxRDIyTStnbCtxWk8xaTRWdit2MjRTUVRVRzFwL3lLbm5QZi9mZldTL1ozanZ4YlROMjhBNDVrNW9tN1NBYTl0ZlB1R212eXpUdm9CaDJCam9XbmVBSWpxaHFWUFA4NWk0ZGIzNmZYTTZZUmc0QXVLR1ZiRC8vQldDbjVuaTJjYzQ4aloxb1pVU2JPKzhETUZnUk5DVEwzbGY3QjhNR1NxTm5KY0xPU01OeVVsaVpkZTF1U1NLb3E0WWZDSXA1WkxQMGJoeFhLWER3ZmZlZmdCdWw0VFRaOUx4MHRRZjhkU2pvOUdwUTFNWTlEbzgvOW9zQkFVWllYZW9mek1NUmoxV3I5dnJ0ZmhIYnE0Tlg4NWNEZ0FZZDNNZlQ1aVZtWm1ILzMzd0czcjNhT1hwL2l1U25hdmV1QTRkMUFWTGwrL0FxZE5wYUZDLytJWm95WEwxeG4va2tPTGpiaDNWRzNYcmxIS3pDV0RKc3IveCtiZitCUVFBTU92TFp4QloyenNrV0xOK0w5TFNjM0Q3cmNYem8vWHMxaEsxYW9WZ3dhSXRhTjJpUHRxMmJvZ3o1ek94ZWV0aDlPM2RGbkV4RVZpMTNudGV6M3NtRE1EWW0zdGovNkdUK0diV0NyOXJLdEt3UVF6cXhVZGg4alBqNEhaTDBCWE9uM3JzK0Rra0hEMkRzTEJnaEZpQ01HWlVEM3o4K1NMTVg3UUZIZHFwWWV4amswWmk1TkN1WHVjYmU5ZGJhTk82WWFrclN0Y0V4cmc0MUgvZ0FaanJ4ZVBFdEdsd1pXVWhkZUZDaEhic1dHbzRLS2VuK3YzYXBZbXRBMzNYM2w3YnBKU3prTStjaExaUlUyaWl5djY3TEoxT2hweDZyc3pIeTFXaWEwMUtQcUVPUWZhalEwblh0clA2MmxLaVk4dDg1eVMxdzc3b05lY1Noc2Y2UTkrMkk3U3Qya00rZjFvTkJ3c0pRY0dRczlTZ1U3Rlo0VDY4SDlxVzdTQ0VsLzY3RGdDUUpMZ0xWemQySDlnTlhCVG9sVVhYb2syNTRhQmgwQ2pvaTdydDNTN1laODZBdG1VN0dQcDRENjkyL1BvZEJMTVp4bEYzRkI5ZTJ2ZE5rWDI2NDd6bUVSWUVDSllRU0tlU0lLZWVnNlpPdkc4WG9TUkJLQXdINWZPbklhNzlFMEpZQkhUdHUzaDlIeThtWnhiT2V4bGU4WlFHQUFDZER2cStnNHUvZHJtS3cySlpnbXZES2ppWExRUmtDYWJiNzRPdVMwOFlldldEWThFdjBIZnVDZWdOME1URnczMWtQNlJqaHlGbnBFTGYwbmZWYnlHOEZuUmRldnBYMDBYY2UzZW9YYmJsQm9QcEtQanFBNkRBQmwzYlRwODFjR3dBQUNBQVNVUkJWRENPSGcvMzN1S1ZzTjFIRGtESlRJUDl5L2VnNjlRZHhsRzNlMytvZWhIRGtKdWh2K0VtYUNKalN1OVFMZm9lbGZMekQzcmdpZUtwYnZ4VTlMNkRWQXdIaVlpSUtwQ2FubzNUWnpOdzZrdzZUcDlPeCtsejZUaDlKZ041VnYvbUtQcW5qRVk5ZEJvTmRIb3RkRm90ZEhvZDlEb050Rm90OURvdGREb3RuUHAwZFdoRUZZZURRbGdFekkvK0Y0QTZyTW4relljd0RMM0Y4K20yWTg1TXdLU0dnNHJOQ2lGSTdUN1ExSWtIN0dyWG5EdmhBQVJURUxTRndaaFE0Z2JPOWZjbXVEYXVobUhBY0dnYk5vR2NsZ0lsSnd2UTZxQnQyZ0pLYnJiNlBSZytGZ1VKQnlHdVd3N2p6ZU05eDR1Rjh6Q1ZETFNFeUdnWWhvOVZyNzFySzZRais2SHYyQTI2anQ0MzhTVjVQdld2b0h2Q2l5ekR1WGh1dWJ0SVowNnE1dzBKZzN2ZkRoZ0dsYjZDS2dEb2UvWURVTGhBU0lrMzgwcFdCcVRrNDJxblpZenZKK2xBWVZlZ3ZjQXpIRXJUb0xIWDQvTFpVNUNPSElEdStsNXc3OWdNd1dTRzZZNkpzSC8rRHV3L2Z3MUQzMEZxblVGQnZtKzZpNGFOWDZhYjJDSktYaTZFa0ZDc1dmck1aYjBPb0M1RU11MzkzNUNXbm9OZnZ2c3ZMTUdtaWcrcUlqRlI2bkF4dTEwTkJ5SWlRanpEZCsxMko0TE1CdVRscWI4N1lTRkJtUHpNT0R6M3RQcnZlZUtqSDZGaGcyaTg4cHo2TzFBMDdOaHF0ZVBGcWJQZ2RMclEvNGIyV0xaeUo5SXpjcENlbVl0L1B6NEdHWVZEbU1lTTdJbnRPNDdpKzEvV1lNcGtOYnh5dWR4WXVYWVBXcldvajhhTmlvZkFEUnBRdUVweG9tOTQ2bmIvUDN2M0hSNUZ1VDF3L0R2Yk56MUFLaVVrOU41N0Z4Q1VKb0lJaUNEMjNuNTZMZGN1ZXEvWXk3VmlRYkNBU3BmZUNiMzNIa3FBa0JBSWhKVHQ4L3Rqa29XUURvR0ZlRDdQNDZOTWZYY2xtWmt6NXozSGpjM200S0g3YnNuWGJPUmk2OWJ2WS9IeXJhaWUvSE0yWjgxZHo3WWRoMmpYdWk2eE1SR01IdEdUN2wyYm9OTXBUSjJ4aW5adDZqSHNqaTRzaTkvT3l0Vzc2TjJ6QmExYjFLWmExWEJ2Wm1YdWQrRHZiNkZOeTlyTSt1TkNvSHZld2sxOC9zMU0zbjdsYnBvMWljdDMvb1ZMdHZESmw5T3hXaThFdVEwWGRTajlaZklTS2xZTXBFRzlHQklPSlRPZ1QxdFdydG5GdVBIemVPVjVMVWhodFpaeWFtTjVwcXFrclZsTDhyUXBuSm8vRDNkV05uNDE0cWh5MXdqQysvYkZHbE53QnB3U0dGVGlhNWUrWmwydHRNUkY3Rk4veFpONEdGUDN2a1dXWXJEUG5Ielp3VUhYM3AzZ2NxR1ByWVg3MEg2Y1d6ZGdiTk9wMlAwOFJ3K1I5Zm03Ulc0VE1QYWJ5eHJUNVZMOC9GR1BhdG0xenRWTHdlUEdkRkZqcllJNE42eEN6Y3pBMExJOXJvMnJNWFh0aGFsSHZ3SzNWUjAyTXQ5N1JYdXhXS21Bakt5YzZjT0szcUJOWTg3OWxaTVQxTk1GaCtiUG5EZVp3T0pYYkVhOTUwaEM4ZG1qUmhPV2tRK1Q5Y25iMkg3L0FiK3d5RHpUcVZXM0c4V2tCWDRWcy9adnk5QjdDMndZaytmY0o0NXBnZEFTWmc0Q09KZk8wekwvVkErdXZUdTA3OHZ0SXV1VE1YaVNqcUVFQldNWi9zQ0Z2L05XZnl6REg3andVZHAyeGo3MVYrL0xSR01COXppNjZLcVgzWWdrWS91bWZNMWhMdVpKUEV6Mjk1K2lacHhIWDZjaGxyc2V5SmNOYSs0M0JFUHQrdGdtajhlMWFRMnUzZHV4OUIrU3ArYnh4WlNnRU55SEQrQ01YNFNoUlh2MHNUVkxQRjZsVWtTcDN5dm0zbmNJalFRSGhSQkNpQnhKSjg5d09ER1pBd2xKSERtYXpORmpxU1NlU01YaHVQTE12OUNRQUVKREFnZ0o5aWZRMzBwQWdKV2dRQ3YrL240RUJsb0k5UGNqd045Q1lLRFZ1NzQwWFR5engzK1hNMlcwYXJIYmxpbGJ0dmZtVWMwODc4MFN1UGhtTk9PMXA5QlZqY0V5K3ZFOHU2b1o2ZGovR0ErQVkrWGlQUFVEamUyNm9LOVpWN3R4Tmx2UVJVUmhhTndjNStxbG1EcjFRS2tZcGpYNVdMTWNKU2dFUS8xcjNPMHlLNVBzbjc4dWVncXVxdUxldXhPbFVnVEdsdTF3ekoyR0ovRVF1cXF4UlI3YTBMd05odVp0dkg5MnJsaUkrOUIrVE8yN0ZYcERuZlhoRzZnWEJVd3VaWjh6RlN4V2pFMWE0VnEvRXRCcU5CcTczSXcrc3ZLRll2eldrai9ZbERVMS9WemhXU1psckdaY0ZHKy9lamQzM2ZjKzh4WnVaTkNBZ3IvWGE4M2xjaE1RNE1lNWRLMjJXRkNRWDA3ZHdBdVBQSXFpNUp0NnUzZi9NVzhRNzYzM2ZzTmlNUkVaRVVwYzlVaDBPb1hFNDFvZHlhaklDdlR2MDVZZmZwN1B6ajFIYVZDM0dyLzl1Wnl6WnpONDdNRVMxRkc3UkxQR05ZZ3FJbk15T2Zsc2djdVRUcDVoMjQ1RE5Ha1VSMnhPdCtnUlE3V2Z2VjI3dFF5dDRPQ0MveTcyNnRHOHdPVTZuUzVQUGNBemFWcldjWlhLRmZNc3orWEo2YUJxTmVmUGdOMng2d2p4cTNkeHoxMDlPSHowUWlmTC8zdGlJQW1IazlIbFBBQUgrcGZpWlVJNXQvMlJSemk5WkRHR29DQ2lodzBub2s5ZkFocms3NEo5S1NVZzhJcHFmbmxPYVhWZnIrYlVRR2U4MXJESFBHQW8yVDk4aG5QNWZJeXRPdVNyWFhncEpiUUNwbHR2TDNDZFkvR2NuS25GK1krUjIyU2lxTURNNVZLQ1FzRGwwbXIyTGx1QXJrcE12b0JySGg2M2RtMDJHREQzSFl5YW1ZRnp3eXBNUGZzVm1HbnZYTEVBYk5tWWVnMG9jTDJhVSsvUWMrYVV0OUdHdHFOMm4rVkpTODI3SExUQW9hTEx0MXpSNjlGZmxDMm5CSWRpdk9qYUNWcmQzMHVuS2V2Q283RGNQZ0xiN3orUS9mTlgrRC96Mm9XeHVwMG9CaTJ6VGFrWWhuWDA0K2hyMVNzeU9PaEpPb2Fha1k2K2xQY2hhdVo1bkJ0WGd3SzYwSXFZKzk4SmVnT21icmZnWEwwVVhVUTBTaEVacXNiMjNVQlJjQjgrZUhsVDBJc2NuQXAyVzZFWnBlNjlPOGdlL3hVNDdPanJOOEU2NnBGOEhaNXo2ZXMweFAvNXQ3Qk5uNFJyZlR5MlNUK2kzN0lleXgwakN6eSthL2NPWE92ajBkY280dTlsR2JtVzl4MDNBZ2tPQ2lHRStNZkp6blp3OFBCSkRoNU9JaUVoaVVOSFQzTGdVTkpsVGYrdFVya1NVZUdoaElZR0VCb2NRR2hvSUJWQ0Fxa1FHa2hJaUw4V0VBeTYrZ0VYSlRBUU5mM2FGMVZXUWtMUkIyb1pINTd6NXpFVWt0bFc0TDRCUWVpcXhhSlkvYlc2VTJFUjZDcUVvYXNZcGswUlZsWGNKeEs5VTNoTk45MkNhK3NHYkg5TndQckFNMXJXbmkxYnl5UXM1aUd0T0o2a1JMRDY0MDQ4ck4yUUZ6SHR4WFBzQ05rL2Y0VjZKaFZEazFhNHRxNHZjRHYzb2Yyb0dla1ltN1hHMkt5MVZyQjh4U0lzdys4djNkalNUZ1BhZzJaaFZLY1RwWkJwdnE2dEczRHYzWUd4YTY5ODJYL21ma01Bdk5PbFNwVTVXY2JVOCtkUUFndi8zc3RhYnZBc2Z2WE82eVk0T0dtOFZzRDl4d2tMME9rVUtvU1c3UHRvV0w4NlR6ODZnS3BWdzZoV09Zd0tGZkx1dDJ2UFVXS3FSV0EyRzdtOVh6dG16bDdMMkkvLzVJMlhodlByNUtVMGFsQ2RtenFYUHNEKzhGTmZsSG9mZ0psejFnSXdzRy9iZk9zU2Nqb0JWNmxjd3VsNWhkaXo3eGdtazVFcWxTc1Z1TjZlVTlQMTRzekJYT1BHejhQZjM4S0FQbTM1OUtzTERWWWl3a09KQ0E5bDNpSnRXbVZBWU9tSzM1ZEhIb2VEYlE4OHdOazFxL0dyV1pQRzMzNkhwWExsNG5mTW9Rc0wxN0tlTC9mOHA1SkJiMENwVVBELzV5dmxQckJIYTRZVld4TmRsUmlNN2J2aG1Ec041N3A0akcwN0Y3bXZFaFRpYlRLU1o4eEhFbkRNbnFKTkt5Mmc3bUJ1NDVHaUFrUEZ5ZjZ4NEovTjNHQ01mY1lreU03RTNPdStJby9qMnJnRzlVd3F4clpkVUFLQ01QY2FRTlluYjJPZk8wMExabDNFYy9JRWpnV3pVQ3BVd3RTMVY0SEhVM04rN2x4YjFtdlRWaS9oM3JzVDk5NmQrZmRMUDN1aGdVY3VpNVdBTVo5ZitHeWhGYjJ6QnJ6SDI3VzF3QnFHaHBidDBXOWRqM3YzZG14L1RjUXlMT2Q3Y09kdFNGS1NnRjl1ME5KUWlwcDZvRFgxeXRPQURielRuZlcxNitPWU4xMjcveW1pQVl3K3JqYkdsaDNLdk14SGJxM0NmTlBuUFc2dHJ2SGkyYUNxR050MHdqeG9SSkZUajNPUFk3bnpIbHdObW1EL1l6enV2VHZJZlA4MXpQM3V5RmZLSkRmRDkrS3lLSmV5VFNnNjQ5YlVhMENKeXIrb3RpeDBZU1Y4S2Z3UElNRkJJWVFRNWQ2UnhGUHMzSFBFKzAvaXNaSjFZODFsTmh1cEdsMkphbFhEaUtrYVFiVXE0Y1JVQ2FOeWRNVTgwOUI4NlVxekx5NlgrVFp0YXFLYW1nTFptYVhPM3ZCNzR1VkMxM21PSG9Mc0xBeTF0ZXdUWFhRMWpCMjc0MXl4RU52dlArRGF0RWJyUEhqSnpYVko2S0tyZXVzYnFtbW44YVNjUkFrS0p2dXI5N0dNZkJoRDQ1Ym9xOFpnNm4wYnVzZ0xEN3JPTmN1d1QvME4zQzZ0YStVdEE4a29KRGpvWExrWUFFUGpsaWdWdzlIRnhPSGFzZzYxWnorVVVueFBudU5hSnBVdXFvaXNVS2VqMEhxSjdpTUh3V3pCMU8wV1BDa0YxOWZ6Wms3bWRFajBCVjlNNzJuYUtKWjVpellYditFMXRtM0hZV3JFUm1FMmw3QkJqdGxJdjF2YjVGdnVkbnM0ZHk2VFBmdU9NV1NnVnF2TmFqWHo1TVA5ZVhYTUJCNS83bXZjYmc5UFBWTDRkUGVpdlBiaU1NSXFGajRkZE5IeXJkNkdLN2tjRGlkekZtd2lQQ3lZRHUzeVR4TmN2WDRQUnFPQk9qVUw3NXhhblBUMExMYnVPRVNUUnJIb0NubHhrSm5UOU1acXlmOXpVN3RtWmRxMXJrZFFVTUhCOG4zN3RZZlhxdEZYSnlCMW8zQm5aYkh0L3ZzNHQzRWpGYnQycGY2bm42RzNsQzdiVFJkVkdmZWVuUmlidFNwKzQwdTVYS2huejJnZFlVdlpEYlZFN0Rac2szOEN3SFR6QU8zZkhidmpXTFlBKzh6SkdHcldRU2xvNnV5bExtays0bGcrSC9SNlRKMTdGTGk1TnpoUzBrejJBaGpiZGtZWFVWbkxUdHV3Q2lYbitxQ3JGQVpvdFFQMXNUWHpaTjdsWTh2R1BuY2FtRXlZZXZiVjlxOFNnN0Z0WjV6TEY2Q1BpY1BRUlB2L3BtYWNKL3VIejBEMVlMbHp0TmJBb3dEcVdlMWxsM25BVUF6MUdxUGFiV1I5L0paV2p5Nm43RWIyajUvalNVL0g3NkZuOHdkSVZSVjM4Z2t0NC8wS1h3cGFCbzhrKzV1UExtUWJxcW9XSEN4aFl6SUFQQjZjNitKQlVUQTBLamlyT1pkNkxnMDFLOU03amRtMVl6TzJTVDhXdVk5OXhxUWkxME5PODQ2Y0dRbnFxV1F5UDM2emhJTXZtUC96RjVxMlhkeGdSVDJWVFBhdjMrRkpQQXlLZ3JuL25SaUxtWkorS1VQRFp1aXJ4V0g3ZFp6V0dHM0xlb3h0T2wvNCtiQmw0em1SaUJJWWhDNmk4TTd6cnQxYml6eFBZVDlibDNMdjNvRytadTBTajcrOGsrQ2dFRUtJY3NWdWQ3SjdYeUk3OXh4bHg2N0Q3TnA3bEl4TVcvRTc1cWdaRzBWY2JDU3hNVkZVcTFLSm1DcmhlYnArWHErVTBBcW9XZGVtQm1KQlhBZjNBcUNQdmJLYkxQVk1LcTREZXpERTFjYTFROHZPMGRkdDVGMXY3ajFRNjJhNGNUWG9kSmh2SDFIeWgwS25BOWV1YmVCeVlyMy9xUXVMMXl3RHdOQ2tGYzRWQzczTGRkSFZNRVZYMHg0V2NuaU9IUUZWeFhMblBSaGE1UzJNZnpGUGNoS3U3WnZReGRUdzFzd3g5K3hQOXJoUHNNMmNuS2NoUzVGczJWb255YkNJZk0xYUxxYmFiZWdLV1c5czB3bGRwZkFpOTNjZlNRQ3JQOG9WUEl4ZUtkWGxRbGRVVWZ5cklDREFTbVpXeVg4L1hFMU9wd3RGVVhDNTNPemVsMGlmM3FVUGxtUm1ack50eDJFMmJ6dkUxaDBIaWFrYVFXeU1GcnhvM2JLT2Q3dDJiZXBTcldvNFJ4TlRhTlNnT3RWakxtOUtabHBhUmpIanlmL2R6bHUwbWZUMFRJYmMwenRmNEc3dnZtT3NXYmVITGgwYUZSa1lQWDM2UE85OE1Ja1JkM2FsZWRQOE5hbittcjRTbDh0Tjk2NU5DejFHN25YQllzbC9ua0czZGFCU2hjSUQxWHYySlZLbGNsaWh3Y04vaW4ydnY4NjVUWnVJZmVwcFloNTk5TEtPWWFqYkFQdnNhWmUxcnljMUdWUzF4QTJpU25kd0Q3WmZ4MmtaNHMzYlhPaTBhckZpN2pzWSt4L2p5Zjd4ZjFnZi9WZlJ2NXN6TTdEOThpMkdlbzB4ZHVxQm1wcU1hOXRHclpOdmNNRlQ4bDI3dDJtWmtLWEk1SFluN01PMVlSWEdEamZoLytLNzJ2VGhuR3d5VTY4QjN1MTBrVGxCZDBYQlBDQ25mbTlXcGxhNTRKS3lFclpwdjZHZVM4UFUrN1k4WXpVUEdJcjc4RUZzdjM2UHhhT2lyMW1IN0c4L1JqMlRpbm5nY1BRMTZsQVlUN0wyZ2twWHVScEtwWENVbkt4UnhXTDFYbi9NdDQ4Zysrc1BjQ3o2Rzh2SVI3elhlUGV1cmRoblQ4Rno5Z3orTC8ybnlPKzlKSlRnVVB5ZWYrdkNQVVJPTjJLbGtNQm1RVndiVjZPbW5VWmZ1MzdSVFYzUWFoRGJmdnFmbGkzWHBSZjZtbld4M0ZOd2pVVDcxRjlSTTg5anVldkJRdTl4bkd1VzRkNnpJMi9HdjhtRVByWldpY2RmSUlQUlcrLzU0dS9ZTnUwM1BJbUhVVUlyWWhsMkgvcTR5N3ZmVTRLQ3NUNzBMTTdsOHpFMGE1UG44em0zYmdDM3E5anZNdURkTHkvcjNKZHk3ZHlHdWUvQU1qbFdlU0RCUVNHRUVEZTA1SlEwZHU1SlpPZnV3K3pjZTVTRGgwN2k4UlRmclN3aUxJUzRtRWppWWlPSnF4NUZiRXdrVlN0WHlxbnZkZVBSVjZ1T2ZmSkU2TlgzMnAwMHA0a0hmdjY0OSs0QVJVRmZ2VWFwRHFHZVM4TjlZQSt1QTN0eEg5aU5tanVGZHVURE9OWXNSd2tNUW45UmN3M1ZZVU14VzFBQkZCMmU1S1E4eGNRTDQxZ3lGOXNmNDhGaHg5QzRwVGZiVUUwN2pTTitFZnFhOWRCSFY2V2dpZVcyUDhhRDA0bGwwQWd0MjZFRVJiTHRNMzRIandkemp3dDEzUFIxRzZLUHJhbE5jOXE0dWtRWmo4NzFLOEh0eHBqVEFLYndFOW9LelJ6VVJVUVgyc2dFME43VW56eUd2bmFEcTVOOVUwS3ViWnV3RHIvSForZS9GdHh1RDN2MkpaSjg2aXg3OTJuWlFUOU1XTUNYMzg0aUpmVWNQM3o1RkJzM0g4RHBkTkcyWmNuckxZMzdhUzRidHg1ay80RVRxS3BLU0VnQUxacldwRk83K256NjlReXFWUTMzZGpYMmVEeTgvK2xmSEUxTVFhZlRzWDNuWWQ3NHo2Kzg5T3dkV0N5bG01cjI3VTl6dlUxUkN1Snk1YTJENmZHby9Ea3RIcVBSUUorYlcrUlpsNXFhenR0amY4ZGcwSFAzc0c1Rm5qY2pNNHV0MnhObzNyUkd2dURndGgySCtQV1BaVlNPcmtqM0xvVlBDVHlaa29iUmFNQy9nR1kwdVUxakN0d3ZPWTI5KzQ4WFd2dnduK0xNeXBVa3o1aE8xZnZ2dit6QUlHaWxESFRoVWJnVDlxT1BLMTFRdzVPU1cyK3dqSU9EYmplMlNUL2cycmtGWFhna2x0dEg1Rmx0Yk4wUjk1N3R1TFp2SXZ2THNWZ2ZmS2JRUUo5aU5LR2VUOGMrWXhLNjhDaWNHMWFCb3NQVS9jSzF3ZEMwbFRjdzVkcTVSY3ZFQit4L1RkQUNlQWFEVmw4dVo1dGNubU5IVU5QVFVOUFBrdjNsV08xWUxkcWhxMXhOMjhEbHdwTjhBcytKUk53bkVqRzI2WVQ3NkNGQXkwVFByVkhuU3RpSGJjTFhXTzk3eXR2MHc3VmpNNjROcTFEQ0lqQjE3WjMzUXhsTldCOTRtcXl2UHNEMnk3Y28vZ0dvbVJtWSt3N0cyT0dtSXI5YWIxWmt4YkJDdDlIWHFJT3BSMThjQzJaaSsvMEhqQzNhWVo4M0hjK1JnMkF3YXBsK2wzd1hsKzJpMzE5cWJnZnBrbVlPMm0zWTUwMEh0TElueGNtZExwNTdyVlpDSzJJSXpWOCt3Wk9TaEhvdURYMmRCa1ZtSTdweXUwWmJMZ1FIbGVCUXJBODhVN0x4RjhGeklsRTcza1daZzVhaG8zRXMvQnZ6TFFOTDFLMjdTSXFTdDF0ekRtZE9UV1JQNG1HY3E1WjRHN1ZkRGE0RGU5RlhxWHBWYW52ZXFDUTRLSVFRNG9aaXR6dlpzaU9CdGV2M3NHN1RmcEtTenhTN2o4VnNvbTd0eXRTdkUwT0RldFZvVURlbVZNMCtiZ1Q2aUNoVWh4M1A2VlIwRmN0dXFwdDZQaDMzMFFUVXMyZHdIOW9QZ0gzNjc5cFVtT3dzTEVQdlJSOWJVNXVpVkxOdXFUSWRiQk8reHJWMWcvWUhnd0Y5WEcwTW5YcWdyOU5BdStuTnlzVFViNGgzNnBCNkpwV3NiejVDUFoyQ0xpWU96OUZEMkNaK2crblVTYTA0ZWk2N0RkZnU3YmgyYk1LMWV6c0FuaE5Id2VxUHNXM2JDMTBtWFU2eUozd0RMaGZtL2tPODAzZnpmUWVaR1ZvMzRQNURVUHo4aXcwTU9sY3V4cjEzSi9yYTlmTk4yVEwzdjVPc3ovK0w3YzhKK0VWRUYxbEFYRDJmcmhXQ1Z4U003Ym9XOFVWbWc2b1dXbk93T001MThlRHhZQ2ltRStUVjVEbVZBaDdQVlcwcVVKRElDQzA3NFVCQ0VqWGpDcC9DVkZhY1RoZFBQbitoVnBLL3Z3V3J4VWp0R2xGVXFSSkdoZEJBL3BnYVQ3V3E0YlJzWHZJdWpVZVBwNkxYNlJnMXZEdHRXOVdsWm8wb0ZFWGh5Ky8rSmkwdGcwZnY3NE5PcDVDZGJlZS9ILzFCL09wZE5Ha1V4NytlSHNUYjcvMUcvS3FkUEoyY3hyK2VHVVJjOVpKL0Q5OTkvcVMzMDNKQkprOVp6amMvelBYK2VkSFN6Unc3bmtxdkhzMEp1cWdXNi80REozajkzVjlJVGtuanlVZjZlNXVVQUNnNXpWZ2NEcGQzV1hMS09ZQjh6VkRXck52RDIyTi9SNmRUZVBuL2hoUmE5dUhVcVhOczJaWkFYR3hrb2RPT0N6Tmo5aHBVVmFWM2p4YkZiMXhPdVcwMjlyejRBcGJLbFlsOTZ1a3JQcDZoUVNOY2UzZVZQamlZV3c2aERETUgxWXp6Mkg3K0NuZkNQaTNRY3QrVCtRTWhpb0psNkgxa25VM0RrM2lJekEvZndITEhxSUlET1NZVDF0R1BrL254MjJUL3JEVndNTGJ0bktkR1ltNEFSRTAvaC8ydkNXQXlZYWhWSCtmcVpiZ1REMk1kK1lnV1FNemgycjRKKzh6SnFHZTBFaWxLU0FXTUxkdWpxeFN1QlZYV3JzQnpJbEVySTVIN3NsUnZRUEVQd0xGZ0pxRFYyVlhQcDJ2ZG9yTXl3ZTMyWGtNOEo0NWkrLzBITUJpdzN2MXd3VFh2REVidDJwK2FqSnFaZ2VJZm9FM3ZMb3JUZ1d2ZlRwUUtsUW9OcG5xL3RsNERVRFBTY2E1ZWhtdmphcFNnWU14OTc4RFlwdVBWYTV5VlUyZXZwSm1EOXBtVFVjK2V5ZW1pWFh5OVFUVmRhOUNrSzZvK3BxcGkvM01DUUxFZHNkV2NGN1JLS1Rva2w1UzM3dVZGeDFZQ2d6RVBIRjdtNThybDJyd1d6K0VENktyRmdzdU5mZHB2b0RlVXFEUDRaWjF2N3c3MDlSc1Z2K0UvaUFRSGhSQkNYUGVTa3Mrd1pzTmUxcTdmdzVZZGgzQTZYVVZ1SHhFZVNvTTZWV2xRcnpvTjZsYWp4bVU4QU42SURIVWI0dHExRFZPbm90L2NsNFk3SjZQQXkrcVBFaGlNUHE0MnVyQUk5RFhxNEZnNEMxUVZVd0Z2Z1lzY2I4Tm1LSDRCR09vMzFnS0xPVGZrNnFsa0hBdG5vUVFFZW9OaTdrTUhzRTM0R2pYOUxJWldIYkVNR2FYVjY1bjRMWTU1MDNFZlBvQmw0RjBvbGNKeExKeUZZMGxPUU1KZzBESUZtN2ZCVUs4eDZIT0NCWFliMlQ5OGp1ZG9BdVorUTlCRlZ5MHlPSWlpbEtnZW5udmZMcTFHa05VL1Q4Zm1YTHFxc1pqNzNJNTk1aDlrZmZzUmZ2Yy9yZDBJWDhyaHdEYnhHOVNNOHhpNzlDcXkyTDQ3OXcxL01ROWJCZko0Y0t4Y0RDYVQxbjNUUjF5N3RtS29XM3huMDdKMk11Zmx3clVJREFKWUxDYWVmMm9Ra1pHaEJUWU8rZnpybVNTZk9zdHpUOTZPb2loOC8vTjhwc3hZNVYxdnN6azRrWlJLbjhGdmVKZU5IWE12Yjc1OFY3NE12clhyOXpKbHhpcHExWWltYTZmR2JObWV3UHVmL01YSjVEUmF0NnpObXkvZmhjbGs1TU4zNytmTi8vN0t1ZzM3ZU9qSi8zRjcvL2JjYzFmM0FqdjhsbFpXdHBhSll6QnF2MzlUVXRQUjZSUUc5bTBQYVBVSGYvOXpPYjlNWG9ySG8vTDRnMzBaMENkdms1THdNSzJtNFlUZkYzRWtVY3VvV3JKOEd3QjFhbW4xUUpOUG5XWDh4SVhNVzdRSnM5bkltRmRIVXJlT1ZxTnp5L1lFSms5WlFVaVFQMmFMQ1lmRHlacjFlN0haSEFVMlJDbks4Uk9ubWY3M1dtcldpS0pSZytxWDg1V1VDNGMrK2hoSFNncE5KLzZDcmd3YUlSamJkaUx6OWVjeDN6S2crSTB2Y3FGVGNka0VCMTJiMW1LZi9wc1c3S29ZanQrRFQ2TlVMS1RVZ3RtTTMwUFBrdjNqRjdnUDdzVTIva3YwTmV0aHZuVWd1bXB4ZVRaVktsVENldmREWkgvM2NhSFhTalUxbWF4eG42S21uOE15N0Q0TUxkcmhXREFUeDd6cFpINzBKdGE3SDBaZkorZDNwTXVGZWk0TlErTVdHTnQwOG1aOTIvOFlqM1B0Q3RBYjBFVlh3ZGkyQy9xcU1laXFWRWN4R3NuNjRqMHRhN0huclRnV3pNUzVhb2tXaE1zSldpa1Z3L0FrSjVIOXpVZGFzNjlCZCtkckN1RkpQSVJ6elhLY205ZUN3NEV1cGdhR1d2VndMSjlQOWcrZm82dGFIVk9IbXpBMGJwbXZTWVpyOXpad09ERFVLZUozdmNlTisrQStYRHMyWXg1ME4wcG9SUnh6cHFKbW5NZWRlQmg5YkMxME1YRUY3M3JrSUJrdlg1TEZXb0taSk41TmM2YlNYcHlKVnhqWCtuaWNhNWFEM29CbDBOMTUxaWtHTGZOUXpjek1zenkzNDNHaFFWU0hBOXR2NDNBbjdOTmVsallxK2dXRWV2NGMrUGxmY2UzRmdyaVBId0dLenZBc1MycEdPdllaa3dHd0RCeU9FaEJFMXFkanNQOHhIdGVPVFpoNzlDdjRYdWtLdUpZc0lHRE1SMlY2ekJ1ZEJBZUZFRUpjZDV4T04xdTJKN0J1NHg3V2JkckhzUk9uQzkzV1lOQlRLeTZhQm5XcjBhQmVkUnJXcTFiaURwL2xqYjV1QTV6TEYwRVpCZ2YxTVhHWTd4aWxkUklPajhyWHhkZTFmUlBPdFN2UVJWYjJQcmhrdnZVY3F1Mmk3cE1PQis0OU8vTGN0SnU2OU1MVWE0QldiK1ppdG15eWYvcWZsczNYWnpBb1drRnU1NHFGV21lOGp0MHhEeGpxTGY1dGZmQVpiQk8reHIxM0o1a2Z2SWFwUjE4TVRWcmhUanlNc1VWYjdlYjZrcXdQVCtKaHNuLzVGalUxQldQWFhoaTczS3l0eU0yT3NOc3ZiT3gybzU1TzBRSnZ4WFRqYysvZnJZM2Q0OEZ5NXoxYXphY0NHRHZmalB2d1FWemJONUgxNVZqTXR3M0wwL1ZTVFQrTGJjSTN1QS90UjFlMU91WmJiaXZpcEc0Y2krY0FvSzllOGt5elhJNEZNMUZQbjlJeVYzellxZGkxWXl2bTdxVUxMdCtvZXZjcytJRnY1KzRqVEp1MW10WXRhbnUzYWRTZ09zVk45SzVVTVNoZllORGxjdlBaMXpQdzh6UHoyb3ZEV0xaeU8yUGUreDI5WHNzdXZPdk9idWoxMmdPbHhXTGkzZGRIOGRlMGxZejdlUjVyTit4bDJPRE9seFVjL0dYeVVnNGVUTUprTm9DcUVyOW1OeUVoQVlRRWEzV3I3aHJTbFM0ZEdubzdDQzljdXBYeHZ5NGlLcklDTHp3enVNQ0FXOTA2VmJtdFh6c1dMTjdNRHovUEI4RGYzOHFvNGQycFVqbU1Bd2VUZU9TWi8rSHhlS2hmdHhyL2Vub1FWYXRjZUtBTkR2Umo2L1pET0J3dVBCNFBpcUlRR1JIS2lBZjcwdk9tMGswTi92RHpxZGhzRGg0YzNidjRqY3NwVjBZR3gzK2RTT1R0dHhQUzZqS2FpQlJBMGVrdzliZ0YrK3lwbUc4dHVQNVg1cnN2b21aYzBuVExxUldDeVByNkE0cjlRY21aNHA3OTB4ZmVZSW91SWhxL3AxN0JmV0Ezam5renZObngrcm9Oc2Q3MVFQRVphaFlyMW9lZTFUclJMNW1MKzhCdXNqN2JqUzY2S3VZQlEvUFUzdFBYcm8vcHBsdHdMSnFOZmM0VUxIYy9ySzF3dTNHdVhJeDk3bFJ3T0hKS1YyZ2xKMHc5KzZHTGlNTDI2eml5eDMyaU5ZRG8xQU5EdlViNHYvWmh2cHA3cGg1OU1iYnBqSzV5MVR3ZGR6M0pTV1I5OVFGcVJqcVd1eC9HMExnRnpzM3JjQ3lmajdGbE8yMEtxZG1DRWhoTTlrOWZvbVptWU9yV0cyTzdMbHF3N2tnQzd0M2JjRzdkZ0hyNmxQYmRSVmZGMUwwUGhzWXRjckxidTJDZk14WFh4dFZhMXVHZkV6RFVhWUMrVmozdFpXSmtOSTZjS2JqR05oZGQ3eHphOWRaejhqaTJYOGRwQWNTY09vVG1nY08xanI2MUcyQ2JNaEhYMXZXNHRxNUhxUmlPUGlZT2ZiVllERTFhWFhoeFo3SG1LMjJpWnB6WEdtaGN4SE1pRVRYOXJGWkhNdmQ3VWxVdGl4N1FSeGI5c3NpMWN3dTJuT3crYy84aCtScU01V2F5MmlaOGpiNUdiVkFVUEtrcGVJNGVRaGRaR2VYU3FjUnVGNjdONjdEUG1ZcDZMZzFkbFJnc0l4OHVzc3lIZWlZVlQ5Sng5R1VjTUFQdC80Vno3UXFBeTY0cldCcHFaZ2JaWDMrSWV2NGNobFlkdmMxVi9KNTVEZHVrSDNIdjNrN1c3dTNhejJQT2RITGJiOStEVG8rU1d3cElWVkU5SHZDNHdlVkdkVGt4MUcrY3J4TnlMdnVzdnpEMTZsZmd1bjh5Q1E0S0lZUzRMamlkS3p1TDJnQUFJQUJKUkVGVWJ0WnQyc3ZTRmR0WXRYNDNObHRCMWQ4MEVlR2h0R2xSbXpZdDY5Q3NVWTBTZC9Rczd3dzFhbUdiK0QycTNZNWl2dktzSDhpWnJsVElsQTcxL0RudEJzMWd3REw4ZnUrTnJLRkJVOVJpNmdGZDNBSDRZcTdkMi9Ba244RFFxZ09HVmgyd1Rmb0oxL3A0RlA4QXpMZVB3TkNrWlo3dDlUWHE0UGZjbTk0YlNGMW9SWFJWWXJBKy9Geis4V1ptNEZnd0ErZXFwVnIyUnAvQm1McGRlTWpQelpDd3o1Nml2VFhYNlhFZlNVRE56Q2owQnRQTDZjRDI2M2Znc0dNZWZEZUdvbW9FS2dxV3V4L0M5dHNQdUxhc1F4ZVNrL0huZHVGY0Y0OTk5aFRJemtKWHRUcCtEejREdVZrSXA1TEordllqbEtBUXJZT2pYbzhuNlJocTJtbVU0RkNNVFZzWFBjWkxlRkpPYWhtYWdjR1licjY4YnJWbFFjM094blBpV0tuclZaWTNEZXJGOE14anQ5R3hYWDF2c0s5MWk5cTBibEg2aHpPRFFjOTdiNDNteE1relJFZFZKS3hTQ0gxNnQ2TC9MVzJwV1NQL2c2K2lLQXdlMkpFV3pXcGl0Wm9KQ2JtOFF2OFdzNUdEaDVOUVZSVkZVYWdaRjhYSVlUZmxDVjdtQmdZQmJyMjVKUWE5bnE2ZEdtSXlGZjU3L0ltSCt2SEVRd1UveU5Xc0VjVlRqL1NuVXNVZzJyYk9YNmN4dG5va2YvK3BaVnA2UENxZ1huWW1lWSt1VGFoVE01b1dUYSt3NFA4TjdQU1N4YWhPSjlVZmU3eE1qMnZxMG9PTXQxN0NkTk10S0FWMFBOYkgxZllHamNxS0Vsb1I5WHc2dGduZmFCbmlab3MyZGJWZE1iL3ZMNmJUWTdwMUVJWm1iYkRQbkl4NzN5NFVxMStCUVJ0VHJ3RzQ5dS9HdFhVRHpqcng2TUlpc1AzeUhlclpNeWdCZ1ZqdWZnUjl2YnpUSEEyTlcySU5DQ0w3aDgreFQvOGROZU04cGxzR0ZoZ0xWVUlyNWdzOGVZNGZKZnZiajdTYWdBT0dlcStobGp0SGsvM2xlMlIrOUNiWTdlanJOdFNXRHh5T2M5TWFUSDBHZzhOQjVrZHZlR3Nnb3ROcjJZcHR1M2hyRTNyUEhSeUtaZWk5cU4zNzRGZ3lCK2VtTmJoMmJzRzFjd3VXdXg4Q3R3dFBjaEw2bXZYeWxOUElMZjNoemFxTHFvS2hjODg4MTFCZGxSajhudnczN24yN2NLNVpobXZYVmx5YlV2Q2NQSkhueFpvdUlocnJmUmVhallIV3hDVDdoOC96TEZOdDJXU1AreFRNWm5SaGtlaUNRL0djMW82SHdWaDB4cDdIZzMzbVpIQzdNYlJvVjJDTlJXT2J6bHFEbUgwN2NXMWVsek00SGJyb2FsaUdqTkwrN0hEZ1R0aUxhL2QyTFFzeksxTUxzbmE4Q2ZPdGd5OWtYZHF5eWZ6dnk5cjBYcXVmTnl2UmZld0l1RjBZbXBjdSt6bVhZODRVbk92aVVmd0NVUHo4d0d3QlJZZWFsWW5uYUFLb0tvWW1MUzl2UmtJcHViYXN3M1B5T0xwcWNWZ3VtcmFjV3ovUm5iQVAxNlkxdUE4ZndIUDJETGkwUmpERk1lVysrTDJFbXBXSmMyMDhBZjkrcDh3K1EzbWhxTm1acXE4SElZUVE0cC9KN2Zhd2Z2TStscTdZeHNwMXU4aktLamlncE5mcmFGZ3Zoall0NjlLMlJSMWlxdm11bytyMXpqWnJLb2E2RFRBMExMeExaMWx5YlZxRDZuU1dhVTBZMS9aTkdPbzIxS1laWjJkaW56Y2RVNCsrS0FGRlQrdjFIRTNJTjUzcllvNUZmK09ZTXhXbFFpVXNRKzdScGpKZndybGlJWTZsODd5ZCtyQllNZFJ0aUdYd3lFSUxjR2M4ZHorNjZqVXgzOXdmVC9JSmpKMTZsT3lEcWlydWczdTk0N0JOK2hIWCtwWGFBMEtuSHBqN0RNcVQvWUhiVGNiclQ0UERmbUdxbEU2UHZtWWRiVXAxQ2VyMXVRL3RKL3QvNzJHNWN6U0dsdTJ4L2Z3VnhnN2RpcXlYbFBuT0N5Z21zOWJWOFNwd2J0MkkrK0ErTExlV2JrcGhXUmoveTBKKy9tMHhpMmE5ZTgzUExXNU1Ibzk2d3phdUtnczduM3lDekFNSGFEMTdUcGtmMjdseExaN3pHWmg3WDl1TUh2ZkJ2YmkyYnNCMGMvOTgyZkdsNVRsK1ZKdUtXY2oxUWoyZGdtUFZNc3k5QjRDaWtQWFYrK2lqcTJMcVBiREk3cnVlRTBleC9mWUQxbEdQb0ZRcWVXMVdOVE1EMjRTdk1UUnRuU2VRQnVEYXRsRXJnK0h4WUIzOU9McXErVE4zM1lmMjQ1Zy9BME9UbGhnYXRTaHhoMkExTXdQWHBqVUEzbXVpWSs0MERNMWE1Mm1RcFo1UEovdnJEN1NnWTZzT1JaYlE4SEk2Y0I4NmdDNHN3aHNNemIwTyt6MytZdDd4NXdRSFRiZmVqdW1tVzdWenBwMG04NTBYOGgxV0NZdkFNbUNZTjFCNk1jZTg2VGdXek1UdnVUZTFQeSthaldYWXZjWE9LTURsQWxUdFduN1JTeExYeHRYYXkxVUFvd2xqOHpZWU8vY3NzSGxZNW45ZVJqMmRjdEZBRlpUUWloamJkYzN6Z3JNMFhKdlhhUzgwMWZ5aElDVTRGRVBqRnBoN0Q0VExlTkdjK2NhenFKbm5DWGovdTVMdG9LcllKby9IM0hkd3lmNStPUnpnZHFKNlZGQTlhQjNxY2orSGtwTkZyR2pIS2lENzBqNW5Pa3BRTUtZV3BYdWgrazhnd1VFaGhCRFhsTWZqWWVPV2d5eUozOHJLTmJ2SXlMUVZ1RjFvU0FDdFc5U21UY3U2dEd4YUMzKy9zc21FSysvY3lTZXhUNTZBMy9Pdiszb28xeDlWeGJsK0pjWm1yYjMxRGE4cnRtenNjNmRpYk4rdCtNTHVxZ291cDVaVmVDVWRoajJlcTFLdnFEUXkvL3NhMXJ2dVJSZDI3WVArRWh3VW91UThEZ2Z4TFZ0UVplUW80cDdMbjUxZEZteVRKNkJ2MUJ4anM3S1pzbnpkVTlXUy93NHZ6YmIvTUo2VUpCU2pLZitVM2NMa1hrTmRUbFNuUzh2R0w0UDZtYVhoV0RnTFhVUTBodG9OaWcvQ3FibUJNRlVMU0pibDN3TzNXenUyeDZQZFU1VGpHdDNPald0eDc5Nk9aZkRWYTZ4eUk1TnB4VUlJSWE2SnhHT3AvRDEvSFF1V2JPWnNlbWFCMjFRSURhUnord1owN2RpRVJ2VUw3K0lxQ3FlUGlFUVhHWTF6NDFxTUxkb1V2OE0vaWFKZ2JOM1IxNk1vbk1XSytiWVMzckFxU3RrRU9IMzhFT0JjdjFvcm1PK0R3Q0JvelNvYU4vem5OcFlRb2pUT0xGdUd4MjZuVW84U1prZGZCc3VRdThuODdEMzAwVlhRUlZ5YlJrRStWWm9nandRR0MxWHNDN1ZMNVY1RGpTYVVncE04cnpwVGo3NGwzMWhSUUNrbVMvRnk2ZlhBVlRyMmRjUjk0aGpPSmZQd2UvenF2TmdvRHlRNEtJUVE0cXJKem5hd0pINHJjeFpzWk5mZWdqdkJCZ2Y1MGJsZFE3cDJha3lUaHJINUN1dUwwalAxNmt2MjE1OUljRkJjOXh4L1Q4RXFOK3BDM0JCT0xaaVBJU1NFd0NaTnJ1cDUvQjUvbnN6WG55ZmcvYSt1Nm5tRUVQOGMyUitOa2U3RXhaRGdvQkJDaURLM2ZkY1I1aXhjejdMNEhkanMrZXNJQnZoYjZOU3VJVjA3TnFKNWt4cVhYUnhlRkV3WEZJeWhmaU1jOFVzd2Rlem02K0VJVVNESDhvVVlHamRIZDRVMXZvUVExOGJaTld1cDFLM2JWWCtKcCtoMCtMMytIaG5QUFl6MXVkZlFSK2F2d3lhRUVDWGhQbkdNN0kvRzRQZkdXRjhQNWJvbndVRWhoQkJsSXUxY0JuTVhibUx1b2cwY081NmFiNzJpS0xSb1dwTmJlN2FpUTV0NkdBemxmd3FETDVsdTdrdm1mMTZWNEtDNGJqbitub3IvcS8veDZSaTI3VGpNeUdINXUwMEtJZkpTVlJWNzhrbk0wZGNtVUtjekdQQi82d095di9nQVk4OWJ0VnF4UWdoUkNzNk5hM0F1bVM4Wmd5VWt3VUVoaEJCWFpIL0NDU1pQWGM3UytCMTRjanVvWGlRaVBKVGUzVnR3YTgrV1ZLcFlkTGRaVVhZVWt3bFQ3MzQ0RnY2TnFVY2ZYdzlIaUR6czgyZGg2ak1ReFNDM29rTGNDSnluVGdGZ0RyOTI5VUVWblE2L0ovK0ZiZkpFUENlVE1IVzlHY1hxb3dKeFFvZ2JocHFWaVdQWkF0VFVVMUpqc0JUa2prd0lJVVNwZVR3cUs5ZnU0cy9wSzlpeE8zOHRRYU5SVDhjMjlibWxaeXVhTjZraGRRUjl4TlNtSTdhL2ZzZTFmaldHVnUxOFBSd2hBSEN1aVVjOW5ZcDU0QkJmRDBVSVVVTDJsQlFBek9FUjEvemNsaUVqY0c1Y1IrYVlsekMyNzR5NXorM1hmQXhDaUJ1RGZkWmZPTmZHWSs0OUFHTzNtMzA5bkJ1S0JBZUZFRUtVV0hhMmc5a0xOekJseGtwT3BxVGxXeDlYUFpKYmVyYmk1bTdOQ1BDMytHQ0U0bEtXUVVQSit1b2pkRkhSNktwSUIyamhXKzRqaDNDdVhZSGZRMC81ZWlnY1NFZ0NvRVlOcVdjbVJISHN5Y2tBbUs1aDV1REZqQzFhWTJ6UkdzZnlSV1E4OXpDR3JqZGpyTmNRZlkzYVBobVBFT0w2NFRxd0YvZWVuVGlYenNmVXF5OEIvMzdIMTBPNklVbHdVQWdoUkxGT3BaN2p6K254ekY2NG5xeXN2QTFHRkVXaFE1dDZEQjdRaVViMUpmaDBQZko3NUZreVhudU9nSGMvQllQUjE4TVIvMUNxMDBIMlZ4OFI4TVo3dmg0S0FCbVpOZ0FDL0dXYW9oREZjV2RsQXFEMzgvUHBPRXlkdTJQc2RCUE8xU3R3ekoyQis4UXhEUFVib2EvYkNNVnFSUWtLUmdrS1JoY1U3Tk54Q2lIS25pZjlIR3J1UDdaczNMdTM0OXE1RFgyVnF1anJONWJhZ2xkSWdvTkNDQ0VLdFhQUFVmNmFIcytLTlR2eGVOUTg2NnhXRTcxdmFzRWR0M1VrSWp6VVJ5TVVKZVgzeEF0a3Z2Y0cvdkkyVmZoSTVudHY0UGZFODc0ZWhoRGlNaWo2bkNaaUJkUVd2dFlVUmNIVXZqTzA3NHhxcytIYXN3UFBrWU40VWsraFpxU2puazlIRnhhQk8yRy9yNGNxaENnaityaGFlRTRsb3dRR29RUUVvUXNMUTErek51YStBMUhNTWx1cExFaHdVQWdoUkQ2NzloN2xteDluRjFoUE1MeFNNQVA3dHFkUHI5YjQrNWw5TURweE9YUmhZZmc5OGpTWjc3NkMzNy9la0VZUTRwcFJuUTZ5eHI2QjM2UFBvUFB6OS9Wd3ZKS1R0ZElJa2VFaFBoNkpFTmMvUmRFQm9IcmNQaDVKWG9yRmdyRnBTMmphMHRkREVVS0lHNW84R1FnaGhQRGFlK0FZMzArWXo4WXRCL0t0cTF1ckNvTUdkS1JyaDRib2REb2ZqRTVjS2NYUEgrdkkrOG44OTFOWW4vZ1hlcWxCS0s0eTk1RkRaSC8xRVg1UFBIOWRCUVlCVGlhZkFTQXlRaktmaFNoV2JtT3g2eUJ6VUFnaFJObVQ0S0FRUWdqMko1emd4NGtMV0x0eGI3NTFqZXJITUdwWVQ1bzFqdlBCeUVSWjAxVUtKK0ROOThuNjZtT01IYnBoYk4zZTEwTVM1WlJ6YlR6T05TdXVteHFEUW9qTHAraHlNd2Q5UEJBaGhCQlhoUVFIaFJEaUgrekkwUlMrbnppZmxXdDM1VnNuUWNIeXplK1JaN0JOK1IwMS9SeW1IcmY0ZWppaW5ISE1uNFhuVE9wMTBaVzRNQmtaMlZJYVFZZ1MwbG0xeGowZXU4M0hJeEZDQ0hFMVNIQlFDQ0grZ2RMT1p2RHQrRG5NWDd3NTM3cUc5YW94YWxoUG1qZXA0WU9SaVd2SmN2dFFIT3RXa3ZIaTQ1ajYzSTZwMDAyK0hwSzR3VG1XTDhUeDkxUk1mVy9IY3RzUVh3K25TQWNPSlZFakxzclh3eERpaG1BSURBVEFsWjd1NDVFSUlZUzRHaVE0S0lRUS95QjJ1NVBmcHl4ajB0UVYyTzNPUE9za0tQalBaR3JkQVdPejFqam0vMDNtbS8vQzFPZDJqQzNiK25wWTRnYmpYTDhheDk5VE1EUnVqdityLzVHR04wS1VNOGJnWUFCYzV5VTRLSVFRNVpIY3VRa2h4RCtBcXFyTVg3eVo3eWZNNDNUYStUenJHdFN0eHFoaFBXalJ0S2FQUmlkOFRURWFNZmU1RFdQbm0zRE1tNFZqMFJ4TXR3ekFVTHNlaXNYcTYrR0o2NVNhblkxNy8yN3NzNmVocnhxRDlmSG4wQVVFK25wWVFvaXJJRGR6MEhsT2dvTkNDRkVlU1hCUUNDSEt1UjI3ai9MeC82WndPREVsei9JcWxTdng4T2hiYU5lcW5vOUdKcTQzdXNBZ0xJT0g0MGxKeHJGK0ZmWko0OUZGVjhYUXNBbUdCazNRVlFyMzlSQ0ZqM2xPcGVEYXVSWFh6aTE0VGh6SDBLSU4xcnZ1UlJjbWZ6ZUVLTThNRlNvQWtqa29oQkRsbFFRSGhSQ2luRHFSZElhdmZ2aWJWZXQyNTFrZUZHQmw1UEFlOU8vZEJyMWU1NlBSaWV1Wkxqd0NTNStCMEdjZzdrTUhjZTNlUWZhM240RmVqNkZ4TXhTREVTVW9CQ1VvR0NVb0NDVXdHRjFRc0srSExjcUlKLzBjYXU0LzUzUCs3WExoMnJZUlBCNE1kUnRnN3Q0YmZYVXBRU0RFUDRXaTA2R3pXS1Rtb0JCQ2xGTVNIQlJDaUhMbWZFWTJQLysya09sejF1SjJlN3pMRFFZOXQ5M2FscEhEZWtpSFRsRmkrdGdhNkdOcllMNTFBSjZVWk54SEQrRkpPNE1uTlJuMS9IblU4K21vNTlQUmhVZmlUdGp2NitHS0s2U1BxNFhuVkRKS1lCQktRQkJLWUtEMjM2R2hXSWVQUmhjVzRlc2hDaUY4eEJBY2pPdjgrZUkzRkVJSWNjT1I0S0FRUXBRajh4ZHY1cXZ2WjVHZWtaMW5lY2UyOVhua3ZqNUVob2Y2YUdTaVBOQ0ZSNkFMbCtDUUVFTDhFeGtDZzNDZVB1M3JZUWdoaExnS0pEZ29oQkRsUU5MSk0zend4VjlzMlg0b3ovSWExYU40NXJIYnFGZTdxbzlHSm9RUVFvanl3RlNwRXJia2s3NGVoaEJDaUt0QWdvTkNDSEVEODNnOFRKb2F6OCsvTDhMaGNIcVgrL3RaZUdCVUwvcjJhbzJpS0Q0Y29SQkNDQ0hLQTB0VUpHZmlwWHlFRUVLVVJ4SWNGRUtJRzlUZUE4ZDQvOU8vT0hRME9jL3lyaDBiOGNSRC9Ra0o4dmZSeUlRUVFnaFIzcGlqb25DY1NzWGpkS0l6R24wOUhDR0VFR1ZJZ29OQ0NIR0RzZGtjZkQ5aEhsUC9Yb09xcXQ3bFlaV0NlZUdwTzJqV09NNkhveE5DaUJ0RHpkZ281aTNhN090aENISERzRVJGQStBOGRRcHpkTFNQUnlPRUVLSXNTWEJRQ0NGdUlEdjNIT0dkRHlhUmZPcXNkNWxlcitPT0FSMFpOYXc3SnBPOHlSZENpSklJQ0xDU21XWHo5VENFdUdHWW82SUFzQ2NuUzNCUUNDSEtHUWtPQ2lIRURjRGxjdlA5eFBuOE1TMCtUN1pnM1ZwVmVQSHBJVlN0VXNtSG94TkNpQnRQUUlBVmdKUEphVVJHU0NkM0lZcGppWW9Fd0g1U21wSUlJVVI1SThGQklZUzR6aVVjT2NtN0gwektVMXRRR280SUljU1ZxUkduWlQ2ZFREa3J3VUVoU3NCY3VRb0FkdWxZTElRUTVZNEVCNFVRNGpybDhhaE1tcnFDbjM1ZGdNdmw5aTV2MWppT2w1Kzlrd3FoZ1Q0Y25SQkMzTmhxeG1sVEpBOG1uS0JwbzFnZmowYUk2NS9lYXNVUUZJdzlPYm40allVUVF0eFFKRGdvaEJEWG9lU1VOTjc1Y0JJNzl4ejFMak9aakR4NFQyOEc5bW5udzVFSklVVDVFT0J2d2QvUHpJR0VFNzRlaWhBM0RITlVKTFlUOGpNamhCRGxqUVFIaFJEaU9qTjd3UWErL0g0VzJka083N0thc1ZHOCtxL2hWSW11Nk1PUkNTRkUrZEtoWFgxV3J0NU54b00yQXZ3dHZoNk9FTmM5UzFRVXRxUWtYdzlEQ0NGRUdkUDVlZ0JDQ0NFME5wdUROOS83aFErL21PSU5ET3AwQ25mZDBaVXZQM3hNQW9OQ0NGSEdtamFxUVdhV2paV3JkL2w2S0Y0ZWo4clVHYXRZdUhUelplMS81c3g1WnM1ZXkvNERaWlBkcGFvcURvY1RqMGN0Y3J2VTArbnMybjAwVHhrTVgxSlZsWlJUNS9Jc08zN2lOSDlOaS9mUmlNb0hjMVFVZGdrT0NpRkV1U09aZzBJSWNSMDRrbmlLVjk4WnovR2tNOTVsVVJFVmVPWDVvZFN0VmNXSEl4TkNpUEtyUTd2NitIOXI1cS9wSytuVm83bXZod1BBdWZRTWZ2NTlDWGE3ZzVxeDBWU1BpU2pWL3NlVFR2UEpsOU1aUGFJbnRXcEdGN3Q5OHFtekxGcXloZUZEdWhhNC9tRENTUjU2Nm5QR2pobE5pNmExQ2ozT2dzV2JHVGQrSG4vOC9CSVZLcFN1SnU3SjVEUTJiVGxRNHUyREF2M28yTDVCa2R2OFBYYzluMzh6azlkZkhFNzd0dlVBbURack5WTm1yQ0l1Tm9wbVRXcVU2RndmZmo2VlE0ZFA4c1dIanhTNW5jZWprcEdSUmRyWlRNNmV5eUR0YkFabnoyYlN1MmNMTEJaVHlUN1lEY0FTRllVakpRWFY1VUl4eUtPa0VFS1VGL0liWFFnaGZHek93ZzE4OXMxTUhBNm5kOW10UFZyeTJJTjlzWmpMendPRkVFSmNid0w4TGZUcTNwd3BNMWR6TWpudHV1aGFIQm9TeUF0UEQrS1Z0eWV3ZXQyZVVnY0hTMlArb3MxOC9zME1zckxzMUt0VHRVUUJzMzM3ai9QQzZ6L21XMjYzYTlld2V4LzdGRVhKdjkrN3I0MmlVc1VnM25ydk54Nis3eFlhMUl2eHJ0dTcveGdmZmo2MXhPT09pNDBzTWpoNCt2UjV2djFwTGlIQi9qUnJFdWRkUHZ5T0x2dzliejNmL3p5LzJHQmZycXdzTytjemJIbVduVWc2emIvZm1vRE5ac2RtZDJLek9mTmN3M09GaGdRUUVSNUN1emIxU3ZqSnJuL215RWdBSENrcG1LT0xEejRMSVlTNE1VaHdVQWdoZk1SdWQvTEJGMyt4ZVBrMjd6S0wyY1Mvbjd1VDlxM0x6NE9FRUVKY3p3YmQxcEVwTTFmejVYZC84OVlySTY3NitZNGNUZUhSWjc4c2RqdEZnWW1UbGpCeDBwSkN0K25ZdGdFdlBYZEhxY2R3K0VneW4zOHppeTNiRGhJYUVzQkx6dzRwY1NaZGVGZ3dEOTk3YTc3bGF6YnNZWG44RHU0ZTJvMEFmMnUrOVpHUkladzhlWmI5QjAvdzR1cy84ZjdiOTFLM1R0VTgyN3o2d2xDYU5TNTZIQys4L2lOdXQ2ZlE5UjZQeW51Zi9FRm1wbzBYbjdrRHE5WHNYUmNhR3NodGZkc3k2YThWVEo2eW5DRzNkeTd1NHhiSWJuZHlOREdGQnZWaXFGZW5Lb0VCVmdJRHJRUUdXS2tRR2tCWXBSREN3NEl4R3N2Zm81WTVTdXZ5YlR1WkpNRkJJWVFvUjhyZkZVc0lJVzRBeDA2YzV0VjNmdWJvc1ZQZVpkV3FoUEgydjBkS2JVRWhoTGlHSWlOQ0dUbnNKbjcrYlRGalAvNlRmejB6K0txZXorUHhZTE01YUZBdmhqcTFLbC8yY2FiTldvM2RtVDliclNnbms5UDQ3Yzlseko2M0FZL0hRNjhlelhsbzlDMEVCL3NYdSsraXBWczVrWlJHdjF0YTA3MXJFenlldkFHNlU2bm5XQjYvZzQ3dDZoTWFFcEJublU2bncyRFFFeG9TeUV2UDNzRmI3LzNHaTIrTTU5UDNIaVNtV3JoM096OC9TN0ZqMGV2MVJRWUhmL2g1SGhzM0g2QjN6eGJlNmNRWEd6VzhCMnZXNytPN24rWlJNeTZhNWsxcjV0c21OVFdkOHhsWkFHUm1aZU55dVRoMCtDUUEvaGNGUG50MmEwcS9XOXNVT2Q3eXhwSVRISlM2ZzBJSVViNUljRkFJSWE2eFphdDJNUGFUUDdIWkwzUWp2cWx6WTU1N2ZCQm1zOUdISXhOQ2lIK21VWGYxSUg3MUx1WXQya1NUUm5IWHBQNWd1OVoxR1haSGw4dmVmK2FjdFNYZWRzL2VSS2JQWHNQQ0pWdnhlRHcwcUJmRG93LzBvVzd0d212YUhqbWF6SlNacTduNXBtWUFIRWhJWXNIaUxWU0pyc2ljQlJ0WnRIUkxnZnNOdi9mOWZNczZkV2pJR3k4TkI2QkxwMGJjZi9JTTQ4YlA0NFhYZml6eDlONlNXTEI0RTcvOXVaeTQyRWllZXFSL2dkdVl6VVplZjNFb2p6enpKVy8rOXpmZWZuVUVqUnZFNXRubSt3bnptTDhvYjBPWSt4Ly96UHRaUmcyN3FjekdmS014VlFvRHdISHFWREZiQ2lHRXVKRkljRkFJSWE0UnA5UE5WOS9QWXZwRkQzUkdvNTdISCt4SDM1dGIrM0JrUWdnaFBuN3ZRWjU1NFZ2R2Z2SW53RlVMRUFZSCtYTjcvL2JFeGtRdy9wZUZsM1dNR25IUkRPemJqdW94a1VWdWw1R1J6Vk12Zk12aEk4a0FORzRReTRoaFhZdHNMSklyNFVneWMrWnZvRzh2N2ZwMC84aGUvREo1Q1Y5OVA1c1hueDFNcng3TjhteS9aUGwyNXN6ZndHc3ZEQ01nMEpKbjNhV1poTVB1Nk1LSnBOT2NUYzhrTUNEL0ZPVExzWGo1VnNaKzhoY2hJUUc4K2ZKZG1FeUZ2MnlMcVJiQnk4L2R5ZHZ2L2Niei8vNkI1NSsrblI1ZEwzeWV1NFowNDlhYld3SHczc2QvNG5hN2VmbTVPd0VJRHZJck1uT3h2Tk5acmVoTUpweHBaMzA5RkNHRUVHVklnb05DQ0hFTm5NL0k1c1UzZm1MUC9rVHZzdkJLd2J6ejJpamlpbm00RTBJSWNmVUYrRnZ5QkFqbkxkckl5T0U5YU5vb3R2aWRTNkZDaFVBZWU3QXZtWm5adkRwbVFyNzFIbzhLZ0U1WFFGZVBIRGQzYjg3elR3MHE5bHdCQVZacXhVWFJzSDRNZlh1M3BsYU5rdGVJUzBvNlExaWxZSlNjN2lKNmc4S2JMOS9GcmoySkpCNUx6YmU5dytFQ0lEUExCcGNNUFNQRGhpM2JTZjE2MWJ6TG5uN3NOaFJGS2ZKemx0U012OWZ3K1RjenNWb3RqSDFyTk5GUnhaZm42Tml1UG0vOWV3U3Z2L3NMLy9uZ0Q5WnQyTStEbzN0VHFXSVFWU3BYb2tybFNxU2RQVS9TeVROVXFSeEdvd2JWdmZ2bVRqSCtwektHVnNDWmx1YnJZUWdoaENoREVod1VRb2lyN05qeFZGNTg4eWVTa3M5NGw3VnVYcHRYbmgrS3Y1K2xpRDJGRUVKY1M3a0J3dkVURnpCbDVtcis3Nlh2YU5Jb2xrRURPdENrVVJ3Qi9tWDNPOXZmMzhxQ0dlOTQvK3h3T1BuMnAzbE1uYkdLZ2YzYjgrajlmUW9NbkxuZEh0TFBaK1paWnJNNVVGWFZleHdBcDh0RmRyYWRweDRkNE4wdU85dGU3TGdVUmNGaU1YSHNlQ3FWTDZtQkd4SVN3TFJacTltMjgxQ0IreHFOZWo3N2VrYUI2enExYTVnbk9Lalg2NG9kUzNGVVZlV2pMNll4ZTk1NmdvTDhlUGUxVWRTSWl5cngvbTFhMVdIc21ORzgrLzVrRmkzZHdzbzF1M2pyMzNmUm9wbVdXYmx5OVc0QWJEWTdIM3cyaGNjZTZKT253Y255VlRzNWZ1Sk1nY2UrV09jT0RmSjg5aHVkSVRRRTUxa0pEZ29oUkhraXdVRWhoTGlLdHU4NndyL2Yrb25NaXg3SVJnenB4dWk3ZXZwd1ZFSUlJUW9UNEcvaHNZZjZNZWkyam96L2RTRXJWKy9pdFRFVHZldWJOSW9sd045S3piZ29idTdlbk1pSTBDczZuNnFxTEkzZnpvOFRGbkFxTlIwQW5hSkRLU0NoYnNPbS9Yeng3U3dNQmozLysvQVJiNTNhWWZlT0pUMDlLOCsyRTM5ZndzVGZDKzkwWEppb3lBcE1IUGNjQnc4bjBhUmgvczdCWThmY1crcGpsdFJyWXlZV0d6UzAyNTNFVm84QXRFQm1wUXFCVktsY2ljY2U3TXVXN1FsczJaNVFxbk4yYkZlZjcvLzNKSjkvTTR0VHA4N1JwRkdjZDkyY2hSc0JzTm1kTEZxNmxZeE1tN2QySXNEMm5ZZll0ZWRvbnVQWmJBNTBPaVhQdE9acTFjTEtWWERRRkJxSzQ0d0VCNFVRb2p5UjRLQVFRbHdsaTFkczQ3OGZUL2JXSmpJWTlMejg3SjEwNmREUXh5TVRRZ2hSbk1pSVVGNTQ1ZzR5SHJTeFpYc0NCdytlWU12MkJNNmZ6MmJyOWtPc1hMT0x1TGlveXc0T0pwODZ5NklsVzVpM2FCUEhqcWZTdVdORFBuem5mcjc2ZmpaL1RZL0g3WGJ6eE1QOUFOaTMvemcvL2JxUXRldjNFaFZaZ2J1SGRzTmt1bkFiMzY5M2E3SnRXcE9yMDZmUHMyemxkdXJYclphbjRjaVc3UWtrSERySlRWMmFFRkpFUitEY2JzR0QrbmVrY25TRkFyZVpOV2NkWDMwL3U4U2ZkZnczejFLcFlsQ2VaWXVXYmlFNTVTeDNEdXJzWGRhK1RUMHFWQWhrNm94Vk5LaGJqVVlOcXBONElwV1ZxM2ZScFdNam9pSkNXYkEwYjZPUWtjTzdNL2kyam16YmVaaHg0K2VWZUV5NXFzZEVVTFZLR0M4K2V3Y3VseHVEUVE5bzMvbWV2WWtFQi9zVEdPREg3ZjNiOGRsWE01Z3lZeFZORzJ0VHpSOTdzQi85YnNsYk0zandpSGRwMktCNm5pQmllV01JRGlIendBRmZEME1JSVVRWmt1Q2dFRUpjQlQvK3NvQ0preTlrYkFRRldQblBHNk9wVzZ2d3pwQkNDQ0d1UHdIK0ZqcTJyVS9IdHZVWlZRYkhXN0I0RXhNbkxlWFk4VlQwZWgwZDJ6WGdsWDhOcFVac0ZPUEd6MlZaL0hZcVIxZGsycXpWaElVRnMzM25ZZGFzMjBOZ29COVBQdEtmUHIxYWVRTll1ZTRkZWJQM3Y3ZnZQTXl5bGR0cDA3SU9JNFoyOHk3ZnVHVS8vM3JsUjBKREFubjBnVnVMSGVmTjNYTzZGQjlNeXJmTzVYSmpzemw0Nkw1YjhqVWJ1ZGk2OWZ0WXZId3JhazRkeFl2Tm1ydWViVHNPMGE1MVhXSmpJaGc5b2lmZHV6WkJwMU9ZT21NVjdkclVZOWdkWFZnV3Y1MlZxM2ZSdTJjTFdyZW9UYldxNGJqZGJ1OXhGRVhCMzk5Q201YTFtZlhINjk3bDh4WnU0dk52WnZMMkszZlRyRWxjdnZNdlhMS0ZUNzZjanRWcThpNjcrSHY5WmZJU0tsWU1wRUc5R0JJT0pUT2dUMXRXcnRuRnVQSHplT1g1b1FCWXJZVTNQU25QOVA1K3VETXpmRDBNSVlRUVpVaUNnMElJVVlhY1RqZGpQdmlOK0RXN3ZNdWlveXJ3NFpnSENLOFU3TU9SQ1NHRXVCNDBhMXlUQlV1Mk1LQlBXN3AxYWtSb2FDQUpoNU40OHZtdjJiMDNrZUZEdW5MMzBHN2NlYzlZdnZ0eExoSGhvZFNwWFlYRVk2Zm8xSzVCdnNCZ1NiVm9Xb3Y2ZGFzeGJkWXFldmRzUmx6MWt0Zm1LL3l6MUNDcWlNeko1T1NDTzlvbW5UekR0aDJIYU5Jb2p0anFXbE91RVVQREFkaTFXNXVtRzF4SWRtTmhYYVIxT2wyZWVvQm4wczREVUtWeXhUekxjM2x5YWpSYXphWjg2M2JzT2tMODZsM2NjMWNQRGg5TjhTNG1McWpUQUFBZ0FFbEVRVlQvdnljR2tuQTRHVjNPbk85QWY3OEN4MUxlNll3bVZMZkwxOE1RUWdoUmhpUTRLSVFRWmFTZ2pzU05HMVJuekN1ajhQZkwvMkFpaEJEaW42ZFNwU0RHdnEzVjdUdVlrTVEzUDh4aDBiSnRoSWNGODk1Ym8yblNLSTZ4SC85SmVycldkT1NWNSs4a0pNU2YwWTk4d2hmZnp1SzFGNGRkOXJrZmU3QXZUenozRldQR1R1Yno5eC9DL3dvYnJEejgxQmVYdGQvTU9Xc0JHTmkzYmI1MUNUbWRnS3RVTHI3amNGSDI3RHVHeVdTa1N1VktCYTYzMjdWcDJCZG5EdVlhTjM0ZS92NFdCdlJweTZkZlhXaXdFaEVlU2tSNEtQTVdiUUlnSU5CNlJXTzhVU2ttSTZwVGdvTkNDRkdlU0hCUUNDSEt3TW1VTko1N2RSeEpKeThVNk83WHF6VlBQM3FiRDBjbGhCRGllcE9ja3NhU0ZkdFpzV29uZS9ZbUVob1N3TDBqYjJaZzM3WmtaTnA0OGJVZjJiSTlnVDY5Vy9IMzNQWHMzWCtNZ2YzYk0zUlFaeVpPV3NLNG4wSzUvNTdlbDNYdXVyV3JNSEpZZDM3NlpTR3ZqWm5JTzYrUHhHTEpIeHdycWRkZUhFWll4Y0t6NGhjdDM4cTBtYXZ6TEhNNG5NeFpzSW53c0dBNnRLdWZiNS9WNi9kZ05CcW9VL1B5eTNDa3AyZXhkY2NobWpTS1JhY3J1TUZKWnFiV0tNeHF5Zi95cm5iTnlyUnJYWStnb0lJekEvZnRQdzVBMWVpQ0E0L2xuVTV2d09OMCtub1lRZ2doeXBBRUI0VVE0Z29sSERuSjg2OTh6OW1jTEE5RlVYamszbHNaMUwrRGowY21oQkRpZW5Qc1JDcmpmcHBIazRheFBQZms3WFR2MmdTVHljamNCUnY1Y3R4c1ZOWEQyNi9jVGFzV3RmaDc3bnFTa3JXWFRxUHU2c0hlQThmNDdjL2xuRTNQNHZFSCs1WTZzR2V6T1JneHRCdEhFMCt4ZVBsV25uMTVISysvTkp5SXNKREwraXhwYVVYWG5jdk10T1ZiTm0vUlp0TFRNeGx5VCs5OGdidTkrNDZ4WnQwZXVuUm81TzNFWEpEVHA4L3p6Z2VUR0hGblY1bzNyWmx2L1YvVFYrSnl1ZW5ldFdtaHg4aklHWnZGa3Y4OGcyN3JRS1VLUWZtVzU5cXpMNUVxbGNNS0RSNldkNnJISTVtRFFnaFJ6a2h3VUFnaHJzQ08zVWQ1NFkzdnNkbTBOK2hHbzRIWFh4eE91NVoxZlR3eUlZUVExNk1XVFd2eDE4U1hDUTcyUjFWVjRsZnQ1SmZKUzlsLzhBVHQyOWJqeVlmNkV4WVdqRE1uK0dMTG1mNnEweW04OXNKdzNuajNGK2JNMzhEVzdZZTRhMGhYdW5kdGl0RllkQjNDRFp2MjgrZjBlS0lpSy9MVUkvMTU0ZG5CNkhRNkZpN2R6SU5QZk03OW8zclJwMWNyZERxbFZKL2wyNS9tb2lpRjcrTnl1ZlA4MmVOUitYTmFQRWFqZ1Q0M3Q4aXpMalUxbmJmSC9vN0JvT2Z1WWQwb1NrWm1GbHUzSjlDOGFZMTh3Y0Z0T3c3eDZ4L0xxQnhka2U1ZG1oUjZqSk1wYVJpTmhnS25WaGNWTEQyWm5NYmUvY2NMclgzNFQrRE96RUJYUUsxR0lZUVFOeTRKRGdvaHhHVmF2V0VQYi83M0Y1eE83ZUhIMzgvQzJMZEdVN2RXVlIrUFRBZ2h4UFhzZkVZMk0rZXVZOEhpTFJ3N2ZvcGFOYU1aODlwSTJyVys4R0pwdytZREFFUkZWUEF1OC9Nejg1ODM3K0hyNzJjemRlWnFQdnBpS3RIUkZXamNJTmE3alpyVGFDTXpNNXUvcHE5a3h1eDFIRHQrQ29DUnc3VHJrOEdnNTZYbjdxQjY5UWgrbkRDZlQvNDNqYittcitUTzJ6dlJyWFBqRW1ja2Z2ZjVrMVNPTHJ3MjRPUXB5L25taDduZVB5OWF1cGxqeDFQcDFhTTVRVUVYR283c1AzQ0MxOS85aGVTVU5KNThwTCszU1FtQWdoWjhkRGd1WktvbHA1ekwrVzd5TmtOWnMyNFBiNC85SFoxTzRlWC9HMUpvODVaVHA4NnhaVnNDY2JHUmhVNDdMc3lNMld0UVZaWGVQVm9VdjNFNTVjckl4QkFzVGRhRUVLSThrZUNnRUVKY2hzVXJ0dkh1aDVPOEQyRVZRZ1A1Y016OVZLc1M1dU9SQ1NHRXVKN05tYitCRHo2YmdrNm4wTEpaTFI1N29BK3RXOVptN0NkL3NtYjlIc3dtSXhrWjJTeU4zNDVPcDZOVCs3eDErZlI2SFk4OTJKZGUzVnR3UENrMVQyQVF0RTY3QUpPbnhnTmdNaG01dFZjckJnOW9UMHkxaUR6YkRodmNtZGJOYS9IRnQ3UFl0dU1RSDN3MmhlL0d6MlA4MTg4UUdIamxVMmF6c3JXc1I0TlJDOENscEthajB5a003TnNlME9vUC92N25jbjZadkJTUFIrWHhCL3N5b0UvZUppWGhZVm9RYXNMdml6aVNxSFVPWHJKOEd3QjFhbFVHSVBuVVdjWlBYTWk4Ulpzd200Mk1lWFVrZGV0b2dkQXQyeE9ZUEdVRklVSCttQzBtSEE0bmE5YnZ4V1p6Rk5nUXBTakhUNXhtK3Q5cnFWa2ppa1lOcWwvT1YxSXV1TE15TVlaYzNsUjBJWVFRMXljSkRnb2hSQ2xOKzMvMjdqbzhpcXR0QS9nOTYvRUVRb3pnQkhkM0w4VnAwVkl2TGRXdjdnNjF0MUF2TFhXa3hZcTJGSGNJV3J4QmdnUUpnVGdodWo3ei9iRmt3NUxkc05IWkpQZnZ1bm8xYzJibXpMTkVkdWVaNTV5elpoOW0vbHl3ZW1GRWVBMTg4ZEVVaEFUektUb1JFUld0ZjU4MnlOTWIwYjkzRzlTbzRXZHZUMDYranFNeDUrM2JrYldEY2UrRWZvaXM3ZnloVStORzRXamNLTHhRKzVtNHF3QUFmMzhmakIzVkF5T0hka0ZBZ0UraDQvSTFhaGlPcno2ZGdnT0h6bUxwWDlIbzI3TjFpUk9EQzVac1IxeGNJalJhRlNCSjJMWHZGQUlEZlJFWTRBc0F1RzlDUC9UdDJjcStndkRtN2Njd2IrRVdoSWZWd09zdmpuT2FjR3ZXdEE3dUd0a2RtN1lld2V6Zk53SUFmSHk4OE5DOUF4Rlp1eGJPeFNYaXFSZS9oeWlLYU5Hc0xsNTdZU3pxM1BTZ0xzRFBHOGRpTHNCa3NrQVVSUWlDZ0xEUUlOei8rQWpjTWFCNFE0Ty9tTGtTQm9NSmp6OVNzZ1ZocWdyOTVYajROSTZTT3d3aUlpcERUQTRTRVJYRHozUFg0YytWMGZidHhnM0M4ZG1IajhLL0RDb3NpSWlvNnRQcE5CZzd1dkNDVlYvODd6RklrZ1NMUllSS3BTaHlMcitpdlByY0dJVFdDc1M5NC9zV21SUzhWZWVPVWVqY3NYUUpINTFXamJpTGlaQWtDWUlnb0hIRGNEdzRhWUREYThsUERBTEFzTUdkb0ZJcTBhOTNLMmcwcmhjZ2VmYUprWGoyaVpGTzl6VnVGSTdubnhxRjRKcis2TmFsOEh5L0RlcUhZYzJ5cVFCc2N4NENVckdIRXVjYjFLOHRtamFPUU1kMjFUY3hacjUrSGZvTEZ4RXhZYUxjb1JBUlVSa1NKSDJ1SkhjUVJFU2VUaFFsZkRaekdUWnVQV0p2YTllNkFUNSs1NkZpcnhaSlJFUkVsWk1vU3NWZXVLVXFTVjIzRGlkZWVCNGRseTZEWDVzMmNvZERSRVJsaEpXRFJFUzNJWW9pUHZ4c0VYYnVPV0Z2NjlXdEJkNTlkWkxMeWM2SmlJaW82cW5PaVVFQXVINzRFQlFhRFh4YnRaSTdGQ0lpS2tOTURoSVJGY0ZaWW5EWUhaM3gwak4zbFhqSUZ4RVJFVkZsWTgzTFEvTGZmeU9nYzJjSUpSeWFUVVJFbm9uSlFTSWlGMFJSS3BRWUhEdXlCNTUrYklTTVVSRVJFUkZWdklRNWMyREp6RVR0ZXliSkhRb1JFWlV4UHZJaEluSkNGQ1Y4K3ZVU2g4VGd5Q0ZkbUJna0lpS2lhc2Q4L1RvdS9mSXpBanAxUXZEZ3dYS0hRMFJFWll6SlFTS2lXK1FuQnJmc09HWnZHem1rQzE1NDZpNFpveUlpSWlLcWVOYmNYTVE4K1FSRXZSNU5wbjBnZHpoRVJGUU9PS3lZaU9nbVRBd1NFUkVSMlZoemMzSDB3UWVSZlR3R1lXUEd3S2R4WTdsRElpS2ljc0RLUVNLaUc1Z1lKQ0lpSXJLeDVPVFlFNFBCZDl5QnFQZW55aDBTRVJHVkUxWU9FaEdCaVVFaUlpSWl5V1RDdGQyN2tMcCtQZEsyYm9VbEp3ZU5YbnNkZFI1OVZPN1FpSWlvSEFtU1BsZVNPd2dpSWpsSmtvVC9mY1hFSUJFUkVWVnZlL3YwZ1RFNUNkclFNSVNOSFlQd2NlT2hxMTFiN3JDSWlLaWNzWEtRaUtxOW1UK3RZbUtRaUlpSXFyMDZqMDZHZDhOR3FORzd0OXloRUJGUkJXTGxJQkZWYS9PWGJNT2NCWnZzMjB3TUVoRVJFUkVSVVhYQ0JVbUlxTnJhdFAyb1EySndRTzgyVEF3U0VSRVJFUkZSdGNMa0lCRlZTLzhlUG9NWjN5eTFiM2RzMXhodnZqUkJ4b2lJaUlpSWlJaUlLaDZUZzBSVTdjU2V2WXozUHBrUFViVE5xdEMwY1NRK2V2c0JLQlQ4azBoRVJFUkVSRVRWQysrRWlhaGF1WnlRaHRmZW13T3oyUUlBaUl5b2lSa2ZUSVpHbzVZNU1pSWlJaUlpSXFLS3grUWdFVlViYWRleThQSTd2eUEzendBQXFCbmtoeTgrbmdKZkg1M01rUkVSRVJFUkVSSEpnOGxCSXFvV2NuSU5lUG1kWDVHZWtRMEE4UEhXNGN1UHB5QzRoci9Na1JFUkVSRVJFUkhKaDhsQklxcnlUQ1l6WG45L05oS3VwQUVBMUdvVlpud3dHWkcxZzJXT2pJaUlpSWlJaUVoZVRBNFNVWlVtU1JLbVRWK0UyTE1KQUFDRlFzQkhieitBWmxHUk1rZEdSRVJFUkVSRUpEOG1CNG1vU3B1ellCUDJIWXkxYjcvNTRrUjBhaDhsWTBSRVJFUkVSRVJFbm9QSlFTS3FzbmJ1T1lFRlM3ZmJ0eCthTkFnRCtyU1JNU0lpSWlJaUlpSWl6OExrSUJGVlNhZlBKZUNUTHhmYnQzdDNiNGtIN3hrZ1kwUkVSRVJFUkVSRW5vZkpRU0txY3E1bFpPT05xWE5oTmxzQkFBM3JoZUh0bHlmS0hCVVJFUkVSRVJHUjUyRnlrSWlxRktQUmpOZmZuNE9zN0R3QVFGQ2dMNlpQZXdScXRVcm15SWlJaUlpSWlJZzhENU9EUkZTbGZEQmpFYzVmU2dJQXFOVkt6SmcyR1RXQy9HU09pb2lJaUlpSWlNZ3pNVGxJUkZYR3ZFV2JIVlltZnV1bGU5Q3dmcGlNRVJFUkVSRVJFUkY1TmlZSGlhaEsySHN3RnI4djNtcmZmbURpQVBUcDBWTEdpSWlJaUlpSWlJZzhINU9EUkZUcG5iK1loQSttTDdKdmQrdlVEQS9mTzBqR2lJaUlpSWlJaUlncUJ5WUhpYWhTeThrMTRNMXBjMkV5bVFIWVZpWis3N1ZKTWtkRlJFUkVSRVJFVkRrd09VaEVsWllrU2ZoZ3hrS2tYY3NDQVBoNDYvQy85eCtHVnF1V09USWlJaUlpSWlLaXlvSEpRU0txdEJZdTI0RkRSOC9adDk5N2JSS0NhL3JMR0JFUkVSRVJFUkZSNWNMa0lCRlZTaWRpNHpGbndTYjc5djBUK3FOVCt5Z1pJeUlpSWlJaUlpS3FmSmdjSktKS0orTjZEdDcvWkQ0a1NRSUF0RzNWQUE5TjRnSWtSRVJFUkVSRVJNWEY1Q0FSVlNxaUtPRzlUK1lqSXpNSEFCQVU0SXVwYjl3SGhVS1FPVElpSWlJaUlpS2l5b2ZKUVNLcVZPWXUzSVNUcCtNQkFBcUZBdFBldWgvK2Z0NHlSMFZFUkVSRVJFUlVPVEU1U0VTVnh0R1lDMWl3ZEx0OWU4cURnOUd5V1YwWkl5SWlJaUlpSWlLcTNKZ2NKS0pLSVMwOUM5TStuVy9mN3Q2cEdTYmMzVWZHaUlpSWlJaUlpSWdxUHlZSGljampXYTBpM3ZuNGQyVGw2QUVBb2JVQzhmWXI5OGdjRlJFUkVSRVJFVkhseCtRZ0VYbTh1UXMzNDJ6Y1ZRQ0FXcTNFUis4OENDOHZqY3hSRVJFUkVSRVJFVlYrVEE0U2tVYzdlVG9laTVidnNHOC8rZkF3Tkt3ZkptTkVSRVJFUkVSRVJGVUhrNE5FNUxFTUJoTSttTEVJa2lRQkFEcTJhNHk3Um5TWE9Tb2lJaUlpSWlLaXFvUEpRU0x5V0ROLytRZXBhWmtBQUY4ZkhkNTZlYUxNRVJFUkVSRVJFUkZWTFV3T0VwRkgybnZnRk5adlBtVGZmdVBGOFFqMDk1RXhJaUlpSWlJaUlxS3FoOGxCSXZJNDE3Tnk4ZWxYUyszYlF3WjFSUGZPeldXTWlJaUlpSWlJaUtocVluS1FpRHpPSjEvOGlaeGNBd0NnVm5BQW5wMHlVdWFJaUlpSWlJaUlpS29tSmdlSnlLT3MzdkF2RGgwOUJ3QVFCQUh2dlRZSk9wMUc1cWlJaUlpSWlJaUlxaVltQjRuSVl5UW1YY01QdjYyMWI5ODN2aDlhTkswclkwUkVSRVJFUkVSRVZadEs3Z0NJaUFCQUZDVk1tNzRRQnFNSkFCRFZNQUlQM2pOUTVxaUlpSWlJeUpQdHYyTVExTUUxRVRGK0lrS0dEWU5DcDVNN0pDS2lTb2VWZzBUa0VSWXMzWWF6NTY4Q0FOUnFGZDUvL1Y0b2xmd1RSVVJFUkVTdVJUNHlHYWJVTk1TKytRWjJkKytLc3g5OUtIZElSRVNWamlEcGN5VzVneUNpNnUzaTVSUk1lZTViaUtJSUFIamhxYnN3Y2tnWG1hTWlJaUlpb3NvaTYvQmhKQzVmaHNSbHkrRGZ2ajNhL1B3TFZQNytjb2RGUkZRcE1EbElSTEtTSkFsUHZ2Z2R6bDFJQkFDMGFsNFgzM3o2cE14UkVSRVJFVkZsbEw1ekI0NC8vVFIwa1pGb04zY2V0R0ZoY29kRVJPVHhPR2FQaUdTMTRwODk5c1NnUnFQR1d5OU5sRGtpSWlJaUlxcXNhdmJwaTdaejU4R1lsSVNZSjUrUU94d2lva3FCeVVFaWtrMWFlaForL1dPamZYdnkvWU1RR2hJa1kwUkVSRVJFVk5rRmR1cUVxSGZlUmM2cFUwaGF2bHp1Y0lpSVBCNlRnMFFrbXhuZkxvUEpaQVlBTktvZmpyRWplOG9jRVJFUkVSRlZCV0ZqeDhLN1VTUEVmVFlEVnIxZTduQ0lpRHdhazRORUpJdXRPNC9oME5GekFBQ0ZRb0czWDU0SWhZSi9rb2lJaUlpbzlBUkJRSk9wMDJET3lNQ2xXYlBrRG9lSXlLUHhUcHlJS2x4dW5nRXpmMXBsMzU0MHRnL3ExUTJSTVNJaUlpSWlxbW9DdTNTQmQrTW9KQzVaSW5jb1JFUWVqY2xCSXFwdzMvM3lEN0p5Yk1NN0lzSnI0SUdKQTJXT2lJaUlpSWlxb2hvOWU4SjhQUVA2K0V0eWgwSkU1TEdZSENTaUN2WGZpWXZZdVBXSWZmdnRseWRDclZiS0dCRVJFUkVSVlZWQlBYb0FBTEtPSExuTmtVUkUxUmVUZzBSVVlZeEdNejc5ZXFsOWUrU1FMbWdXVlVmR2lJaUlpS2k0cmwvUHdhWDRGSmY3TXpOemNUVG1QTEt6ODhya2VpYVRHYW1wbWREcmpTWHU0MnBpT242YXZRN0hUMTRxMUM1SlVtbERKQThXMUtNSEJLVVNXY2VPeVIwS0VaSEhVc2tkQUJGVkgzTVhia0p5U2dZQUlORGZCMDg4UEV6bWlJaUlpS2k0bHYyOUc0dVc3c0JYbjA1Qm0xWU5DdTJQT1hFUjczK3lBRE0rZkFRZDIwZTUzZS85ajMwT0w1MEd2M3ozbkVQN3Y0Zk80djJQNStPSnlVTXdZVXlmMi9Zei9hdWwwR28xZU83SmtmYkZ6azZkdm93bEs2SlJKN0lXV3JXb0I4Q1d4SHo2cFIvUW9GNG9Ybjl4SE1KQ2cxejJlZVJZSEJLdXBMbjlXcHpwMmEwRmF0VHdzMjluWnVaaTdjYURKZXFyVG1RdDlPcmV3dW0rbitlc3c4N2RKekQvMTFmc2JkblplVWhMejNLcjc4QkFId1FGK3QzK3dFcENvZEhBdjIxYlpKODZLWGNvUkVRZWk4bEJJcW9ROFFtcFdMWnF0MzM3MWVmSHdzdExJMk5FUkVSRVZGd0dnd2xyTmh4QXkyWjFuU1lHQWRncjhmSVRjOFhwdTdTU2tqT3djY3NSZE92U3pPSDY4WmRUQVFDTkc0VGIyd0lDZlBENEkwUHc3UStyOE5qL2ZZdW5wd3pIc01HZG5QYTdidE1oYk5sK0ZEcGQ4VCs3V0swaXpHWUw2dGNMZFVnT1hzdkl4cS96TmhTN1B3RG8zYk9WeStTZ2FBVkVxK2pRdGowNkJsL1ArdHV0dmgrY05BQVAzVGVvUkhGNUttMUViVllPRWhFVmdjbEJJcW9Rbjg5Y0RsRzAzU3owN05ZQzNUbzFremtpSWlJaUtxNS8xdTlIVmxZZUhuOW5xTXRqcktJdE1hVlVWdndNUnV0dVZPS05IdDdOb2YxTTNCVW9GQW8wcUIvcTBENXNjQ2RFTllyQTFFOFc0TXVaSzFHL1RnaGFOSy9ydE8rZ1FGOHNtLzlXc1dQYXNTc0dIM3k2eU9YKzRVTTY0NmxIM1J0TmtadHJ4TVNIUHkxMkROMjdORWRFUkEyM2pvMElxMW5zL2oyZE9pZ1FscXhNdWNNZ0l2SllUQTRTVWJuYkduME1KMkxqQVFCcXRSTC9OMldrekJFUkVSRlJjUmtNSnZ5NUxCbzl1alczRDgwMUdFejJhcnI4T1FFTkJqTUF3R0t4RnBvblVLVlNRcTB1bjFzUVVSU3hmdk1oaElmVlFPY09qc09aVDUrOWducDFRNXhlTzZwUkJINzY1djl3Nk9nNWw0bEJBTENLRXVJdnU1NXIwWlgwYTlsRjdsY3BsZkR5MHJyVmwvV1dpc0I4LzUyNGdPU1U2d0NBU3duSjBCdk4yTFROdGdCSGFFZ2cyclJzZ09CZy8ySkVYYlVJQ2hVa2kwWHVNSWlJUEJhVGcwUlVyZ3hHRTM3NGJhMTkrOTV4L1JBU0hDQmpSRVJFUkZRU3kvN2FqWnhjUFo2Y1hGRGw5dDdIODVHYlo4UzBOKzhyVk5IMjZqdXpDL1V4c0Y4N3ZQWEtoSEtKNzlxMUhLU2xaMEdoVUdERStHa08rd3dHRTdLejh6QjgzTlFpKzVqeDlYTDcxOHZuditVd2pEZ3JLeGVQUFBWMTJRWmRSbGFzMm92bzNjY2Qyajc5d3JZSVhPK2VyZENtcGZNaDROV0ZRcU9HWkxIS0hRWVJrY2RpY3BDSXl0WDhQN2ZpV29idGlYbXQ0QUJNR3R0WDVvaUlpSWlvdUZKVE03Rm8yUTVNSE5zSHRTTnN3MDVqVGx6RW9TUG5NSFJ3Si9qN2UrSEJTUU1BQUdmUEoyTHYvbE1ZT2JRTGdnSjk3WDNNLzNNYlZPVTQxTmpMUzQweG8zb1VhajkxK2pKT25iNk1IdDFhRk9zQnBWS3BkTmoyOS9mR3AxTWZkbWpiSHYwZklpS0MwYVJSaEwwdEoxZVBmUWRPbzAzTCtnaXBGWWlqTVJmdzY3ejFFQVRCNlhVTUJoTlNVOTBiOHBxbk56aHRmK2ZWaVJCZkhnOEFlT3JGV2NqTE0yRGVUeThCS1A3Y2oxV1JKREl4U0VSVUZDWUhpYWpjSkNaZHc1Sy9kdG0zbjUweXN0eUdFaEVSRVZINXNGcEZUUDk2R1FMOGZYRHYrSDR3R0V6SXlUVmc5dStiNE9mbmpTa1AzUW1OUm0xZnhPS2ZkZjlpNy81VEdET3FCK3JXQ2JIMzg4ZmliVkNwbGE0dUF3QXVFMmp1OFBIeHdqT1BqeWpVL3NyYnYwRVFCTHowekYwSUNQQXBjZjlLaFFKTm0wUTZ0TDMwMXE4WU5yZ1RSZzd0WW04N0Y1ZUlGYXYyb0ZXTGVtamFKQkpObTBSaTR0amVMdnZkc09Vd05tdzVYT0s0QU50d2JVQ0o5UFJzWEx5VWpOQmFnZEJvMUFDQXZEd2pyaWFtRjZ1L3dBQmYrUHQ3bHlvbVR5S2F6VkJvdVJBZUVaRXJ2RXNub25MenhmY3I3SFBqdEcvVEVEMjdPVjlWajRpSWlEelh6ajNIY2VSWUhGUXFKVVpPbU9Zdzc5MExUNDh1bEhBekdHM3pER3ExYW51YktFcVFKQWtxcGV2a29ObGloWitxNk9SaGNWMi9ub05qTWVjUjFUaWlWSWxCQUlBQUpLZGs0TkNSYy9ZbXE5V0tpL0VwV0x2aGdMMHRKYzFXQlhqa1dCeHljd3NxL1RwMWFJS1FXb1VyRnp0M2pNTFFPNXl2a253cm85R0M2Vjh0ZGJsL2UzVEJpcnc1T1hyNCtucGgzOEZZZkR6alQ3ZjZ6L2ZFNUNHWU1LWlBzYzd4WktMUnlPUWdFVkVSbUJ3a29uS3haLzhwSFBudlBBRGJhb1V2UHpORzVvaUlpSWlxbjJNeEYzRHVRaUp5Yy9RQWdER2plOExYUjFlc1BqcTJiWVNSdzdvaXRGWWdhZ1Q1d2R0TGc4OW5ya1JFZUEwTUg5S2wwUEhaV2JacitmcDQyZHVzVnR1d3pxSkdFSmpORm1nMFpac2NqTjU3RXFJb1FTRUltTDk0MjIyUHIxTTdHSDE3dDNhNlR4QUVuTCtZak85L1dXTnZNNXV0T0JaekhpZHZMTHdHMkJLaEFMQis4MkZzMm5iVTN2Nyttd0ZPazRNUllUWFJ0NWZ6YTk0cTU4YjMwWlcxbXc1QnA5UEFaTEhncVJkbm9WM3JCbmhnMGtEOGI5ckRoWTc5OGJkMUVFVVJUMDhaWG1oZjNjaGFic1ZUV1VoR0l3UTFrNE5FUks0d09VaEVaYzVzdHVEYm4xZlp0eWZjMVF2aFlUVmtqSWlJaUtoNlNFck93TVl0aDdGcjcwbkVYVWdzdEw5aHczRDBLbVlsdjcrL0QxNTRlclI5KzQ5Rlc1R2JhOER6VDQyR1FsRjRHSEJLNm5Wb3RXcjQzSlNFTkpsc0s4V3FWYzdudnpPWnpEQWF6ZkQyS2w3aThuWTIzUml1RzNzbUFSY3VKVHRVTTk1TUZDWGs1T2pSczNzTHA4bEIwU3BDSVFqbzNxVVoxaXdyV05SaytMaXBHRGE0azhOdzVuTnhpWGppK1psNDgrWHhiaWY5eXNMZWYyTnhLVDRGL1hxMXhzblllRXk0dXhlK252VTNzckx6TVBXdCt3b04yWjYvZUJ1c29vZ3VIWnRVV0l4eXNlVG1RdVhySjNjWVJFUWVpOGxCSWlwemkxZnNST3FOSVRVMWd2eHcvOFFCTWtkRVJFUlV0U1VsWjJEV0wydXdlOTlKQUVERCttRVlNN0k3ZXZab2hiQ1FRSVNGQnBYSmRhNWNUY2VDSmRzeC91NWVhSGJML0h2NUxpV2syaGN0eVdjMjMwZ091cWdjVEUzTEFnQUUxL1F2a3pnQjRMOFRGM0FpTmg2ZE9rUWhKMGNQZjM5di9HOXE0UW82QUZpei9nQysvRzRsT3JWcjdIUy8zbWp5NkhtVFJWSEN2QVdiMGJsREZJSnIycW9UUnc3ckNxc29BcEt0NnZHWE9ldWgxcWp3NEtTQmhaSzYwYnVQWSsrL3NYanR4WEZ5aEYvdXpOY3lvQTRxbTk4QklxS3F5SFBmNFlpb1VrcEp5OFNDcFFYRGRwNStiRGgwbk9PRmlJaW8zR3pZZkJqZi83d2F1WGtHREI3WUhnL2RPNmpNa29FM0UwVUpNNzVlaHJEUUlEeHkveUI4K2QxSzZMUmFQRDFsbVAwWWc4R0V1UE9KR0R5d2c4TzVack50V0hIK0lobTNPaHQzQlFBUUVWNjhrUVo2dlJFNm5jYnBRaWFMbHV3QUFFd2MweHVwNlZuNDdPdmxPQmVYaU1hTndoMk95OHN6NG8vRld4RmMweDlEN3VqbzRqb21KQ1pkdy9CeFV4M2FEUVlUL2w2ekQyczNIclMzNVE4ci90OFhTekhqNitVT3g4Lys0UVdFMWdwMGFGdTkvdDlTTDBpeWV0MStuSTI3aWhrZlBvSURod3JtUkx4clJIY0FRRnA2RnBiOXZSc2Qyalp5V3UxNTdrSWlObXc1akI1ZG02TlhqNWFsaXNVVG1hOW53Q2VxNmxkSUVoR1ZGSk9EUkZTbWZwbTMzbjREMEx4SkhmVHYxVWJtaUlpSWlLcXUzeGR1d2J5Rlc5Q3dmaGcrZlBlQmNra0s1bHU2Y2hkT3hzYmptK2xQUUtOUnc4ZExpNVdyOTJIU3VONElDcklOMlR4NDVCeXNWaEZ0VzlWM09OZGdOQUVBTkJybnR4OEhEcDhGWVB2c1VCeWJ0eC9Ed2lYYjhQS3pZOUNwUTVTOS9mU1pCUHg3NkF5aUdrZWdRN3ZHRUVVUlMxWkU0NHZ2VnVEYkdVODRWQUhPL0drVlV0TXk4ZEc3RDdoTVhsN1B6RVg5ZXFFWU82b0hBT0QzUlZ2aDUrdUZ1MGQyaDFXVThNdmM5UWlwRllneEk3c1hPdGQ2STFtb1ZBanc5L1VxdEw5cFZDUjZkRzN1MXVzMW1jejRmZEhXUXUxSFlzNmpUYXNHNk5nK3lpRTVtRy94OHAyd1dLeDQ0Qjdub3puRzM5VUxLLy9aaDkvKzJJUWUzWnBEb1hBKy9MdXlNcVdsSTZnYnA3Z2hJbktGeVVFaUtqT1g0bE93ZFdmQktublBQelc2aUtPSmlJaW9ORFpzUG14UERINDEvZkZpTHpSU0hHZmpybUxPL0kwWWYzY3Z0R2hlRndBdzdxN2VXTGw2TDVhczNJVW5KZzhGQUd6YWVoZ3FsUkxkdXpnbXV3d0dNd0JBNnlUNWxuRTlHOXVqWStEdHJVWDd0bzJLRlZkT3JnRXBxWmxJdjVadGI3TllyUGppdTVVQVlGOXNRNkZRNEpWbngrRDUxMy9DOUMrWDRhMVhKMENoVUdEKzRtM1l1T1VJUmcvdmh1NHVFblNpS09MSzFUVDA3OU1Hdys3c0RBQll1WG92YWdVSDJMZlZLaVUrKzJZNUFnTjgwYU5iOHh2blNkaSs2ei9NVzdBRm80WjF4ZGpSUFozMkg5VW9BcFBHOTNYdjllYm9uU1lIaHcvdWpGckJ6b2RrcDZWbllmVzZmOUdwUTVUOWUzY3JYMTh2akwrckorWXUySXlOVzQ2NHJLQ3NqRVN6R1piTTY5QUVWNjFGVm9pSXloS1RnMFJVWnI3KzhTLzcxMzE3dEVaVXd3Z1pveUVpSXFxNnpwMVB4UGMvcjY2UXhHQnk2blc4KytFZkVFVUprZ1RNK0dvWlV0T3prSnFXQ2F0VndxcTErekZwWEY5a1plZGk5NzVUNk5lck5YeHZxWkRMMHhzQUFGcHQ0ZHVQbjJhdmg4Rmd3b1F4dlYwdUdPSktWbVlPQUtCbWpZTEZKaFl1M1lHNDg0bm8zN3NOMnJSc1lHOXYzcXdPbm4xeUZMNysvaS9rNmcyb1h6Y1VTMVpFbzB1bkpnNExpdHpxY2tJYUxCWnJrVldaUSs3b2lGMTdUK0RER1lzeDdlMzdrSmRud08rTHR1RlNmREpxMXZTenI5WmNYbTZ1bXJ6VjNBV2JZVFpiOE1qOWR4VFp4NWhSM2JGa1pUVG0vN2tOZHd4b0Q2V3lhbFFQbXRQU0FRQ2E0R0NaSXlFaThseE1EaEpSbWZqMzBCbjhkK0lpQUVDcFZPQ0pSNGJJSEJFUkVWSFZOZXVYMVFDa2NrOE1Bb0FDQXE1bFpFT3RWdUhBNGJNSUN3MUMvYm9oNk5JcENpcUZFdC85dkJycnR4ekNrV054a0NRSkU4ZjFLZFJIZG80dE9laWwwenEwLzcxbUh6WnRQWUtnSUYvYzY2SjZMbitHUEVseXNqTHlqWVZNd2tKdDgvaWRpSTNIZ2orM0lTaklGODg4UHJ6UThTT0hka0ZxNm5Vc1dMSWQveDQ4ZzZaTkl2SEIydzhVbVFqYmQrQTBBS0JWODNvdWp3R0FkMTY3QjlNK1hZZzMzNThMQUdqZnRoRW0zejhJM2JzMmx5M1JkdWJzRmF6ZmRBZ0QrcloxdVlCTVBoOGZMNHk0czNqM0V4NEFBQ0FBU1VSQlZET1dyTnlGalZzT1kramdUaFVVWmZreXBhY0JBRFMxV0RsSVJPUUtrNE5FVkdxU0pPSEhPV3ZzMjZPSGRVTm9DRmVFSXlJaUtnOUhZeTdnV013RlBEMWxlTGtuQmdHZ1ZxMEFMUDM5VFFRRStEamQzN2hSQkM1Y1RNSy9CODlnOE1EMmlHcFVlT1JBN09sNEFJNnJFYTlaZndEZi9yQUtDb1VDNzc1MkQvejh2SjMyNytkbnEwSThmeUhKb1QwMzE0Qmp4ODlEcDlNZ1BLd21Mc1VuNCsxcHY4TnFGZkhPcXhQdDh5RG11eFNmakpXcjkySGR4b05RcTVYdzkvZkc2VE1KZU9mRDMzSGZoSDVvMDZvQm5ObTI4eGgwT2cxYXRYQ2VITXpMTTJML29kTklTRWpEUis4K2lLKysvd3ZyTmg3RWxhdHB1Sko0RFhxOXNWQWw1YzFPeHNiamx6bnJYZTYvbWRsU3ZBckVjK2V2SWpEQUI0ODlOTGpRdm96ck9RZ0s5SFZvRzN0WEwyemQrUjhNQmxPeHJ1UEpqTW5KQUFCdFNLak1rUkFSZVM0bUI0bW8xRFpzT1l4TGwxTUJBTjdlR2p4NHowQ1pJeUlpSXFxNlp2MjhHcUcxQWwzT1lWY2VYQ1VHQWR0S3Z0Ly9zZ2JCTmYzeDVHVGJ5c1didGgzQnhpMUhFT2p2QTdQVml0MTdUOERYMXd1TkdvWkR2TEdBeDVJVjBWQW9CTHo5NmdTMGJkM1FaZjhONjRmQjE5Y0xtN2Nmd2VXcnFRaXBGUWlMeFlyVFp4T1FrWkdESVhkMGhNRmd3bXZ2emtGMmRoNmVuakljN2RyWTVpNU1UYzFFOU40VDJMN3pQNXlJalljZ0NPalRzeFdtUEh3bmdnSjlzWERKZGl6OWF6Y09IdjRGOWVxR29HL1BWdWphdVJtaUdrVkFxVlJnUjNRTXpzWmR4WWloWGFEVGFld3g1ZVVaa1hBbERXOU9uWXZEUitOZ3NWalJxa1U5UERCcEFGNTViZ3dHRDJpUG4yYXZ3ODl6MW1IMkh4dlJzRUVZbWpXcGcyR0RPeFZLbnA2TnU0cTRDNG1sK2ZhNE5Pek96cmh6VUVjb2xRcHMzbjRFaDQ2Y2c3ZVhEb25KMTNBMU1SMXRibGs0SnJpbVB4Yk5lZDNwaXNhVmxUSFI5bStyalFpL3paRkVSTlVYazRORVZDcG1zd1d6NTIrMGI5OC9ZU0Q4aW5nNlRrUkVSQ1YzN253aTRpNGsyaGZhOEFSL0xONEtRUkR3M2h1VDdFbkVBSDhmK3pCakFBZ1BxNEgvZTN3RTFHb1Z6R1lyVHAyK0RLMVdqVGRmR28vZVBWc1YyYit2cnhjK2ZQZCsvRFp2SXhLdXB1TlNmQW9BSUNqUUYzZVA2b0hISGh3TW5VNkRkcTBib1U1a01NYU83b2xkZTA5aTdvTE51SERSVm0zbzdhM0Z5R0ZkTVhaVUQ5U0pMQmhlT3ZuQndSZzl2RHNXTGQrQmRSc1A0dmRGVy9IN29xMklhaHlCbVo4OWhkZ3psNkZXS3pGeFRHLzdPWWxKMTVDVW5BRUF5TXJXWTBEZk51amR2UlU2ZFdoc1A2Wk5xd2I0L3N1bjhlL0JNNGplZXdMN0Q4WWlldmR4UEhKZjRRZW9vNGQzdzNOUGpYTHIzem9uUjQvUjkzem8xckg1OG9jMFc2MFNObTQ1QWdCUXFaUm8yYXl1MDlXTHExSmlFQUNNU1lsUWFMVlFCM0ZVQ3hHUks0S2t6NVhrRG9LSUtxK0Z5N2JqdHo5c3ljR2FRWDVZK090clVLbVVNa2RGUkVSVU5TMy9lemRtL2JJR0MzNTd0Y2dGTWlyU3RXdlpPSDh4eWVtaUdGYXJDRUd3clJaOHM0eU1iS1NtWmFGSlZPMHlpOE5pc2RvL2crVG02dkhjYXo4akxEUUkvWHEzUnUvdUxSMHEvNXpKenM3RHBtMUhzV3Z2U2J6Ni9CaUVoOVdBeFdMRnJyMG4wSzkzRzRkakZ5M2RnWWl3R3VqVm82VmI4d2xLa29Tc3JMd2lLekRMeW8rL3JzUE8zVEZZT09jMXAvdEZVYXB5Q2NDaW5IejVaV1NmT0k2dTZ6ZklIUW9Sa2NkaWNwQ0lTaXc3UjQ5N3AweEhYcDV0WHBvM1h4cVBRWDNieXh3VkVSRlIxZlg0c3pNaFNSSisrZTQ1dVVNaHFoU08zSHN2RkZvTjJzNlpLM2NvUkVRZXEycXNUMDlFc3BpM2FJczlNZGk0UVRnVGcwUkVST1VzN2tJaWVuVnZJWGNZUkpXR01Ta1J1b2l5cTFBbElxcUttQndrb2hKSlRzbkFxblg3N052UFB6VmF4bWlJaUlpcXZuUG5iUXNyTkhLeUdqQVJGU1pKRW94SlNkQ0doOGtkQ2hHUlIyTnlrSWhLWlBiOHpiQmFSUUJBeDNhTjBhSnBYWmtqSWlJaXF0cVNVbXlMWVBqNmNPRXZJbmVZa3BNaFdhMnNIQ1FpdWcwbUI0bW8yQktUcm1ITHpxUDI3Y24zM3lGak5FUkVSTlZEWE54VkFFQzcxZzFram9Tb2NqQW0ycXB0dGVIaE1rZENST1RabUJ3a29tS2J2V0FUSk1tMmxsR1hqazNRTEtxT3pCRVJFUkVSRVRreVhMMENBTkJGTURsSVJGUVVKZ2VKcUZnU2s2NWhXL1IvOXUzSEhyeFR4bWlJaUlpcWozUG5FOUdtVlgyNXd5Q3FOQXhYYlpXRHV0cVJNa2RDUk9UWm1Cd2tvbUw1N1krTjlxckI3cDJib1ZGOVBva2xJaUtxQ0RtNWVybERJS3BVakNuSlVOZW9BVUdsa2pzVUlpS1B4dVFnRWJrdFBpRVYyM1lWVkEwK3dya0dpWWlJaU1oRG1WSlNvUW11SlhjWVJFUWVqNDlRaU1odGN4ZHV0bi9kcTFzTFZnMFNWVFBXcEVSWTR5OUF1cDRCS1NjYlVuYVcvZitLa0RCWXo1K1ZPMFNxaHBRTm95Q21KRUh3ODdmOTUrc0h3ZGNQaXNBZ0tPbzFnREtVNzFWRTFaVXBOUldhNEpweWgwRkU1UEdZSENRaXQ4UW5wR0xIN2hqNzlxTVBjSzVCb3VyQUVuY0cxdGdUc01TZWdLRFZRZG02QXdRZlB5akNha1B3RDdBblpCVCtBWEtIU3RXWW1KVnBTMVpuWjBMS3lvS1VuUVZScjRkNXlYeElKaU5VelZwQjJhd2xWSTJpNUE2VmlDcVFLUzBOL20zYnloMEdFWkhIWTNLUWlOd3laK0VtKzlkOWU3UkczVWdPMFNDcXFxeEppVEFmMkFQTDRYK2hyTmNBeXBidDROVi9DQlExV0gxQm5rbmhId0Q0QndDbzQ3amp6cEVRMDlOZ09ma2Z6RHUzd0REL042ZzZkWVc2VTNjb1E4TmtpWldJS280cGpaV0RSRVR1WUhLUWlHNHJQaUVWTzNjZkJ3QUlnb0NIN3hza2MwUkVWQjdFekF5WU5xeUJtSndFemRCUjBJNmVDRUdqa1Rzc29sSlIxQXlHcHZjQW9QY0FTRVlqTEdkT3dmam43MUNFMTRibXpoR3NlaVdxb2lSUmhEVTNGK29hTmVRT2hZakk0ekU1U0VTMzlkdjhqZmF2Ky9kcXc2cEJvaXBHTWhwaDJyZ2FsdGdUMEF3ZkE5MkRYZVFPaWFoY0NGb3QxSzNiUWQyNkhjeUg5a1AvNDlkUXRXZ056ZUFSVElRVFZUR1dhOWNBQUNwL2Y1a2pJU0x5ZkV3T0VsR1I0aE5Tc1d2dkNRQzJxc0hKWEtHWXFFb3g3WTJHYWRNYWFJYmREWi94RDhnZERsR0ZVWGZzQ25YSHJqQkZiMFh1Lzk2RlpzZ29hTHIybERzc0lpb2psdXhzQUV3T0VoRzVReUYzQUVUazJlWXVLRmloZUZEZnRnZ1A0OUFNb3FyQ3NHd2hJSXJ3L2VSYmFIcjFsenNjSWxsb2VnK0E3LzltQWlZVERNc1h5eDBPRVpVUlMxWVdBRURONUNBUjBXMHhPVWhFTGlXbFpHRG4zdVAyN2ZzbkRKQXhHaUlxUzNuZmZRNWw4MWJRREJ3cWR5aEVIa0Z6eDNBb216UkQzcXd2NVE3RnBiRFFJQ1NuWk1vZEJsR2xZTDVST2FqMDhwWTVFaUlpejhma0lCRzV0SGo1RGtpU0JBRG8wYlU1SW1zSHl4d1JFWldXbUpLRW5IZGZodmJleVZCMzdDWjNPRVFlUmQyNUI3UVRIa0RPZTY5QVRFMlJPNXhDd2tLQ2tKeVNJWGNZUkpXQ3FOY0RBT2NUSlNKeUE1T0RST1RVOWF4Y3JOdDh5TDU5L3dRT09TU3E3S1NjYk9nWHpvWFA5TytoaklpVU94d2lqNlNNckFlZi84MUUzdnhmSU9ibXloME9FWldRWkxFQUFCUnFUck5QUkhRNy9FdEpSRTZ0V0xVYkZvc1ZBTkNxZVQwMGJjeEVBbEZsSnFZa1E3OXdObnplK0ZEdVVJZzhucUJVd3ZmTmo1SDd5VHZ3ZXZBeEtJSkQ1QTZKaUlwSnRKZ0JBQXFOVnVaSUhFbDVlYkRFSG9lWWVBVmlXaXFrbkd4STJWbFFoSVRCZXY2czNPRVJWU3ZLaGxFUVU1SWcrUGxEOFBXRElqZ0Vpb2phVURWckNhR2FUVW5BNUNBUkZXSTBtdkgzMm4zMjdYdkc5SkV4R2lJcUMza3paOEIzK3ZkeWgwRlVxWGkvTmhXNWJ6OFAzMm1meVIwS0FLQnRtMGJBb3EwNEduTUI3Vm8za0RzY0lnOG4yUDZuVk1vYkJnREphb1Y1WHpRc0oyTWdwaVJEMWFJTmxNMWJRdG15blMwcDRlY1BoWCtBM0dFU1ZVdGlWaWFrN0N6YmYvbzhXR09QdzdqMkx5aEN3cUZxMlJycWJyMGhLS3Irb0ZzbUI0bW9rSC9XNzBkT3JnRUFFQmxSRTkwNk41TTVJaUlxamJ6dnZvRDNpMjhEMWVDRERWRlpFbFFxZUQzN0d2Sm1mUVh2cDErVU94d2lLZ2FGV2cwQUVBMTZXZU13YmQ4RTA5WU5VUGUvRTlvUlk2RnMwRmpXZUlqSWtjSS9BTGdwT2E5dTN4a0FZRDEvRnBiVEo1SDcvcXZRREJvS1RkOUJjb1ZZSVhpWFFFUU9yRllSUzFaRzI3ZnZIZGNmZ2lESUdCRVJsWVpoMlVKbyt0OEJCZWNZSkNvUlpXUTlxSHYxaDJIRllybERJYUppVUdodHc0bEZvMG1XNjVzTzdFWE90RGNnU1lEdmpGblFEaDNOeENCUkphSnNHQVh0ME5Idy9ld0hTRllyY2o1NEU2YUQrMjUvWWlYRjVDQVJPZGl5NHhqU003SUJBRFdEL0RDb1h6dVpJeUtpa2pMdjJ3VmxSQ1JVWEpXWXFGVFVYWHBBQ0FtRGFmOXVXZU1JQ3drRUFNU2R2eXBySEVTVmdVSnpvM0xRWFBISlFmM2llWkJ5YytFejlUTm9oNDZ1OE9zVFVkblNEcnNiUHU5Tmg1U1REY09mZjhnZFRybGdjcENJN0NSSndvS2xXKzNiNDBiM2hGTEpQeE5FbFpGa05NSzRjVFhVQTRiSUhRcFJsYUFkTkF5bWRYOURNcHRsaXlFc05BZ0FrSk1qN3pCSm9zcEFIV0Q3ZlRGblhLK3dhMG9XQzNLLy9oL1U3VHBETzJRVUJLMW5MWVpDUkNVbjZIVFFEaGtOWlpzT3lQMW1PaVJSbER1a01zVzdmaUt5MjMvd05CS3VwZ01Bdkx3MEdIRW5xNDJJS2l2VHBqWFFEQjhqZHhoRVZZcG0rQmlZTnEyUk93d2ljb00yUEF3QVlFeE1ySkRyaVJZTGNqOThFMTZUbjRHcVhhY0t1U1lSVlR4MSs4N3dldmhKNUw3M0NrU0xSZTV3eWd5VGcwUms5K2ROY3czZU5hd2J2TDAxTWtaRFJDVWxabWJBY3VvNE5EMzd5UjBLVVpXaTZUMEFscGlqRUxPelpJdWhZZjB3bkR0Zk1ja09vc3BNWGJNbUJLVVN4cVR5LzMyUkxCYmtmZkFHZktkL0QwVklXTGxmajRqa3BRZ05oKy9uUHlKdjJ1dFZwb0tReVVFaUFnQ2NQcGVBLzA1Y0FBQ29WRXFNdTZ1M3pCRVJVVW1aTnJKcWtLaThhSWFQZ1duamF0bXU3K3VyUTA0dWh4VVR1Y08zZVF0a0hqMWE3dGZKKys1emVML3lYcmxmaDRnOGk5Zkw3MEwvM2VkeWgxRW1tQndrSWdEQW44c0xxZ1lIRCtpQVFIOGZHYU1ob3BLeUppVkNURTZDdWtNWHVVTWhxcExVbmJyQmV1VXl4SlJrdVVNaG90dW8yYjgvTWc4Y2dDVTd1OXl1b1Y4OEQ5cWhvMWd4U0ZRTktjTWlvQjQwRElZbDgrVU9wZFNZSENRaVpGelB3YzY5eCszYjk0N3RLMk0wUkZRYTVvTjdvYjV6bE54aEVGVnAyaUdqWVRxd1Y1WnJoNFVHSVRrbFU1WnJFMVUyd2YzNkF3RFN0MjI5elpFbFl6cXdGNHF3MmxDMTVSeURSTldWdWtNWENMVkNZVDYwWCs1UVNvWEpRU0xDaW4vMlFKSWtBRUM3MW8wUUhsWkQ1b2lJcUtRc2gvWkQxYlNGM0dFUVZXbktKczFoT1N6UFRVQllTQkNTVXpKa3VUWlJaZVBicWlVMElTRkkyMUpPeWNHMWYwUFQvODV5Nlp1SUtnOU52OEV3cnYxYjdqQktoY2xCb21yT2JMYmduL1VGTnpoM0QrY0t4VVNWbFNYdURKVDFHa0xRY0RFaG92SWs2THlnaUtnRDY0VTR1VU1ob3RzSTdqOEExM1pGUTdKYXk3UmYwL1pOVVBjWkNFR3JMZE4raWFqeUVieThvTzdSQjZhZFcrUU9wY1NZSENTcTVyYnUvQS9aT2JhSnpZTnIrcU5IVjFZY0VWVlcxbE1ub0d6WlZyYnJTOW1aa0ZKTFBnK2JZZEZ2TU8vYUF0eW9aQzR6Rm5PaEppa2pIYWFOcTF4ZlM1SWdaYnF1enJLZU93WHJ5V09GMnkrY2czblhWcWZYOUJSU2FqSXNCM1pEeW5GY2NkZThZeVBNMFpzOUxuYnJxUmhZRHUrVE80eENWSzNhd1JKNy9QWUgwbTNsNU9qeDc2RXo5bEVNWlNFN093ODdkc1Vncm9pVm5mVjZJM2JzaWtIc21ZUXl1eTU1bnByOUI4Q2FrNE9yQ3hlV1daK1MxUXJUMWczUURoMWRabjJXTmV1Wmt6QXNudTMwdmNwZFV0WjFpSmN2QWlaVG1jVmxYTDBVaHZrL3VYbXdFWG5mZmd6VHBuOEFBTmF6cDRwOVBldnA0ekQrdlJqaTVRc083VkptQm1Db3VvczdTYms1TU8vYUNpbXQvT2JITmExYkFkTzI5V1hXbjNsL05NejdkanJkSnlaY2dtbnJXa2pYMGh6Ykw1MjN0V2VrRjltM2RDM045aG5UMWJYM2JvZTFsTy9wMnVGallOcTRwa3pmeXlxU1N1NEFpRWhleTFmdHRuODllbGczS0JTQ2pORVFVV2xZWWsvQWE4QVEyYTV2WExzU2xpUDc0UHZwajhVKzEzcjZCQ3lIOWdKR0E5UzlCa0xLdWc3ejdtMXVuU3ZVQ0lhNnEvTVYxaTBIOThDNFpobThuMzRkUXExUWU3c3BlalBNT3pkQjBIbEIzZWVPUXVlWk5xNkNhZWRHNk81NUZLcldIWnpzL3dkaVJqcDhXamdtWXkzSEQ4TzhZeU5VN2J0QVVLa2hwYWRBLzRmcm15QkZXRzNvN3BuczF1c3NLK2FEdTJIYXNoYmEwZmRBM1h1UXJkR2doM0h0Y2dpQk5RcmFpc0Z5WkQ4c3AvNHJjVXlhM29PZ3FOUEFlYno3ZHNDYWtnaFZoNExLZGlrN0UrWTkyOTN1WDltb0NaU05tNWM0UG1kVUxkdEEvL08zSHAwY3FFanA2ZGw0NHZtWitMOG5ScUJmN3piRk9uZlozN3Z4eDZLdCtQQ2RCOUNqVzNPY2pic0tzOGx5Mi9OcVI5UkVRSUR6QmRTK25yVUtPM2JGNE1ldi84L2wrY3RYN2NHY1B6WmgybHYzQVUwaWl4Vnp2a3Z4S2NqTk5iaDFiR1R0bXZDL2FjRzN6TXhjck4xNHNFVFhyUk5aQzcyNk8zK2crL09jZGRpNSt3VG0vL3FLdlMwN093OXA2VmxPajc5VllLQVBnZ0w5U2hTWEo2clJwemQ4bXpmSCthKytSSzBoUTZDcFZhdlVmWnIyUmtQdHpuQmlvN0hVMTdKVENJRGEvWkVCWXZKVldBN3VnYUpXR0pRdFN2YmdVRDk3SnNTRVMvQis1UU1vd2lJQUFPYWRteUNtcGJqZGgrRHJCODNnZ3JtUXhZUjRpQ211ay9ZT0pCRmkvQVdJSWVHd25vdUYvcWN2b0dyVjN2YStxZk55T05SNktnYW0zVnVnNlRNWXlpWUZ2eHVXMk9Nd1IyK0dzbkd6Z3NvbzBRcjlyOTlBMHVkQmQ4OGpSYjgvR0Ewd1JXOTI4OVc2cGdpcUNWWEg3bzZORmdzTVMrYVV2TS9BR3RBTUcrdDBuNVI1RGNhL0ZrSzQ3M0dvZ2dzKy8xaU8vT3Yrdno5Zys5NEpUdTRQTFdhWXRxeUZvbDRqYVBxWHpXZFA4ODVOa0VRcjFOMzZGTnBudlJnSDA5b1ZVRWJVaGJKR2NFRVljYkcyOW5xTm9BeXE2Ykp2MDdaMU1PL2RBY0hMdS9EM3dXeUNjZlZTS0d2WGcxZXpWcVY2RGVyK2cySGVHdzFOajhLdndkTXhPVWhValIwL2RRbHhGMjF2RG1xMUVpT0dkSlU1SWlJcUtXdFNJZ1NkRG9vYXJqOFlsWVFsNWpDTUsxMVhXK2pHUHdSbDg5WTN0UWlBUVkrYzkxOTBlWTdnSHdDZnQ2Y1hORWdTak90WEFtb050S1B2c1RWbFhvZHB5eHEzWWxRMmJPSXlPYWdJQ1lPVWw0dTgzNzZGei9OdkExN2VBQUR0a0x0aE9Ya014clhMb1d6YUVvclFDUHM1bHBqRHRpb0ZqUmFLSWo1b3VrTXlteUVtWElJUVZCTkNRSkREUGpIaEVxQndITVJoWEQ0Zll2TFZVbDBUQUtEVnd1dlI1NTN1c3NRY0JnUUJxcmFkQzlwT0hBV3NWcWc3bEd4cUNXdkNwVkxOd2FkcTFkNWxjdEFaS1R2VFhrbmlEbzA0dk15VGc0cmdFRUNwaEppU0RFVkk2TzFQS0NOaG9iWjVnWk9TTXhBV0duU2JvMHZQWUREaC9VOFd1TnoveG92akVCVGtCNnNvSXVONkRrd21LMlo4dFF6bkx5VTVQYjVEMjBaNC9KR2g5dTNzN0R5c1dMVUhiVm8xUUk5dXR1L1IreC9OUjNMcTlkdkc5c2JMNDNGSC8vYUYybmRFeDJCNzlIK29WemNVWjg0bDRNdzV4OHJBK25WRFVhOXVDSmI5dFJzNm5RYVpXWGxZdStGQW9YNjZkR3FLOHhlU2NPYmNGWmV2WmZiOFRUaHl6TDNoNVcrL05oRUQraFFrYWE1bFpPUFhlUnZjT3ZkV3ZYdTJjcGtjRksyQWFCVWQyclpIeCtEcldlN05oL1hncEFGNDZMN2lQeVR3VklKU2llYWZmWTZEbzBmaDdFY2ZvdVUzMzVhNlQrdXBHR2hIT0UvSzJPbnprUFB1YzZXK1ZqNUZaRDE0di9DdSt5ZUlOMzRHbkNWMjNHQTljOUwyUGdYQThQc1A4SDd1TFVEbkJVdHNES3dYenhXK2xzVUNLSlNBU3VrWWQ4MFFoK1Jnc2R3VXU3SnhNK2dtUFFyRGtyblEvL1l0dko1NTNlRlEwNTV0dHNxdkFjTWNRN3VSQ0ZQV3JudFRVRXBvQm8yQVlja2M2SC84QXVwZUE2RWRQdFpwOGxVeTZHRmEvNWZUMStZMmt3bktoazBLSjZXczFsSzlkeXBDSTF3bUIxMnhIUDNYOXA3dkpzMGRJd0NoOE91V01tMS9veFgrQWNXNnZseTBJOGJEY2lvR2hwVUw0UlBWSElKL29IMmY1Y1F4d0dpRXVudS9VbDlIMWF3VlRPdFhBVXdPRWxGbHNuSjF3VXFML1h1M2diK3ZWeEZIRTVFbkUrTXZRTm02OEUxeWFRazZMeWhDd2dFQVVsNE94S3VYb1FpUGhPQnpvNnJrMXJtV0JBRlFLcUh1V0pCa01oL2FCOEhYRDZxbUxXME50enp0dHh6ZUIvSHlSV2hIaklOd0l4bW5pS3dIMzQrL2gvWENHZWgvL1FiYVVST2g3dXI0UWN0eTRnZ01DMytGSXFLT3kvZ1ZkUnRDTzJvaWpDc1hRdi9Iai9CNjdBVmJRazZqZ1c3Y0E5RC8rQVVNaTM2RDkvUHZBSUlBTWVrS0RJdCtBeFJLZUQzME5CU1I5Uno2czU0OEJrdmNhWWpwcVpBTWVoai9XZUs0UCs0MEFNQzA0VzhJUVRXaHVwRTQxZlFjQUhVL3h5cVQzT2x2RjRyWGV1VVN4UGdMaGRxTFRlZjg3N21ZZEFWaVNoS1VqWnREdU9rRHZYbC9OQUJia3M2dFNoY1hGU3k2QjUrRXFvMzdxM2FhMWl3cjBaQWtSWGdkK0g3OHZmc25sUFNHN25iZHR1a0FTL3dGYUNvd09lampxd01BSktWY3I1RGtvQ1JKeU16S0JRQ1lUQlpjaWs5QmVGZ04rTjZJUTNUTVFVRVFKQVFHK3FCV3J1M242L0RST1BqNGFORTB5bGFaZDNQbEhBRDh2bWdyREFZVFhuaTZJSG53em12M0lDZlhnRGVuenNVZC9kdGh5R0RIbjZrMTZ3NWc2ODVqcUJWYytLYjBiTnhWZkRYcmIzaDVhV0hRRy9ITHZBM3cwanIrckE0WjNBbC9yOW1QN093OGhOWUt4T3o1bTZCU0txQzhKVmxmdDA0SURodytZNi91TXhyTkVBUkFvMUVEQUx5OWJYLy9JbXZYd3RRM0o5blBlM1BxUE5TTnJJV25Ick1sS2E0a1hzUDdIODkzK3U4TEFNT0hkTVpUanc1enVmOW11YmxHVEh6NFU3ZU92Vm4zTHMwUkVlSGVnbk1SWVdYN2tNa1QrRVJGb2U2VXgzSHB4eCtRdm5NSGF2YnBXK0srcEx3OGlDbkpVRFpvWFBTQlNoVlVuWG80M1NXbUpFS012d0JGM1FiMjk5amJVZHhVTGVWZW9MWmZUcUdFbzRLTUcvNkM0T2NQN2QzM3dmRDdEOURQL3hsZWp6NEhyOGRmS25TczVlQWVHQmJQaG5iTWZVNnJ2a3BNY1B5ZFZIWHNEaS8vUUVEcCtEZGR5cm9PYTJ3TUZHRVJVRFpzNHJCUHZIb1o4UGFCRU9qNDg2OXEyd25lNGJWaG1EY0w1bDFiSUY1TGc5ZmtaMTJHb3U3WjMvNEFzN2h5cHhiK043dVpJalFDM3E5KzRINkhGak55M25pcVJMSG9IbmdDdU9YaFFaRVV6dDgveFJ0VHJ3ZytmcVdya05Wb1hDYXdwWXgwR0RmWUhtcmtKM2xOT3paQU9QcHZRUnlKdG9jL3BxMXJJUnl3alloVGQrbFY2T2NBV2gxMFkrNkRhYysyUWxQS21QZllScXFZZG02Q2FYZlJpeGNwNnplR2RzUTQxL3NiTllIMWFnSWtnd0dDVGxka1g1Nkd5VUdpYWlyamVnNTI3aW1ZVjJIc3FGNHlSa05FcFNWZXp5aEkySlVoWlZSemVFWFpxbm1zc2NlaC8vVnJhTzRjYlVzaUFZQStEMkpLSWhTMXdnQklnQUJiQmVDRWgrMTltSThmZ1NJaTBxSE56cUNIY2MxeUtHclh0US92TlM2WkMzajdRanRrTktDeTNZUkRwU3FVaURSRmJ3YVV5dHNPWjFIM0hBREw2Uk5RMW5Xc1RGTTJiZzdOMERGUU5XdFY4TUhVWW9HZzBVQTc5bjRvODVPWk43RmVpb041NzNiQWJBWWt5ZmIxelN5MkNlL05CM2REVVN2TW5oeDBsL2R6aFJPR056UHYzUTdqOHZuUTlCOEN6WERYSDA1ZG5uOWpMaDkxMTRLLytlTFZ5N0NlUHdNQXlQdkt2WnNUUlhna3ZGK2VXdXpydTBXU0hLb2F4S3hNd0dpRTVmZ1JBSUNnMDltcUFEMWdFUUJCcllhVWNhMUNyeGtYWjZzc2JkZmEvVXJMMHZEeTB0cUg1cDZMUzhRVHo4L0VrNDhPczFldEhZczVqOHRYVWhBZWZpT2hKQWdPbFlFUFBmRVZHdFFQeGRRMzd5M1U5K1dFVlB5OVpoL3VHZHNIOWVxRzRsSjhDbGF0MjQ5SjQvcWl2cGZ0K3hzV1ZnUHRXamUwbjJNeW1mSGg5TVdJYWh6aDBBNEFKMkxqOGViN2M2RlJxL0Q5RjA4aE5lMDYzcHIyTzk1NGNUeTZkbTRLQUVoTnpVVGNoVVRNVzdBWm80WjN3N05Qak1RVHo4OUVuZHExOE01ckU2RzRKVUhZcWtVOVBQUDRDQURBNUtlL1FlMklHdmp3blFmcysvZnNQd1dOUm9rRzljUHNiU3FWRXQ0K09vZTJvcWlVU25oNXVmZnpiSFZ4VS8vZmlRdElUckZWOGx4S1NJYmVhTWFtYmJiZm1kQ1FRTFJwMlFEQndmNXVYYU9xcXZmTU0waFp0eFpuM24wWFhUWnNoTEtFTis2VzJPTlF0WFJqNkx4RzQzTGFDTk82RlRERlg0Q20vMUNuVTFlVUJVbThrUUFwUWVXZ0plWXd4RXZub1IxekgxUnRPa0l6WUNoTVc5ZkJ0T2tmcDFXQTFpdnhBRkRvZmRZZGh2ay93WEtiZVJFdGgvY2g1Ny9DUS9COXAzNEZhTFF3LzdzTGtDU29ldzV3MkM5ZHZ3WXBPd3ZLS09lVjQ0cVFjSGcvL3c2TWZ5MkN1dDl0aHNhYWpKQ3lNNHMreGhXcEdNbTRVaENUcjBLOE1mZHovdHg4MW9TTGdOcjJXVXBadDRHdFlxNE1za0JTbHUzZndyeHZCOHo3ZHBTNEgrOG5YNEZrc2lVWEphTUJrS1NDZVRLVlN0dWNsd0NrUE50REtqRXRCVUpXd2ZkQnlzMnh0YWNrUWJodVMxaEtMZHZaWXR1N0E2YnRoUjlBNXMyYUFRQlFOV3NOZGRkZXNKNC9BMFZZYlFnMy9wMks0azZ5WGRXaURTeXh4NkZ1NS83RFVrL0E1Q0JSTmJWeTlSNklOeDczTjJ0U0I0MGJ1UGZVa29nOGs1U1RCVVZZN1FxL3J2bmdIaGovWG15cjRwSWsyTEtEN2pPdVhnb3BOeHRlVTE0QUZFcFl6NXlFK2Q5ZHRxSEtLclhMWVZIVzB5Y2dYcjRJZGJlK2hZYnJBb0RsdjRPd0hEdGszeGJVYW9pSlYyQlk4RXVoWTAxWEx6dHNLeUxyd1hMeVAxaE9Gc3locDJyWkZxb08zYUFaT2dhYW9XT2duelhETnVmZ3pjT2pBUmovV1FMempvM3dlWHNHQkI5ZmlFbk9oeVBLd215QytkQmV3TXNicXRZZDdjMm1yV3NCQU9ydWZTSDQrc08wY3lNRXRSYnE3cTRyYTRUeUhFWmt0Y0F3dDNCVllINWJzU3NzeXBIZ0Z3QXgxZm53MmVwaTVlcDlFQVRneWNtMmhLQzdlUWhKa3ZENXR5c1FFVjRURDB5eTNkQi85L05xbkRoMUNXTkc5b0NYem5hVGRtdDM2ellkd3ZYck9Yait5Y0lKaXRuek5zTGJTNHRQcHoyTTJoRTFFUjVXQXgzYU5jYjdueXpBbkI5ZWdMZVhGZzgvOVJXNmRtcUtUNmM5Z25adEdrQ2hFUERrNUtGNC9iMjVXTG95RWhQSE9wK2lvQ2htc3hYeGx3dm1ZTE5hcmNqTE05amJrcEpkTDI1VVZsYXMyb3ZvM1k2VDZYLzZ4VklBdGlISWJWcFdURExaa3lrMEdqVC83SE1jbmpBZVIrNmRoRmJmem9RdXN2aHpUWXFKVjUwK1BDcFdIemNTT0lyZ2tGTDFVNlQ4aEpSUXpEVklUU1lZVi8xNVl6NWZXeFdnWnNoZHNKeU5oV25UUDFBMmpJS3lYaU5BTEtpK0VxL0VBeXExcmJyeDVpb3lOK1pKVkRadURzSGIxK1YrODk3dEVJS0NDMFlmT0p4c3EyckxmNysybkRnSzY1bVQ5dDMyeEZGYUNnenpaaFg5c3RldEtBaTdkbDFvQm8xd2pHTi90TDNLM2xOWkR1NHBWSTF2M3JFUjVoMGJBUlMvdXI4b1VwYnRZWVN5UVdNSU5VditjMnk1Y0JhbURZNVRIdWhuendRQWFPKzYxLzUrYjk2MUZjYS9Ga0kzOWdFb2I1b1gwTFIxTFV4clYwQjN6MlFvR3pWMTZFZlFlVUVSRkF3eFBRVlNScnF0bXZDbVNrakIxdyttamY4QUdnMjhuM25kUHZXTU9Yb3pKSU1lbWp0R2x1ZzFRbVRmdmdBQUlBQkpSRUZVS1p1MXRJMENhVmVpMDJYRDVDQlJOV1MxaWxpMXJtQitpN3VHbDJ5T0tTTHlIRkoyZHZrbWJGd1JiWlZ5OW1HYnhjZ05XbzRlZ0huZlRtZ0dqWURnRndEcFdob01LeFlBT2kvb3hqOTBvMy9ielkyWTZKaGtNMjFaWTVzemFLRHpvWGhpNGhWWWpoMndKUmhMczlDU0tBRVdNNFRBSUljRk1ZcmRUV2FHL2VtM25lWDJDeTZVSmZPaGZZQSt6emEvb3NyMkVWQk11QVRMMFFOUVJOYURkcXl0R3NxOFB4cUNqeTgwZDhxMDBJWlNCZTlYcHRtK2xpVGt6ZndFZ3ErL2ZiaVhvTHI5ay8yS0l2Z0hRTXJPcnRCcm5qdWZpSVp1VnFSVkJLdlZDcDFXWXgrbHBYQXpFVEYvOFRhY2pJM0hsLytiQXBQSmdoMjdZM0Q0NkRrOC9kZ3cxSTZvaWF3YlE1a1RyaFNzUUNtS0lwYXNpTFl0eHRHamNLTGc1ZWZ1eHBidHgzQXlOaDRuWTIyVlRPMWJONEJHcGJMUEM5aWtVVzNzMkJXRCt2VkNrWnBXTUs5aG41NnQ0S1ZUMitjZWJOV2lIdXJXY2UrRzkzSkNLaDU1Nm11SHRwVFV6RUp0cmhnTUpxU211bGVSbEtkM3Z2akpPNjlPaFBqeWVBREFVeS9PUWw2ZUFmTitzZzFsdkxVYXNqcnpiOXNXYlg2YmpaTXZ2b0FESTBlZzZTZWZJR1NvZTBPNjg0bHBLVkMyTE5rQ0gvWStTcGtjTkN6NkRUQVZQWlJUVExFOXVEQWYyQTNyaGJPMzdWTTcraDRJZ1RWZ1hMOFNVa1k2ZFBkTWh1SFBPVkFFMitZTTFFMTZGSGxmVG9QbDhINllOdjVqcnppL1djNDdqc055OHgvbWlKY3Yyb2RyaXNsWElSbjBNQ3llRGVER3RCdEZERVUySDl3TlpYaHRhTWZjNS9JWVFha0VOSnJDTVpuTkFBQXBKeHVXMCs2dlJLdHlzdHFzc21uTFF2UHlTdGxaZ0VZRFFldFloU3JsNWdDQ0FNSGJObzJDb1lpNW04dVN1czlnKzd5RzVnTzdZZDZ4RWRvUjQrM0pORVdnZTFNTHVDTi9XTEdtLzlBU0wzZ0QyUDZ0OHF0bjlYTytCeVRSL242dnVHbGV3SkpRdGU4Q1Zmc3U5aWxNdkNZLzZ6RHRpbmpwUFBJMi9BMTFqLzcyeENCZ200TlF5czRzY1hKUThQS0dtT3Irb2oyZWdzbEJvbXBvNjg2anlNN1JBd0Q4Zkwwd29IZnBQdUFRa2Z5a25Hd0lmaFUvWkV6S0grS21VTm9TZWNXb1VMRGNtRFBHdEhrMVRKdFgyOXQxa3g2MVR4UXRXV3dmN0MzL0hZTDI3bnR0OHdLbUpNSjYvZ3lFb0pyMlliSUFvTzdTczlEVGE2OG5Yb0t5UVZTSlhoc0FpSmN2SXUrYmo1enVrekxTQzkwSTVkK0kzTW9jdlJsbUo2c2RWdGozVExUYUt3VHRKQW5HVlg4Q0FMUkQ3aXFUeXhnVy9ncmN1T0Z6eTQxaDJBNEV3VjRGS3laY0Frd21RS21VcFRMMmRnUi9mOXZOWVFYSnlUWGdXTXdGOU94ZXRvdXJsSWJGYklYS1IyRWZqYUJ3TXhtL2Vmc3hpS0tFRjE3LzJkN1d1bVY5M0QycUp3REFaTEw5Yk96NTl4Uk1Kak0wR2pVT0hZbERVbklHMnJadWlEOFdiUUVBMUFvT3dMQTdiWXZyR0kxbXpGMndHV3ExRXNwYjVpVGJmK2kwL1d1ZFRvTS9sKy9FcmZZZlBBMVJsR0F5bWZIQzA2UGRUZzVHMWc3R1d5OVBzRysvOS9GOFJOYXVoY2NmdHMwemVqWDVHajZhdnRqbCtSdTJITWFHTFlmZHVwWXJLcFVTZ0JMcDZkbTRlQ2tab2JVQzdYTWo1dVVaY1RVeHZlZ09iaEVZNEF0L2YrL2JIMWdKMWVqVkM1M1hyTVhKNTUvSHlSZGV3TFVkTzlEay9hbFFlTGszOTNaWnZOK0s2U20ycXZkaXJENThNOHVKbzRCQjc5NjFFaFBzODdJVlJYUG5hSWhuVHRwVzltM1dDcXBPUFdBK2RnQ21iZXVoN3RvYmlwQXcyM3RxdlViUS8vZzVCRjkvcVB1NFhyam01dmRuS1R1ellPaXd3UUJJb24xYjNhYWpzOVB0QkxVR2tvdjMxbnkzTGs1aXU2aUUzSTllZzJUUXczZmExL2FIWWlXbENBbDNYRkRFYUVUTzI4OUEzYTB2dE9NZWNEZzJkL3JiRUh6ODRQMS9iOWppOHd1QVVNUlVHR0pLSW5MZWVycFU4UUcyenhUNVA1djVDV2doSUtoYzNqL3pLd2VGVWlid0JCOWZDRDYyeWxGQnBZSWtXZ3ZpTlpzS0tsR3R0Z2Vxa3NYc1dKMXF0UlkrRm5DWWVrUVNiL3FzZWhQaitwV0FRZ0ZOUHpkV0hpOEd3VDhBVWs3RmZUWW9LMHdPRWxWRFMvL2FiZjk2OUxCdVVDcjVSSm5JaytYbG1XQVJyYkNZTGJCWVJWak1WbGlzVmxnc3R2K2J6VmJVeWJ3T25RekpRWmhOdG5HRWdnRGJuSVB1L3ozUkRCd09WY3QyRVB6OEllVmt3N0I0TmxTdE96aCsrTTZmaHlZbkM5YTQwMUEyYm1iLzhDZGxwRHVzYUt4czFCVEtVZ3h0S1RhZEZ6UURoam8wV1UvRk9LM1FVUGNlVktqaVFQLzdEK1VhM3MzTUIvYlk1eCt5dCszZER1djVNMUEyYmc1bHMrTE5qZWlLc2xFektHcldjdnQ0NjZVNDIzQTBGeXl4TVlYYXhNUUU1TTM4cE5peGFmb1BMWEVWZ0N1Q1gwQ0ZKZ2MzYkQ2RTNEd0Q3aHhVc2ZNWVJlOCtqank5eWI2QzhKSC80cENiYTBDQXZ6ZE1aaXRVU2lYRUcwTU1CVGZIRmIvODdGM0l6dFlqS05BWGk1YnZ3T0dqY1hqOXhYSDI1S0xoeHUrNXdXREMvZ09uMGJ0bkt4aE5adWgwR3B3K200RFRaeE5nTUpqUXJHa2RlM0l3M3pOVFJtRGtzSzRsZXEwWExpYmhzZjhyV00zV2JMWWdMODhXaXlqYS92NW1adHFxR24xOGJOVkNHbzBLVFpzVURFOVZxMVh3OC9PeXQyazBSZDl5ZGU0WWhhRjN1UGM5TlJvdG1QN1ZVcGY3dDBjWHpOMldrNk9IcjY4WDloMk14Y2N6L25Tci8zeFBUQjZDQ1dNcTMycWI3dEtHaEtEOWdnVzRPT3Q3WFB6dU82UnQyWUxnZ1FOUmEraFExT2pSczhpNXg2VHNMUGVUZzFacm9TcHhLZnM2WURKQkVWbmZ2WVVjMU9wQ0s5djd2dmM1VUxpNHpZRmgrZSt3SE40UHpZQmgwQXdjZnZ2cmFEVEkrLzFIUUsyQjdrWWx1WGJvR09SOU9RM0dkU3R0d3padmV0Z20rUGhDYzJObFlESDVLa3piMWtQVGE2QjlJUzlyN0hIN3NGNWxpN2J3L2VBYkFJRCt4eThncGlUQzU3M1BiNXpyUERHbXUzZUtiWDVqalJZd0ZWVE1XazRjaFhuN0JtakgzQWRGdU90aDRkWUxaeUZsWnRpcS9rdVpHTXduWFV1RFpNaXpiZVJYSmVibFFMeDZ5L3VZeFFLWWpQWjJ3ZGUzWUE1bFozVGVVTGZ2VW94QVJKajNGakhQbjlrRTY3bllRczN1ek8vb2pPOUgzeFg2R2N4ZnJWanc4aXJaZ2lRcUphQXMrdnVTOThObmhSWnBjemJ0Q0FEb2YvM0dZZHYzODE4TE52S1RnN2M4TlBKNjhFbFlZbzlEUC85bktHcldndTYrLzJmdnZxT2pPSzhHRHY5bXRxc0wxSkVBRlRxSTNxc0IwMjBNeGhnWDdMaVh4RFcyMHhPWHhJbWRMM1ppSjQ1YjNIQXZGSVBwR0ZORjc2S0tKa0FnSVNGVXQ4OThmNHkwa3RoVlJXSWxlSjl6T0VpN003TlhxN0t6ZCs1Nzd3UFZCK055b1ZwTGtJSnJYNldqclNvUXlVRkJFSnE1STBlek9IcENtL1lrU1JJM1RSNWN5eDZDSUZTbnBOUk9TYW1OVXF1ZGtoSnIyZWQyU2t0dGxKVGFzVnB0RkJkYlBkdVZsTnB3T0Z5NFhFcFpZcytsL2U5U2NMcmNsVzdUS2xmcTQ3M0JRWVEwd2JKaU5UL1AwN2dacHdNQSt6Y2ZZMS93SlpMUmlMNWJyNG9UWHJlN1hsTVI1WVQyeUFudHdlMmk5Rjh2STRXRVlwcHhWOVhIcjFRWjRVejdDVjFLWjg4azQzTFc5MS9IZmVJb2NtVEZ4RmdwckJWeTIwUWtzd1cxcUpDU0YzOVpyNjliVG1pdkRRY3htYlJwa3VIZTB6c2xTNERualZFNWUwbXh6K1NnSEJhdWZhMlZOZEtibFZyWmJUaVd6ZGRPd2l0ZERISWQzQWQ2UGVZWmQzcnRvaFpleEQ3M005L0hNeG94VGJuRjUxMkdnY1BxUDYyNHB1VGdqazFsQWFsYThyaExLcnIyeVJqNmVMOTJxY1dGdVBidFJHNmJoTTdIQk91YXBsbzNsQndTaWh3VncvMlB2WUcxNURLbU5kYUJ5KzBtTjYrUWxLUlk5dXc5eHA2OXh4cDBuSEZqK3RSN3l2RTdIeTdsN0xtS3dTdnpGNllCMExsVEFySWtZYkdZY0pkVmIraGttYzFiRDNIeWxGYTFVbFJjeXVrenVYdzlWNnNpNnRRaG5wNDlra2p0cnZYQTI3cjlDQnMzSGVDWGowMGpOcVppeVZ0eHNaWU1rR1dKNzVkc1lmalE3Z3diM0pVZnZ0VUc0WnpKeXVPdUIvOUJ4NVNLaWhpVHlVQlNZZ3doSVFIODhyZi9JenVuN3IzK09xVEU4YWRmMzQ3SlpLQkRTaHhob2RweXdCVS83dVFmYjg3emJIZnE5SG1tMy9FWEFQNzh4N3Q4SHF1KzRtSmFNM0pZM1JMMHhjVTFWNHN0WHJFZHM5bUl3K1hpa2FmZW9sZVBSR2JmTm9hL3Z1QTlFT3J0L3kxQlVSUWVmY0E3Y2RRMnZ1NUovaFpMbG1uL2k4ZUl2WGtHWjcvN2puUHo1M0Z1M2p4MGdRRkVYaitPOXI5NERIT0NqNzhsVVRISWRYeTlkYWF0d1Q3Zjk1SlM5N0hERlAvdTU3VWV3M0wvazFWNnJBRmF3cXdXU3U1NTdYRk9IYS96QUNmamhLbW9oWVZJWmE5NWNsd0N1aTQ5a0dSWjZ5dGMzVlRaZ291NHRtMUUzNzIzSnpsWVo2b0NEZ2Y2L3NQUVJjZWlGRjdFdVhhRnAyMkpaREtqMmlvbEI3ZHV3SDBpQThsU2MyV3JhMmZaUkZ1bnc3dHl2aHFHQWNPUWdxcEovRW9TOW9WZjQ5cGJ0Y3JYdFdjN3JqM2J2VFpYOC9Nb2ZhMmlQNjRVR1UzZ3IvN2k4OUJ5U0dpTnk2YTl1SncxSmdkZCszWjVMcTY2VHgzSHVTTU55eDBQb2t2dWhHVDJmdDVjQi9hZ0ZoVmdHRkJOejFVZjMvZnlJU0lsZi8xdDNlT3V4RGgyQ3NaYVZpMFloNDN4REQ2NUxHV0pYTWZxSlo2YkpMMGV3NmdKNkhzUHhMNzhlMVJiWUpWZFZKc1Y1NXBsdU0rY1FzbktSTWs1aDJId0tHMFZTeTNra05BcTU2UXRoVWdPQ3NJMTVvZGxGYVBmaHcvdVNuaFk5UTJBQmVGYVliYzd5VDUva2ZPNUJlVG1GWko3b1pDaW9sSktTbXlVV0cxbENUODdKYVVWaVQ2cjFlSHZzS3NJS2kxRUtTeW84eHVXT3BObFQySk1MUzNSbGxNRmhXaExRQXhHVkx1OW90ZU8yKzFac2xINjJvc1ZTeXFzcGJpUEhLRGt4V2UwUThhMzgvU1RBYkF2K2hZbEt4UExnMDk3bHBhVVU0dTFmbTY2cmoxeDdkMkJXcEN2TGNVcWU2T2o1bWJqUHA2QnJuTjN6NXNaQU1QQTRSZ0dscDNrMnF4VnF4R3JZN2RwUzdXVWlxbUNjbFJzclJPRWE2UTBzQ0Y4STdJdlc0QmFXSUJ4ekNTY1d6ZDZicmZjOVFqdUl3ZVFJcnhQWU5YU0VwemJObmpkRGlDWkE2cE5EalltOS9FTWxKeHp5UEh0VUlzS1ViSk9ZZHVlaG5uV3ZWNUx1RURySGVUYXR4TkRhbDhNamJ4RXFEcEtZUUhLK1d5T0gzUFVkeFpQZzZpcU5qRTQ0OWpaQmg4aktTbTIzc25CZi96MWZseGxRemQrLzlJY25ueDBLbjE2cFdBMDZQbk5DeDhURUdEQ2F0UGVmQmxOQmxhdTNzV3FueW9tVGhjVWxQRE9CMXFUL0Z0dUdrN1BzaW5EdWJtRi9PMzFieGcydUt0WDlWOStXWFhleEhIOStHSHBWazVtWnRPdWJjWFA2cUtsMnZuTURSTXE5b3VMYmMxN2J6NE93SHNmTGNOa01qQnpXdTBEUnVaOCtTTTVaVDMvNG1KYmU2WXpBL1JLVGVMWFpiMzgzdjlvR2VIaFFkdzhWVnY2M0NFcERvRGpKN0taUEtOaWVyZk41aUE3Sjk5em02TFVVdUxWU05LMkhPUmtaZzZqaHZWZy84Rk1aazRieGovZldrQmhVU25QLy9ZT3I2ck9UNzljalZ0UkdOQzM0eFdKcjdreXhjYlM5djc3c1NURWsvSEtLemp6OGpnM2Z6N0JQVkpwYzZmM3hSTWw1MXlkWDIvbG1EZ01BNFpWdWMxOTlqVEtxUlBvRWxPUUk2dnZIK3JPUE43d29WYVZxdGJjeHpPMEpjam0ycGRONjN2MDFWbzVWS29Fczl6eG9QWWE1aWc3NzJtaVNmR0dIcjNSZGUySmtwV3BKUWZMU0FHQktIbGFvbE10S2NhMWZ3KzZMcWxJTmZYUGM3dHhsVTAzZHUzZEFYdnJ0bXhmMzdsN2pjbEI0N2diTVF3ZXBYM3VjbUw5NEUxMFhWSXhEcSs2dk5yMjFZZElGZ3VtRzJkVjdONUV6NXN2emkzcmtCUGFvNXc2Z1pLYmcvdkFYa3JmK1FjQkQvMFN5dU92UkhudmRkeldFcCt2cmRYUmQrMkowb0RseXNyNWN5Z25qMmtWaDc3WTdUaFdMTVNWdmd2VHVCc3ZxOTl6dWZJV05ZNmZsbWszT094Z3RtQVlOVUZiVmVGMG9wekx3dnJCbXlobk1sSEwraW5hZjVpTEhCMkxIQjJIY2k2cnp0L0Q4bk9EbGtZa0J3WGhHdUowdWxoUjZXVDloZ2tOVzNJakNDMUpjWW1OODNrRjVPVVZrcE9ySlFEUDV4YVNtMWRBVG00QnVia0ZsRmlidHVMbmNwbE1CdlE2SFhxOWpFR3ZSNi9YUHRadTA2SFg2N0Vic3JVbERJMmNISlJDdzdFOCtoeWdMUkd5dnY5UGpCT25hVXQ5UUdzb2J0YVNnMnBKTVZLQWRrVmFqb3NIcTdiMHhuVndMNUk1QUYxWjVaeFU2YzJRYzh0Nm5PdFdZaHd6R1YzN1pKVHNzNmdYODBDblI1ZlMyWE9DWnBvOGc5S0QrM0NzWG9ycHB0czgrenZLZWhvWkJsVS9XUmV6QmZPc2U2dS9YMVZ4N2RpRS9ZZHZRVkhROXg2QTZZYVoxVzlmdmx0K252ZFNxRXQ3NkZXemxPV0tVUlNjVzlZamhZWmpIRDI1U25JUXZWNmJDdTJESE5PR2dGOCs3L08rSzhXeGVnbHkyeVRrNEJEY2RodVdCNTZrOUkyWHNYMDNoOERPUGJTa3RDVFYvTnpXOFExeFE2bUZCVWpCSWF6NjRla21lNHh5R2NmTzhzcHIzNUNkYzVIUFAzeU9vRUJ6N1RzMWt1aElyYWRVK1VXUjhQQmcyc1MxTHJ2TlRvREZTR0doOXZzZUdoekFyNSsraFY4OU5RT0FleC85RiszYlJmSEhYMm0vdCtVSnF1SmlLNzk3NldQc2RpZWpSL1JreWZKdDVKeS9TRTV1QWI5OGJEcm55NVl3VDc5aENKdTNIdUtqejFmeHAxOXJGUnRPcDR2bFArNmthK2UySkNYR1ZodDNST3NReG8vdFUrdlhWM2xJMjZYaVlsc1RGNnQ5clY5OHM1YklpRkN1djY1M2xXMWF0UXBpUmxuQ0VPQ0xiOWZTdWxVSTQwWnJveW92WENqaG0vbE5PK1ZVVVZRKy9td2wvZnQwSUtLMTlqcHd3NlNCdUJWRjYvZ2dTYnozNFZJTVJqMTMzVGJHcXpma3VnMzdTTnR5a09mS3ZtL1hCRlVsZjlObXN1ZlA1Znp5WmJoTHJRUWtKeEYveDUxRVRabUNwWjN2Q2pncE9LVE9yN2U2bE01YU80eEs3UE0rUnpsMUF1T1lLZDRWZ1pXM1cvaDFnNU9EcmtQcDRIS2hTK3lBKy9nUm5MdTNWVnd3cTRHU2Vield0ZzFCcjc3VG9KZ2FTZ29JUk0zVUtxV2RhVCtCNHNZNDR2b2E5M0Z1MjZnTnV1ZzNCTmYyTkl5anhtTWM2N3V0aE9xd1VmTEs3N1dMb1Q0dWxwVlhuVWs2dmJhTXVmeFBUbGtDVlE0TlI5ZXhhOVY5akVZd0IzamZmZ1VvcDAvaVBuSUE0NlNiY1p3NmdhSDNRSFR0azNFc25vdmp4OFVZSjkwTWRodVlhbmdOc2R1MDZ0UWEya1FZeDNsUGpLOEw1OW9WMkU4ZWcvSUtScnNkMStGMFhQdjNhRWxnbHhQSHNnWElNVzJRV2tWb1g0K1BKZExWMFhmcmhYUnAxWjdUQ1dZTFFYL1dwaUJiMzNzZDVld1o3QXUvd2JtbUxHRm9NSUxkaGo2MUw2NERlMENTQ0h6bUJkRHBVUXZ5Y2UzZVZ2TnpWa241dVVGTEk1S0RnbkFOK1hIZEhteDI3Y1ErTmlhY1BqMVQvQnlSSUZ5ZWdzSlN6dWNWY0Q1UFMvTGxsaVVBdGY4THlNMHQ5UHpNTndXajBVQ2d4VVJnb0lrQWk1bkFRQk9CQWVheWZ5YUNnaXhZTE5ySGdRRm1Rb0lEUElrOWcxNlBUaTlqME9tMVJKOWVoOTZnUTYvVFlkRHJNSnZyMTZUYyt2RjdxRVVGUU9Ndm5heVJ6ZXFwSEZSTGlqeFgzQ3NuNDRyLytBUnlRanZNOS95aXlxNXFjU0gyYno0R3dMSGh4eXI5QXcyRFI2Skw2WXlTbXdNbU0zSjBMUHJVUGpqVGZzSTRmQ3hTNjBqVW9rS2NtOVlpaFlTaGIrQ2tQT1gwU1d6elBrTTVlUXc1cGczbU94OUNsMVRIS2hwTEFLWkwramk1OXUrdU9pMnhySUcyY3ZaMHhSS25jblpibGVsNFRVS1dNZlFiakw1TGFwTlZlMVRoZE5hcjk1RHE5akdRQkZET1pPTGV2eHZUemJOeGwvVWRsSUpEQ1hqd2FaVGNiS1RBSUp6clZ1Sll0Ump6N0lmUUpYZTY1TUFxMXZmL2hWcDRrWUNuLzFUakc1ekxvUllXVkY5bDBzaFNrbUo1NlErenVlTyt2N05zNVhaUDlacS91Vnh1Z29JQ0tDalVlb3VGaEFTVUpaNHFubk5Ka3J6Nkd4ODZjcHFNbzFvRjVJdXZmSUhaYkNRbU9weWs5akhJc3NTcE0xcVB6TmlZVnR3NGVSQWZmTEtjOUlPWmRPdmNsaSsrWGN2Rmk4WDgvTUdhKzZnVkZwV3lmVmZ0VTFwTFMrMEVCRFRzOStQSlIyL0U3VmFxVkRWK3YzZ0w4VzBpUEQzN0hBNG4xNDNvUVZ5czcwcW5SVXUzWFBaQWtrVkxOblBrYUJhdnZuUVBXN2RuZUc2L2FZcFdOWjJiVjhpM0N6YlFwMmV5ejZFeEdjZlBzbXpWRG9ZTTdPSnpFdlRWYU84amo1QzMra2YwSVNIRTNYWTcwWk9uRU5TdDlxOWRDZ3Erckg1aXlubHRpbkJUTGp0MHJ0Y0c5cGltenNMNndSczQxeTdIMEgrb1Y5KzRTMG5oclRCT211N3pQc2VQUzhxV0Zuc2ZvM3lKNmFWVGV4dURGQkttOVh2THo4T3haZ1Z5ZkR1dmhHc1ZpbHM3bjlEck1VMlpnVnBTakhQYlJxM25ySS9sMk01MUs4Qm14VGgrcXMvNzFiSitoOHFGODdqMjdheTBvNVkwVlBKenE5NE8ydXVnSkh2ZEx1bDA2THFrZXNlc3F2Vjc3WFJWMzNyR3NYS1JkbDdVc1N1T3hkOEJZQnc5Q2NsczBhcFkzUzVLL3ZZN2RJa2RNTi8xc05mKzd2MjdzWDd4QWVhWmQzdW1DRGNtdGV6Q2NYbmxvRzNlWjdpMlZWeTRsRUpDQ1hqME9jK3FCdWZhRmRnWFZkOW45VkpTcTlib0wvbmRVaDAyYmFKMU9aY0xEQWJ0L0NpbEU3YTVueUhIeEdHNTd3a0FsTE5udEhQcXNwNkk1Y3ZhcFRwZWJMeVM1d2FOU1NRSEJlRWFzbmo1VnMvSE4wNjgvQkp0UWJoU01rK2ZKL04wRHBtbnozTXlNNGVUcDNNNGRUcTNVUk4va1JHaFJMWU9KYkoxQ05GUllRUUhCeEJRbHVnTDhpVC96R1hKUUMzUjE1eEl3Y0dvaFZlKytiRVVGbzZ1ckRtelVsU0VQanF1N3ZzR2hXaDlBUzJCV2crbnlHamtWcEhJclNPMUpjS3FpanZyRkhLVVZtbG9IRDBSMSs1dDJMNmJnK1dCcDdBdi9CcHNWcTJTc0pZM1BOVXAvZmZmUUpJd1RaMkZZZWpvZWgxSE1sdThscThxUlFWVmtvTnEyY20rYzlQYUtwTWJQY2VvYVZsVUl6Rk5tcUZWTVZ3QnRpLytCL3p2c285algvQWxtTXdZZWcvd0pBZEI2OW1raTR3R1ZjV3hZVFdxM2VaN0NxTWtJWmt0dUEvdHc1Vyt5MVBwMnRqVW9nS2s0T0FtT2JZdjVjbXo5V25welNZNStOWEgyalRPRCtlc1FKWWxXb1hYN2ZubzNyVTlUejQ2bFlTRVNOcTJpYVJWcTZyNzdUK1lTYnUyMFpoTUJxYmZNSmlGaXpmejZ1dmY4dnh2YnVmenIzK2lSN2YyakI1UjgwV0JqS05aL1BIUDFmVE9yTVJ1ZDFZWktGSWY4VzFxNzgxbk5CcHFQSDZuRHZFTUdWaTNDZFFPaDVOUHZ2alI2L2FkZTQrUjJqMlJ2cjA3VkVrT2x2dnl1N1c0WEc1bXp4cnQ4N2kzM0RTTWVRczM4Yjg1S3hneXFBdHlBLyttdGdTS3c4R2VCeDdnNHFZMEFsSlNTSDMzUGN4dDZyNDhVbzZNOGlRNEd2VDQ1N05CcDBkcUZkSGdZOVRFblhGUUcrQ1ZtSUljM3c3RGtPdHdMSjJQYzh0NkRJTnFIaklqaFlSNTlkSUZyVzJEWS9GY0RDUEgrKzQvVnpaNHBLN0pFMStzSC83YmQweGxyNVAyNzc4Q2F3bW04ZmZWZUJ6WDlrMm9GM0l4REJxSkZCU0NhZnhVU3YvNUV2YWw4ekhkZUd1VmJaVnpXVGhXTEVKcUZWSHR4RnExN0Z6VHRXc3JybDFidmU1M0gwckhmU2pkZTcvQ2k5N0RNeXBWcjFXSkkrZHNuZnBQMXNaOTlCQ3VmVHUxcXI1TExnSVlobHdIYUwxODFhSUM1TmErZi82azFsRmdMY0d4WW1IVEpBZkxla21YOXo3VXRVdENDZ3pHMEg4SXRqbnZvQ3B1bisxT0xQYy9VV05TMkxrdERmdTNuL2grekpLU0tsVi9xc3VGcERlVVZZTEdnNzZXZ1UzbE1Wc0NhOTZ1L1BpMlV1VElLemdncjVHSTVLQWdYQ05PbjhsbDM0R1RBT2gwTXBQSDlhOWxEMEc0c214MkI2ZE81M0x5ZEE2WnAzSThDY0hUV1htNDNVcnRCNmlHMFdnZ29uVndXZUl2bElqV0lVUkdoQkVSRVVKazZ4QWlXb2ZTS2l5b3poTTJtNnZMcldSb0tOTk4yakkvTlRjSHJDWDFyb1FJZUt6NlJ0Wks1bkd3bHFMdnFGVnl5SEZ0TVF3YmczUGRTbXhmZm9Ccnh5WjBpU2xlL1FTVjdDd2N5eGZXTFFDM0MweG0zQ2VPNGo1eHRNWk5qZGRQUVk2S3BjcUlTT1dTeWplMTdENUZBVVh4dklFMDMva1F1a3VhdEplKysxcmRZcnhjRFVrTTFsYkZZRFQ2ZklPbzc5WGZkN0t1R3U1RDZkNERYS3lsdUk4ZjBTWkJWL05HMDdWL04ycHVOb1loMTNuMXFmU0VPSG9pcnQxYmNheGMxSFRKUVQ4c0hlclZJNUZscTNiV3Z1RVZ0bWZmQ1pJVFl6R1phcGpJV1luSlpQQTVVZGp0Vmlnb0tPSGc0ZFBNbktiMWFyTllURHorOEkzODRjOXorTVV6YitOMkt6enhTTzFMMnZyMFN1R1ZGKytwZGJ1U2twcUhmRlRuWkdZT2p6NzlsdGZ0bC9ZY0xOZXRjMXRlL2JOM2k0TU95WEhjZGtzTnJSRXFLUzYyK2t3T1RoN1huOGdJM3orTHVYbUZMRnF5aFg1OU90QzFTMXVmMndRRldiamxwcUY4OU5sS2xxL2F5WVRyKzlZcG5wYkdYVnJLbnZ2dm8yRDdkbHFQR2tYWGY3MkJ6bHkvYWpjNXRnM3VnK2tZZWpmZ1hOcmxRcjE0UVhzdGFZcnpEcnNOMjljZkFXQWNOMVg3ZjlnWUhHdFdZRi80TmZxVVRqNFRMMTR1R1Q3aVdMc2NkRHFNSThiNjNMeDgrYk1jMGZDRWlHSFFDT1RvTnFnbFJUaTNiVVFxcStLVEk3UUV2R3Z2RG5TSktiNHI3OHJack5pWHpnZWpFZVAxVTdUOTQ5dGhHRFFDNTlvVjZOb2xvZStwZmQvVTRpS3NIN3dCcW9MNTFudTBaYVUrcUJmekFLMEtVOThsRmRWdW8vVDFGOUgzR1lTcGJHbXQ5Y00zVVFvTENYam9hZThFcWFyaXpzNUNGOU9tMmd1UVVsQXdobUZqNnZaRUFiamRPRlo0bitlNDBuZUIwWVJ4MkJpVXNyZ3Y1Vml6SEdSZHRZOG5SOGVpNjlvVDkvN2R1UGZ2UmxlMk1zUDI1UWVlUG80TlllZ3pHTk9NMlJYSndRQXQwV2J3MFFQUmQyQzZHaWMrU3pXMEdGRkxpNnVlSzdpMXlzSGFxUGw1WURUaExQdTY2NXJ3Y3gvWWh5Nmw1ZlZ5RmNsQlFiaEcvTEM4WWpuYnlDRTlDQXk0Y3IyS0JLR3l3bUlySjA1bWMrck1lVTZlcWtnRVpwZjFsNnFQZ0FCaldjS3ZMT25YT3BUSXlFcEp3TmFoemE3Q3I2bEk0YTFRU3h2MkJyY3h1STRlQWtDWGVIa25RK3FGWEZ3WkI5RW5kY1MxVDF0bXArdGMwUmZQTkdHYU5obHdleHJJTXFicGQzcTl3VkpMaW5FZDJGM0hCMVMxUVNSMTJONHdaQlNscjcrSWN2YTA1N2JpNXg3eXVXM0pDMDhqUjhkNXFqUjBiUk85cTBUODFZZXdEcFJ6WjJxc1lnaDQ3TGZJN1pLOGJ0ZW45cTNmdEdLN3pUczVhQWxBMzJjUXhsRVRxdDl2OVZLdE9Yd05mYWZrTm0zUmRleUsrL0IrM0lmMm9ldFVmVyt2aGxKZEx1UXJVUDFaV1ZDUWhaSlNXKzBiWGdGT3B3dEprbkM1M0J3NGZJckpFK3FmTENrcHNiSm4zd2wyN2puTzduMUhhWmNRVFdJN0xYa3hvRi9GY3ZIQkF6dlROaUdLekZNNTlPaldudmJ0YWs5dzdONTduTnZ2ZWJWZThkeHg2M1cxZmgwbk0zUFl0UFVRYldKYmNkc003NlRldHdzMjBDbzhtTkVqcWlZeG9zcDZOemFGZm4wNlZIdmZSNSt0eE9sMGNjK2ROZmRwbTM3allMNmV0NDVQdjFyTjlhTjdleTBGdnhvYy90T2ZLTml4ZzhRbm5xVGRvNC9Xdm9NUCtzN2RzQytlMzZCOWxkeHNVRlZQUlh5alVoUnNuNytQZWlFWGZaK0I2RHFVVmFPYUxaaW16TUQremNkWVAvd1Bsa2VmcS9haUNtaXZvYmJQM2tYZkpSWEQ4TEdvdWRtNDltelhKdm1HK2g1bTVEcXdSM3VOcTBlckRQZXh3N2kyYmNRd2REU0J2MzVaV3o1Y2RqSExPSDZxWnpzNXBxenFWcEl3VFMzck9WeGFvblV1dUtTU3l6Yi9DOVNDZkl3VGJxb1NxMm5xTE53bmptTDcvSCtZRlJWZFNpZXM3NzZPZWlFWDA3VGJ2VnRUVktKa2ErMFA1RFp0a1NLaWtNcVh4Wm90U0dYSlVOUDBPN0crL1g4NFZ2MkErYTVIUE9jbDd2MjdzUytlaTNMeEFvRy8rV3UxejdzVUdJeHg3SlE2UG5Ob2ZmbDhKQWNOdmZvakJRWkRRQ0Q0U0E0d0ZRZ0ZBQUFnQUVsRVFWUzZEKzlIT1pPSnZ1L2dhcitYQUtiUkV5bmR2eHY3eWg4SUtFc095bEV4NkJLci96dFRtL0xFbXFmS05LQnVWWGpsbk52VHZNOFhLbEd5VGxWemg0SjY4UUs2MkVyVjIwNW5uUjdmK3NHYm5uTSt1VzBTY256N09zWHFTdCtEYWNxME9tM2JuSWprb0NCY0Exd3VOMHNyOWJLWlVJZm0zSUxRR0VwSzdSdzhmSXFEUjA1enFPeGY3b1g2VjdkRlI0YlJOajZTdGdsUnRFdUlvbTE4Rk8zYVJoRVMxSFNEQmxvYVhkdjIyTC8rRk1iWDQrVHljcFZxMDBRSkNNUjlhQjlJRXJyMnlmVTZoRnFRanp2aklLNk1RN2d6RG1oWGFRSHByb2R4YkZxTEZCeUNybElTU25YWWtFeG1yWFpQa2xHeXoyckxRaXJSSlhVazZHWHZhaDVmaW4vMU1ISlVUSjJIYnhpR2pTbnI3ZWpyaTZsYWFTRUZCYU5rblFaWlJncHR1cVJBVTVDQ1FqQU1ycjZTU1FxcjM3VGIrakxQL0ZtMXlWTjN4Z0dVRXhub2UvVHh2REdyam5IVUJLeUg5K1A0Y1FtV0prZ091dmJzd0hMN3p4cjl1RFdKaWRhU2tlZXk4K3M5ZGJnaDNHNkZnNGRQa1gzK0lvY09hOVZCSDh4WndWdnZMaUludDRBUDNucUM3VHN6Y0RwZERPcFhReCt3Uzd6LzBWSzI3ejdLa1l3c1ZGVWxMQ3lJdnIxU0dENjRLLzk2KzN2YUprUjVwaG9yaXNMZi8vVWRtYWR5a0dXWnZla25lUDZ2bi9PYnAyK3BzVDlyUXBzSVp0NWMreEFHQUx2Tnlldi9tVStKajRzc0JRVWw3TjU3bk1MQ0VqSlA1YkJ4MHdFQTd2L1pCTzZjZFozWDlrdFhicWR0UXFUUCs2NjB3MGZPc0hURmRrYVA3RW5uV3BaT0J3WmFtREsrUDEvUFc4L3lWVHVZT0s3dWlmNlc0TUtHRFdSL3Y0Q0UrKzl2Y0dJUVFMSUVJRWZGNGo1MkJGMVMvWklsU2s1NXY4RkdUZzY2M2RpKytnQlgraTdrcUJqTTA2dE9XVFlNR0liNzRGNWNlM2RnZmV0VkxBOCtWVzF5U0RJWVVZc0tzWC8vRlhKVUxNNXRHMEdTTVZicXNhdnYxUitjWmN0dDAzZHBxd2NBKzNkenRBU2VYcTh0WTNWV2JmK2luRDZKV3BpUFduZ1I2MXRhNGw3ZmR6QnltN0tLVnBjTEpUc0xKZXNVN3F4VEdBWU94NTE1SEFBNU5nRzVyQUxmZGV3d3RqbHZZN252Q2MvUUQ5ZStuYmkyYlVTS2pQYSt1R1F3YWtPdC92dC8yRDU3Rnlrd0NMV2tHTk9VR1ZwTGtScDRxaUpiVjk5Q1FKZmNDZVBZS1RoV0xNVDI1UWNZK2c3R3Ztd0J5c21qb0RkZzZEUFE2N2xvQ25MYkpJeHRmQS9TQWEwZklWRHRFbXJQY2RxbklMZFBRVG1Sb1MxUlQrNmtMVGYzc2VTOHZ0U1NJcUQreVVIWDdxMDF0MzZwWnBXUmNqNGJYSzRxdjNPcTA0RmtyUDMxMDNURHpMSSt4OEhvdTZacTdXeFVGZFBVV2RYdTQ4bzRoQzQrb1VuNmJ6WTFrUndVaEd2QXhzMEhLQ3pTcm5LMUNnOFdnMGlFSnVGd09EbHlMSXVEaDA5ejhNZ3BEaDA1elptekYrcTh2MDRuMHlhMk5XM2pJN1VFWUVJVTdlS2pTSWlQd0d5Nk12M1NXakpkZEN5cXc0NlNsMXR0SDVtR1VJc0tjV2NlUTcxNHdYUEYxcjdnUzJ4ZmZRaldVc3l6N2tXWG1LSXQ5MG5wWEsrcUFkdWN0N1hwYjZCTnprM3FpSDc0V0hTZHV1SGF1d05LU3pEZU1OTnpNcWhleUtYMG5kZFE4M0tRMnlXaFpCN0g5dWs3R00rZjB4cU5Yd0dWcHowNlZpOUZNaHExTnhhS2d2V2ovNkJybTFqbDZuL3BQMS9TM3N6b1d0WXBseFFjVXFWeTQ0cXJvYXJTdm5RQlFKM2kwM1hzaWh3Vmcvdm9JWlRNNDhodEV4c3RST1Y4RGloS2t3NFY4Q1c2TENGNEx1ZmlGVWtPT3AwdUhuKzJZanBwWUtBWmk5bEF4K1JZNHVNamFSVWV6RGZ6MXRNMklZcCtmZXArZnBGNUpoZWRMSFAzN1dNWTFMOHpLY214U0pMRVcrLzlRSDUrTVkvZVB4bFpsckJhN2Z6dHRXOVluN2FmbmoyU2VPN0ptM25wbFM5WXZ6R2RKN1B6ZWU2cG0wbHE3M3RpY2F0V3dWNlRoYXRUWEd6bDlmOTRWNE85OU1xWC9MUnVqK2Z6dU5qV0RCN1FtVUg5TzVIYXZYRitudllmek9TOUQ1ZldhVnZucFJQUmE1RnhMSXV3MEVEdXYzdWMxMzM1RjRzSkQ2dGF5WFR6VGNQNGNlMGViTGFtVDJSY1NXNmJqWU8vL2hYbU5tMUlmT0xKeXo2ZXZsc1BYSWYyMXo4NWVENGJvRkVyQjlYaUlteWYvQmYzc2NOSW9lRlk3bnZjdXlXREpHR2VkUitsRi9OUlRoMm41Qi9QWTc2bG1vRVRSaU9XZTM1Qnllc3ZZZjNrditDd1l4ZzBva3IxZTNuL09yV3dBUHQzYzhCb1JOK2hLODYwTmJoUG5jQnkxeU5hQXJHTWErOE83QXUvUnIyZ0RScVN3bHBoNkRjRU9TSUs1ZFFKbkp2WG9XU2RRc2s1cTdYbEFLMHZZMkNRcDBKT09Yc0t0YWhRbXhaZFdnSnVOMUpacGFHU2xZbnR5dzlBcjhjeSsySFErM2pOMVJ1MDg1WGNiTlFTYlptcDFpcWtCazRIcnNQcFNLMGlhcXkwQSswMVNTMHV4Sm0yQnRmMk5LU1FVRXhUYnNFd2NKaFhoV09UcXU3QzJ1SDl1SThkUnAvYXordWlxaS9Hb2FPeG5jakFzWG9KbGhvcUsrdExMU25XenV2cTJaL1NjdS9qTlU1L2RtM2RvSjJiWGtJNWZRSUFPYjVTU3dXSEE2bWFaZVNBdHVUWWFFVFhzV3VWeDFTeVRxR2NPMU56Y3ZEUVBuUmRlMVI3ZjNQV3NzNVVCVUZva0NXckt2cEQzREJoUUl2dnJTYjRuNklvSER1WnphRWpwemw0NkJRSE0wNXpJak1IUmFtOU42RFpaQ1FoUG9KMjhXVUp3SVJJMnNaSDBTYTI5Vlc1aE9sSzBuZnVqbXYvSG96RGE3NEtYaC91c3F2ekhwWkFwT0JRZEVrZGtTT2owU1YzMHE1RXF5ckdrVFZmaWZhS3QzdHZwSUFnOUYxVHRjUmkyWW1hZWo1Ym03WVhGT3pwUmVNK25vRnR6dHVvaFJmUjl4K0dlZWJkdVBidHhQYnB1emlXTGNCOUlnUHp0RHRxclNSckxLNmRtM0g4OEMxeVRKdzJBUkxBWnNXeGREN3F4WHhNMCs5QXZYZ0I1VXhtclZmb0FWQlZUOVZralp1VkxjZFJiVmJQbTZ5YVNLSGhWM1Q1c25QemV0d1poK3E4dmZ0a3pYMGVMK1hhczAyckd2VFYyMUQxL2ZmSE1IUTA5bm1mNDFpekRQTnM3OG1NRGVYYXZ4dDk1eXMvMVhYM0h1MDU2OVdqOFJLZE5UR2JqVHo3eE0zRXhJVDdIQnp5NXRzTHlUNS9rV2NlbjQ0a1NmenZrK1hNL2I1aThxVE41aURyYkc2Vi9udXYvdmxlWHZqdEhWN25JNXUzSG1MdTl4dnBrQnpIcU9HcDdOcDdqTC8vOHp2T1plY3pvRjlIWHZqdEhSaU5Cdjd4OHYyODhMZlAyYkx0TUE4OS9oK20zemlFbjkweEJvdWw2cVRSODdtRkxGN21QVURBRjd2ZDkvVFA1TVFZTGx3b1l0Q0F6Z3dlMEltMkNkcmZtSk9aT2N6OWZvUFBmVXBLYlp3K2s4dlhjNzJIRUNXMGlXVHdKY05Iamh6TjR1anhzM1dLczc0bWplL1ArTEY5MGVsa1Z2NjBrKzA3TXdpd21EbWJmWUdzczNta2RxKzZUQzZpZFFoZmZQZ3JueE9OVzdManI3Mk9JeWVIWHA5K2h0d0lBNW9NZzRaVDhxZG5NVTJzMzBXVWlrbkZqWk1jZE8zWWpIM0JGMXF5cTNVVUFROCtxUTJVOE1Wa0l1Q2hwN0YrK0cvY1J3OWgrL2d0ZENsZE1FMmFodHkyYXBzSXFWVUVsdGtQWVgzdjlXcGYzOVhjYkVyZi94ZHFZUUhtMis1RDMzY3dqaFVMY1N4YlFNbHJMMkNaL1RDNlRtVi9JMTB1MUlKODlLbDlNUXdjanE1ak41QWs3Tjk4akhQek90RHBrZVBpTVF3YWlTNmhIWEo4ZXlTRGdkSi92NkpWTFY0L0NjZUtoVGczcnRhU2NJVmFLeHFwZFNSSzlsbXM3N3ltRFNpN2VUWnlYRUtWT0pWVHg3V2hZRHMzZzhPQjNDNFpmWWN1T05ZdXgvckJtOGdKN1RFT0hhMjF4TGprWjhOMVlBODRIT2c3MWZDM1huSGpQbm9ZMTc2ZG1HNmVqUlRlR3NlU2VhakZSYmhQblVDWDJNRm5HNDRxaHlnc3dENjM5dUZKRlU5K1BYdHhxNnBXOVNaSkdNZjc2TmVxcWw0MzZWUDdJaTBNeFgxd0gwcDJGbkk5QnM1VnkyWkZ6VHRmL2M5b0UzRHQyNm10YkVtdXFHeFhuZllxUFNZbFNhclNUdHB5MytNK2o2WGtYNmkxWjZkcjlRcUMvbnlGZWtvM01wRWNGSVNyWEY1K0VWdTJWMHpPbkR4K2dCK2pFVm9pVlZVNWs1WEh3UXd0RVhnbzR3d1p4OC9pY1BoK0kxV1p3YUFqdVgwY25UdTBvWFBIQkRwMWlDZWhUWVJJVURjUlhlZHVPTmV1Z2taTUR1cmFKV0c2NVc1dGtuQlVMRkpRMWNTQWErOE9uSnZYSWNlMDhid0pLSG54R1ZSYnBVbU9EZ2Z1Zy9zby9tM0ZNaTdqeVBFWXgwOUYzL3VTZ1FRMks5YVAvZ011RjZiSk0wRFNKaFE2MTYwRVZjVXdiSXgyeFZhUzBQZm9nK1hCcDdETmVSdjNvWFJLL3UrUEdNZE9xWHZmSG10cG5adFNWK1krbEk3dHl3K1J3bHRqZWZCcEtHdWFibm5nU2F3Zi9RZm5walZJclZxakZsd0VWVVhmZDRqM1FWUVZyRmFrc2tuUHVGMlV2UHpyT3NmZ1RGdURNMjFOcmRzRlBQTkN2UWFFWEM3M29YM1VyNjZwZnVUdzF1ZzZkdFVtTVY3NjJHVjlvYmhrS1kraDMxQnRZbkdmUVkwYWkydmZia3hqNnBjUWI2bXFHMDZSZnVBazh4ZWxNYUJ2Ujg4MlBicTFwN2EvOEJHdFE3eGVCMXd1TjIrOC9UMEJBU2IrK092YldMTmhMMzkrNVV0ME9xMjY4STVici9OY1FES2JqYno4cDd2NWJ2NEczdjlrR1p1M0hlSzJHU084a29PblR1ZnduL2QrYU5nWFhlYjJtYU80ZmFaM3cveU1ZMW04OTlHeWF2Y3JMcmI2dkgvNGtPNWV5Y0dwa3dmeGVCMEdySlFmZCtxc2wrcTBiYm55NTgzdFZsbGVOc3hHcjlmUnJYTmJuOU9McjdiRW9LdTRtRE9mZjByTTlPbUU5VytjZ1h5U0xHTWNPeEg3NG5tWUp2bnVMVmJ5OHE5Uml5OXBwZUxVenAxSzMvNC9hdjFGS2FzU3RYNzBiMDhGdlJ3ZFI4QVR2OGVkY1FESHN1ODlGZjI2enQyeDNQRkE3UlZxWmd1V2g1N0dzWFEranRWTGNXY2NvUFNOQThoeENaaW16cXJTZTAvWHNTdkcwUk54ckZxTWZjbmNpb3NyYmpmT0RUOWlYem9QSEE1dFVFZlpZRERqOVRjZ1I4ZGkrL3g5ck8vL0U5T050MklZUGhaOWx4NEUvdkVmWGozM2pHT25ZQmc0QXJsTlFwVUtleVg3TEtYLy9UL1U0a0xNc3g5R245b1g1ODR0T05ZdXg5QnZzTlpmem1SR0NnN0YrdEZicUNYRkdLK2JvTFhEVU55NFR4N0RmV0FQenQzYlVQUE9hODlkWEFMR01aUFJwL1lGU2NJd2VDVDJKZk53YlUvVHFnNi9uWU8rVXpkMEhicG9GMEJqNG5BczB5clZEUU1ycGp5ckRtMVlsM0x1RExiUDM5Y1NpR1Y5Q0UzVGJzYzRlaEw2anQyd3pmMFUxKzZ0dUhadlJXb2RoYTVkRXJxMmllaDc5dmNlWkdVdHdibHhkYzNmdTh2aGRxUHYyUTgxcWFOM2trOVJVTTVuZXkrRDFla3dqaHlQVW5nUkthRDZIcFYxcHJpeEwvcFdPeTlLOXRHZjJ1M1NrdHhCdmlmZVd6OTRvLzdMaXEwbHVBN3NSWmZZd2ZPenArYm5nZDJ1OWJnc0Z4Q0VrcDBGYm5lMUYxU1ZjMW1vZVRub3UxVGZvc1MrNkR1TTQ2L01TcGFtSUpLRGduQ1YrNkhTRmZPK3ZWSm9IZTc3RDY0Z1ZKWjkvaUxiZGg1aCs2NGo3Tnh6ekxNc3ZTYVNKTkUyUHBMT0hlUHAzQ0dCVGgzYWtKSVlKNm9CcnlCOWNnZHNuLzRQMVc1SE1wbHEzNkVPcExCV1ZaYlNWcVlXRldENzRuK2cxMk8rL1g1UHZ6MTl0MTZvdGZUV3FTNWg1VHF3QnlVN0MzMy9vZWo3RDhYMjFVZTR0cTVIQ2d6Q05QMU85RDJyOXNEU0pYY2k0SmtYc0gzMUllNERlNUhEVzFmN21LNGRtN0d2K0I3SkhJQmtzYURrYVpWM3VrdXFER3JpUHJRUDY0Zi9ScklFWUhuZ3Fhb25sd1lqbHAvOUhQc1AzNkZMN0lEMXYzOUhsOXdKT1VZN0VYZnQyNGxyNXhZa1N3REsrWE9veFlYSXFXVkpGMW5HTUtodTAwcnJvNzQ5ZlM2WCtiYjcwSGV2ZTE5Yis3TDVPTmV1cVBQMmNrS2lscEJGNjExbCsrWmpKRXNnR1BTZWlzVkxwMEpqTW5uMmFTeXExWXFTZGJyZVBUYXZOdDI2dE9PcG45L0VzTUZkUGNtK0FYMDdNcUJ2L1FjVDZmVTZYbm54SHJMT1hTQXV0aldSRVdGTW50Q2ZHeWNPSWlYWmUrbWZKRW5NbURhTXZyMVRzRmhNaElWNXYzbXQ2N1JpcUgvU2JjeW9Yb3daMWF2TzIvdVMyRDZHVll0ZXJ0YytRVUdXZXU5VGJ2eVlQb3dmMHdkRlVhKzZCR0JOOGxiL2lPcDAwdjdudjJqVTR4cEhqcVg0eGQ5Z0hEMFJ5Y2ZFWTExU1IwL1NxTEZJNGExUml3cXh6WGxIcXlRM21iV2xxelgwaVBVaTZ6Qk91aGw5NzRIWUYzNk4rL0IrSkVzQU9oOXRGNHpqcCtJNmNnRFg3bTA0TzYxSGpvekc5dGw3cUJjdklBVUZZNTc5Q0xvdVZaZFE2bFA3WVFrS3dmckJtOWdYZklsYVhJUng0alNmdVZBcHZEWFNKYS9ieXBsTXJPKytwdlVFbkRyTDg3cHZ2dlVlckcrOVFzbHJMNERkanE2emxxUXhUN3NkNTQ1TkdDZlBBSWVEa3RlZTkvUkFSTlpwMVlxRFJub3RTWlZDd3pIUHVoZDF6R1FjcTVmZzNMRUpWL291WE9tN01NOStDTnd1bE95ejZGSzZlSG9kQXJnTzdBVzBsUlVBY213OCtoSFhvKzllMGNKQWptOUh3T08vdzMxNFA4NU5hM0R0MzQxclJ3N0t1U3pQb0xJcTM1S29XQUtlK0wydjc1WlBxc3RKeVovcXNUeGVyNjl5NGRUKzlVZTRjODRoV1FKUUwxNUF6Yy96K2o0Q0dFWjZ0eU9va2NOTzhZdlBJQVVFYXYvTUFWbzFwdHVsSmRjSzhyVkp5Wlg2UERxV0xjQzVaVDI0bktnbHhlZzYrTzVkcSsvYUN5bTgrZ0ZneXJrc3JmOTFKZmJsQzhIbFJOKzlOOVlQM2tRS0RNWjlYUHUrNlNzOWpqNjVFNDVWUDFENjJ2UGEwSkZMaXhnY2RseUgwcldrY3AvQlBoOWZMUzNCdVhrOVFiLzdTNDFQVVhNbWtvT0NjQlZUVlpXRlN6ZDdQcDk0L2RYVldGcG9QSVhGVm5ic3ltREg3Z3gyN0Q3SzJlemFld1ZHUjRYVE9hV2lJckJUaHphaU4yQXpvTzg3RVBlUkEraTdYOTZiMXJxUWdrTXh6NWlONm5SV1djWmp1dm5PR3ZhcW1iNzNRTXg2QS9yeWsvNGJiOEZ1TW1JY093VXBLTVRuUGxKUUNKYjdua0RKUE9hMU5LcktkcUZocUxrNXFPWExaL1Q2c2lxMHVpOExjMjVlaDJTMllIbmtHZDg5b3d4R1REZmQ1cms2YnBweVM4WGpHd3hhTDBYRkRiTE8wOEFjQUZtSGFjYnNPc2ZSYkJrTVVJL0V0SFFaUzU2bHNGWW9aeklyUGc4S3hqQm1FbkpDM2FZSlhnN1g0ZjNvK3c2c2ZjTnJ3SlNKamJjaUliNU5CUEZ0dEw1bUJvT09wMzlSKzdUSHhQYStsMmQrOHU3VDFGNmFWZUZ5a203TnpjUDNUK1RoK3lkV2UvKzFsQmdFeUYyeGdvRGtaTXp4dGZkWnF5L1Q1SnR3L0xRQzB3VHZhaUh6ckhzYi9mRTh4NzdyRVZ5N3QyRWNkMk8xbFZhMWtXUGpzVHo0Tk1xWlRHM1locThlYkxJT3l4MFA0Tmk0QmtQdkFTQkpTS0ZoNkx2MHdEaGhXclhUZDNWSkhRbDQ5RmxzWDN5QW9iK1A2dmthU0dHdHRJUmJyd0ZWRW1tNnhCVE1zeC9HL3YxWFlMSmdHbitURm1KOE8wemx5VHVqRWZPdDkrQlkvajM2bnYzUTkraGI0MlJtQUNreUd0UE1uMkdjUEFQWGprMEE2SHRxRmFiR3NWUFE5Njc2TjA3ZnJSZk9kU3UxcEdQL29WVjZNWG85RCtVOTY1d08zTWN6dEI2MWVoK3JGU1NwbnErZGwzbmgzV0JFT1pGUkZxUU91VjB5NWhyNjZOV1owWVFjR29hU2ZkYTc5WW5lZ0M2eGcxWmRXdW1jVVk1TEFJTUJ5V1JHbDlSUld6WGlLK1JCSTJydE9YaHBjbEF0dktpMWZ4azJHc2RQeTFCTFM1QUNBakdPbllLdWMwVXkxRGhtRWtwaEFlNzl1M0J0VC9NK3VLeERqb3pHT082R2Fuc1hPOWFzeERqQmo3MmFHNEdrV2t1OEY1Z0xnbkJWMkxiekNMOTZYbXZNR21neE1mZlQzNlBYWDduZVUwTHo1WEE0MlpOK2d1MjdNOWl4SzRPTVdub2RoWVlFMENrbFhxc0s3SmhBbDA1dHhhVGdac3FkZlE3NzEzTUllUFpQL2c2bGVWTVU3V1M4dmt2YzNTNnRZcUsyZmptcWl2dmdQcDlYNGoyOWZjVHkrc2JoaCtlejVHOS94SExIdmNpUlY2NXZVcm1QUDF2SkoxLzhlTlVrc2dTaEtTa09CK3Y3OVNYK3JydEpldWFaSm5rTTI5ZHowUFhvZzZGMzR5eFpidlpVdGU1L2IrdXpyWERsTmVYM1IxRXEva240VGo3WGhkc05ycklXTURVdEsvYkY0VURKejBPT3JtWHd6R1Z5YnQrTSs4QmV6RE51YjlMSGFXcWljbEFRcm1LTGwxY01JcmwrVEIrUkdMeUdLWXJLb1l6VDdOaDlsQjI3ajVCK01CT25zL3JPWUFFQlJucDJTNlp2N3hUNnBLYlFMaUh5Q2tZclhBNWRkQXh5VEJ6Tzdac3hpTXFtNnRYM0JMT2NUbCszUnRxUzVEc3hXSGFmMElpdThQUHAzSnFtTmN6M1EySVFZTmZlWTE1REpBUkI4TzNDbWpVb2Rqc1JZOGMyMldPWVo4Nm01STFYME1YRk4za1NvbG1vejk5YzhYclh2RFhsOTBlV0czNnVWWmxPMS9EQmFrWmprLzlPdXJOTzQxeTlqSUJmTk0zRmh5dEpKQWNGNFNwbHRUcFl2em5kOC9ua2NkZkkxVXpCNDlUcFhMYnZ5V0Rucmd4MjdqMUdTYW10Mm0xMU9wbXVuUkxvMDdNRGZYc2wwNlZqQW5KanZLQUxmbUVjUHdYcjIvOFV5VUZCYUFLT0grWml1UXJlQkFqQ3RlRDhpdVhvdzhJSTd0bXpTUjhuNEJmUFV2S25ad242KzMrYjlIRUVRV2hlcksvOXVjVk9KNzZVU0E0S3dsVnE5YnJkdU11bU5uVklqaU9wbmUrZVBNTFY1ZkRSTTZ6ZHNKYzFHL2VSZGJibXZvR0piYVBwMHl1RnZyMVM2Tmt0RWJOWjlBdThXc2dob2VpNzlzQ3hmalhHWWRmNU94eEJ1R280MXE1RW45b0h1WUU5dmdSQnVMTHkwellSTVhxMDEzVHN4aWJKTWdGL2VvWGlaeDdHOHN3ZjBjWEUxYjZUSUFndGxqdnJOTmJYL2t6QTg2LzZPNVJHSTVLRGduQ1ZXcmxtdCtmamNkZlZmWEtrMFBJY09IeUt0UnYyc25aak91ZHk4cXZkTHFKMUNIMTdwdENuVndyOWVuY2dMT1RLVGpFVnJpemp1Q21VL1BVUElqa29DSTNJOGNNOEF2L3dWNy9Hc0dmZkNhYmY0SHRhb2lBSUZWU1hDMGRPTnBhRXRsZms4V1M5bnNBWC93L3J2LzhQdy9XVHRBRWVnaUJjZFp6Yk4rRmN2ZnlxcVJnc0o1S0RnbkFWeWk4b1p2ZStZNEEya2U2NkVhbCtqa2hvYk9rSFQ3Sm13ejdXYmR4SFRtNkJ6MjBDTFNaNnBTYlRwMmNLZlhvbTB6WmU5QTI4bGtoR0k4WUpOK0JZK1FQR3NaUDlIWTRndEhqMjVZc3dUcDZHcFBmLzZYT1FHQWdsQ0xXeW5Ua05nTG5ObGVzREtNa3lBWTgvaCszclQxSE9uY1U0YWh5U1JmeStDc0xWUUMwdHdiRm1CV3J1K2F1aXgrQ2wvSDkySXdoQ28xdng0dzdQeDcxVGt3a1BEZkpqTkVKalVGV1Z2ZnRQc25iRFh0YWxwWk43b2REbmRpSEJBUXdiMUkyUlE3dlRwMmV5NkJ0NGpUTU9ISWJ0dXk5eGJVMUQzMTlVR2dsQ1F6azNyVWZOeThVMGJhYS9ReEVFb1k2Y0Z5NENZSTVyYzhVZjJ6enpUcHpidDFEeTU5OWdHRElDMCtUcFZ6d0dRUkFhajMzUmR6ZzNyOGMwWVNxRzY4YjVPNXdtSVpLRGduQVZxcnlrZU15SVhuNk1STGdjaXFLeUovMEVhemZzWWQybS9WeklML0s1WFdoSUFNTUhkV2ZFME83MFRrMFNDVUdoQ3ZQTnN5ajk3MnZJc1hISThlMzhIWTRndERqdWs4ZHhibDVId0VOUCtEc1VNbzZkQlNBNVdmUXpFNFRhdUsybEFPaERRdnp5K0lhK0F6RDBIWUJqN1NxS24za1kvYWh4R0xwMFI1ZmMwUy94Q0lKUVA2Nk1RN2dQcHVQOGFUbkc4Vk1JK3QxZi9CMVNreExKUVVHNHlwdzlkNEdqeDdVM0R6cWR6SWdoM2YwY2tWQWZpcUt3Yzg4eDFtN1l4L3BONlZ3c0xQRzVYWGhvRU1NR2RXWGtzRlI2ZGs5RWxwdTIwYmJRc2dVODhqVEZmM3lHb0pmL0JYcUR2OE1SaEJaRGRUcXcvdmMxZ3A1L3hkK2hBRkJjb2syZER3b1V5eFFGb1RhS1RmdDlrZno4dW1jY01RYkQ4TkU0MDliaFdQbzk3cXpUNkx2MlFOZTVCNUxGZ2hRU2loUVNpaHdTNnRjNEJlRmFwUlFXb0piL3MxbHhIOWlMSzMwUHV2Z0VkRjFUcjdyZWd0VVJ5VUZCdU1vc1dibk44L0dRZ1YyeFdNUUUycFlnT3llZmhVczNzM1RWRHZJdkZ2dmNKandzaU9HRHV6RnlhQ3FwM2RxTGhLQlFMd0dQL1lxU1Y1NG44Q3EvNmlrSWphbmtsZWNKZU94WmY0Y2hDRUlEdUcxV0FDU0QvOS95U3BLRWNjZ0lHRElDMVdiRGRYQWZ5c21qS0xublVZc0xVWXNLa1NPamNSODc0dTlRQmVHYW9rdnFnSEkrR3lrNEJDa29CRGt5RWwxS1IweFRwaUdaelA0Tzc0cnkvMTlLUVJBYTFiSksvUWJIREJlRFNKb3psOHZOdWszNytXSFpabmJ1T2Vaem0xYmh3WXdZM0kwUlEzdVEycTA5a2lRU2drTER5SkdSQkR6eUpDVXYvNTZBNTU1dkZrTVZCS0c1VXAwT1NsOTlub0JIbjBJT2FENlQzYk96dFluME1WRmhmbzVFRUpvLzFlVUdhSGJuVHBMWmpLRlhQK2pWejkraENJSWdlSWgzQm9Kd0ZVay9lSkxjUEcxUWhkbHNZUENBTG42T1NQRGx6TmtMTEZ5eWllV3JkMUJRV09wMWYwU3JFSWFYSlFSN2RHM1g3RTVxaFpaTENnakVjdGY5bFB6dUNTeVBQWWRPOUNBVUJDL3VrOGV4L3ZjMUFoNTd0bGtsQmdIT1pWOEFJQ1k2M00rUkNFTHpWMTR4cU5nZGZvNUVFQVNoK1JQSlFVRzRpcXlxTkloazVOQWU2UFU2UDBZalZPWjB1dmxwdzE0V0w5L0NudlFUWHZmcmRESkRCblJoeXZnQjlPMlZJaEtDUXBPUkk2SUlldUh2bFA3M2RReERyOE13WUlpL1F4S0Vac081ZVQzT1RldWFUWTlCUVJBYVR0WnBiM1ZWbDlQUGtRaUNJRFIvSWprb0NGY0pSVkZZdFdhWDUvTXhJM3I2TVJxaDNLblR1U3hZbk1hS24zWjZHc2xYRmhzVHp1UnhBNWgwZlg5Q1F3TDhFS0Z3clFwNDVDbHNjNzlFTFN6QU9IYWl2OE1SQkw5ekxGK0VjaUczV1V3bEZnVGg4a2tHYlJDSjRuVDVPUkpCRUlUbVR5UUhCZUVxc1hYSEVVL3lLU3dra0Q0OVUvd2MwYlhMYm5leWV0MGVmbGkrbGYySE1yM3UxK3QxREIzWWhTbmpCOUk3TlVsVUNRcCtZNTQrQzhlV0RSVC8raGNZSjAvSE9IeTB2ME1TaEN2T3NYWWxqaC9tWVp3eUhmTk5NLzBkVG8xMjdUMUdhdmYyL2c1REVGb0VuVVViSnFDVURTWVJCRUVRcWllU2c0SndsVmhacVdwdzlNaWVJdUhrQnlkTzVURDMrdzJzV3JzTG04MTdDVXViMkZaTUdqZUFDV1A3RWhiU3ZQcFlDZGN1NDRDaEdIb1B3TEg4QjBwZWVBN2o1T2tZK2czeWQxaUMwT1NjVzlOdy9EQVhmV29mQXYvd1Z6R2tSeEN1TXZyZ1VBQ2NCWVYramtRUUJLSDVFMmRCZ25BVmNEaWNyRXRMOTN3dWxoUmZXWHZTVC9ERnR6K3haY2Roci9zTUJoM0RCM1ZqOHZpQjlPcVI2SWZvQktGMmtzR0FhZkpOR0VhTXhyRnNFWTVWU3pCT25JcStZeGNrczhYZjRRbENvMUd0VnR4SERtQmZQQjlkUWpzc3YzZ0dPU2pZMzJFSmd0QUU5Q0hhNzdhcnFNalBrUWlDSURSL0lqa29DRmVCalZzTzRDenJweEliM1lyT0hSUDhITkcxWWVPV0EzejUzUnJTRDNvdkhVNklqMkR5dUFGTUhOdVBvRUN6SDZJVGhQcVRnME13ejdnZEpTY2J4OWFOMkwvNkdEa3VBWDMzbnVpNzlVU09pUEozaUlKUWI4cjVIRnpwdTNHbDcwTEpPb08rNzBBc2Q5eUxIQ2wrbmdYaGF1WkpEaFlXK0RrU1FSQ0U1azhrQndYaEtyQXViYi9uNHpFalJkVmdVMXU4WWh0ZnpWM0Q2YXc4ci90R0QwL2xob21EU08wbWVrSUpMWmNjRlkxNThqU1lQQTMzOGFPNER1ekQrdTRib05PaFQrMk5wRGNnaFlRaGhZUWloWVFnQlljaWg0VDZPMnpoR3FZVUZxQ1cveXNxKzkvbHdyVm5PeWdLK3M3ZE1JMlpnSzU5c3I5REZRVGhDdEVGaHdEZ3pNLzNjeVNDSUFqTm4wZ09Da0lMNTNTNjJiamxnT2Z6VWNONitER2FxNWZkN21UUjhxMThPMzhkT2JsVnIwQWJERHF1SDlXSDIyZU1KRGFtbFo4aUZJU21vVXRNUnBlWWpHblNWSlNjYk55WngxSHlMNkRrWnFNV0ZhRVdGYUlXRlNKSHhlQStkc1RmNFFyWElGMVNCNVR6MlVqQklVaEJJVWpCd2RySDRlRllicjhIT1RMYTN5RUtndUFIa2l5akR3M0RrZWQ5TVZjUUJFR29TaVFIQmFHRjI3YnJDQTZITnZ3aUtpS1V4SFl4Zm83bzZsSlViR1hlb28zTVc3aVJ3dUtxMCs0Q0FvemNNSDRnTTZlUEVBTkdoQXFzckNBQUFDQUFTVVJCVkd1Q0hCV05IQ1VTTFlJZ0NFTExZSXlNd0NtU2c0SWdDTFVTeVVGQmFPSFdwZTN6Zkh6ZDhGUS9SbkoxeWIxUXlGZmZyV0h4aXUzWTdJNHE5NFdIQmpIOXhpRk1uVFNZd0FDVG55SVVCRUVRQkVFUWFtS01pTVNSSzVLRGdpQUl0UkhKUVVGb3dSUkZZZVBtaWlYRnd3ZDM5Mk0wVjRmQ29sSSsvbUlsQzVkdXdlMVdxdHdYR3hQT3JkTkdNR0ZNUHd3R25aOGlGQVJCRUFSQkVPckNGQmxKd2M0ZC9nNURFQVNoMlJQSlFVRm93WGJ2TzA1UjJWTFg4TEFndW5RU1U0b2J5bVp6OFBYODlYdzlmeTFXYTlWS3daVEVXR2JOR01YSUlkMlJaY2xQRVFxQ0lBaUNJQWoxWVl5T3duNzJyTC9ERUFSQmFQWkVjbEFRV3JCMWFlbWVqMGNNRVZXRERlRjJLeXhhdnBVNVg2d2l2NkM0eW4yOWVpUnkyODJqNk5lN2c1K2lFd1JCRUlRS0tZbXhiTmg4ME45aENFS0xZWTVyZytwMjQ4ek54UkFSNGU5d0JFRVFtaTJSSEJTRUZtenR4b3ArZzhNSGQvTmpKQzJQcXFxczJiQ1AvMzI2akt5ekY2cmMxekc1RFQ5LzRBYTZkMm5ycCtnRVFSQUV3VnRRa0lYc25IeC9oeUVJTFlZNUxnNEEyOW16SWprb0NJSlFBNUVjRklRV2F2L0JUUEl2YXBWdXdVRVdlblpQOUhORUxjZnVmY2Y1ejN1TE9IcWk2aktUTnJHdHVPK3VDWXdVVlppQ0lBaENNeFFVWkFIZ1hIWStNZEhoZm81R0VKby9jMXdzQUxhc0xJSjc5UEJ6TklJZ0NNMlhTQTRLUWd1MWJsUEZrdUloQTdvZ3k3SWZvMmtaam1kbTgvWUhpOW0yODBpVjI4TkRnNWg5MnhpbWpPdVBUaWVlUjBFUUJLRjVTazdTcXFETzVWd1V5VUZCcUFOejIzWUEyTTltK1RrU1FSQ0U1azBrQndXaGhmcHAzUjdQeDJKSmNjMktTMnk4KzlFU0ZxL1locXFxbnR2TlpnTXpieHJPcmROR1lEWWIvUmloSUFpQ0lOUXVKVW1yZ2pwNkxJdGVQY1NLQVVHb2pjNWlRUjhTZ2swTUpSRUVRYWlSU0E0S1FndDA3UGhaY25JTEFEQWFEZlRyM2RIUEVUVlBxcXF5Wk9WMjN2dDRLWVZGcFo3YlpWbG04cmgrL095TzZ3a0xDZlJqaElJZ0NJSlFkMEdCWmdJRFRHUWNFMVZRZ2xCWHByZzRNYkZZRUFTaEZpSTVLQWd0ME5wS1U0b0g5KytNd2FEell6VE4wN0VUNS9qSHYrZHk4TWpwS3JjUEg5eU5CKytlU0Z4c0t6OUZKZ2lDSUFnTk4zUndWemFrSGFENFFSdEJnV1ovaHlNSXpaNDVOZ1pibGtpb0M0SWcxRVEwMXhLRUZtaGRwZVRnc01GZC9SaEo4Mk8xT3ZqM3V3dDU2S2szcXlRRzQ5dEU4TVlyRC9IOHIrOFFpVUZCRUFTaHhicDU2akJLU20xc1NOdnY3MUE4RkVWbDN2Y2JXZm5UemdidGYrRkNFUXNYYitaSVJ2TlA0Qnc4ZElyOC9LSXF0eDA0ZUlwTld3NWlzem44RkpWUUUxTnNuRWdPQ29JZzFFSlVEZ3BDQzVOOS9pSW5Nck1CME90MURCMGdrb1BsVnE3Wnhkc2ZMUFpNY1FZd200emNlZXRvWnQ0MFRBd2JFUVJCRUZxOGxLUllvaVBEV0orV3p2aXhmZndkRGdBRmhjVjg4dVZxN0hZSEtZbHh0RzhYWGEvOXo1ek40NTl2TGVDZU82K25RMHBjcmR0bm43L0lxdFc3dUgzbXFJYUczR0F2dmZvbHhTVTI1bjcyTzg5NXhmc2ZMeVA5NEVtKysvUzM5VHBXUVVFSmk1ZHZhMUFjQ2ZHUjFWNGdmdmZESmF6ZGtNNm43ei9qdWEyb3FKVGN2TUk2SFRzc0xKRHdzT0FHeGRVY21lUGljT2Jsb2JwY1NIcng5bGNRQk1FWDhkZFJFRnFZTlJ2MmVqN3UyeXNGazhuZ3gyaWFoMU9uYzNudHJibnNTVDlSNWZhaEE3dnkrTU0zRXRFcXhFK1JDWUlnQ0VMakd6KzJENTk4OFNQbnN2T2J4ZFRpOExCZ2Z2WGt6ZnorcFRta2JUbFk3K1JnZlN4ZnRaTTMzL21lMGxJN1hUb2wwTHRuY3BYN3Y1NjNqb3lqbDlkZkxxRk5CTE52RysxMSs1R01MTTVsNXpQaCtyNmV4T0RGaThYc1NUL08wTUhkQ0F5MDFPdHhMdVFYOGY3SHl4b1U0L0NoM2F0TkRpcHVVTnhLbGR0K1dyZVhmNzYxb0U3SHZ1dTIwZHg5eDlnR3hkVWNtV0ppQUxDZFBvMmxmWHMvUnlNSWd0QThpZVNnSUxRd203Y2Q5bnc4Yk5DMVBhWFlabmZ3eVJlcitQYjdEYmdyblFSSFJvVHl5NTlQcDMrZkRuNk1UaEFFUVJDYXh2aXhmZmx1d1FaZS9lZTN2UGJYQjVyODhVNW01dkRvMDIvVnVwMGt3YWRmcmViVHIxWlh1ODJ3UWQzNHpUTzMxRHVHRXllemVmT2RSZXphYzVUd3NDQis4L1JNcjhRZ3dLNDl4OWk4OVZDOWoxOVp0eTd0ZkNZSDE2emZBOERZVWIwOHR5MWV2ZzFGVWVuZnV3TVhMaFI1N1hPcDRPQUFyMTdSa3lmMDU1SDdKdFVwdHBJU083Zis3RzkxMnJheXdRTzZFQmRYdDdZcWNUR3Q2MzM4NXN3VXJTV3I3ZG5uUkhKUUVBU2hHaUk1S0FndGlNM3VZRS82TWMvblF3ZGV1MHVLMTZXbDg1LzNGM0crYkdvemFNdXNaOTQwbk5tM1hvZlJLQ29xQlVFUWhLdFRUSFE0UDMvd0JsNzk1N2Q4L05uS0pxL3lVaFFGbTgxQnR5N3Q2TlNoVFlPUE0zOVJHbmFuczE3N25Ndk81NHR2MTdCNDJUWVVSV0g4MkQ0OGRNOUVRa01EZlc3LzhwL3VydkY0dDk3OU54eE9GL00rLzMyOTRuQzUzQ3hkdVlQWW1GYjBTazBDd08xVytIN3haZ0JlKy9lOE9oM25yeS84akFGOU8xYTVUYS9UWWJHWTZyUy8rNUtLd0hKNzBvK1RuWE1SZ0pPbnM3SGFuYXhZcmZXQWpJNEtJN1ZiSWhFUjErWktDbE5rRkFDTzNGdy9SeUlJZ3RCOGllU2dJTFFnMjNZY1FWRlVBRHFreEJFYUV1RG5pSzY4NGhJYmYzL2pXOVp2cXRxSVBiVmJlNTU5YklZWU5pSUlnaUJjRThhUDdjT3V2VWY1NUlzZjZabWFUSzhlaVUzK21JTUhkT2EyVzBZMmVQK0ZTemJYZWR1RGgwNnhZUEVtVnE3ZWphSW9kT3ZTamtjZm1Fem5qdkVOZnZ6THNUNHRuZnlMeGR4MTIyZ2tTUUpneWZKdG5NOHQ0SWFKQTBqdGtjaUhjMWJpZHJtNS81N3gxUjRuSlRHMlNlS2IrMzBhNnpic3EzTGIzLzd4RGFBdFFVN3QxdlEvSDgyVk1TSUNBTWY1ODM2T1JCQUVvZmtTeVVGQmFFRTJiNjlZSmpPd1R5Yy9SdUlmTzNZZjVlWFh2cW95Y0NROExJaEg3cDNNbUpFOS9SaVpJQWlDSUZ4NVAzL3dCaktPbnVXUEw4M2g3anZIY3ZPTlE1cmtjVUpEQXBsKzR4QVMyMFh6OFdjckczU001S1E0cGswWlRQdDJNVFZ1VjF4czVZbGZ2Y3VKazlyd3RkUnVpZHg1MnlqNjl2SnZxNUJ2NW04QXRPY0N3R1p6OE1tWHF3Z1BEK0xoK3laaE5odjVic0ZHSEE0bm8wZlU3NXpFWm5Ody9ueEI3UnNDcFZhYno5dC8vK3l0S0wvVWxtcy84dFJibEpiYStQaWRwd0dRNVd0N0lKc3VPQmhKcnhlVmc0SWdDRFVReVVGQmFFRTJiNnRJRGc3b2UrMGtCNTFPTis5OHVKaDVQNlJWdWYyNllUMTQ4dEZwQkFXYS9SU1pJQWlDSVBoUFVLQ1psLzR3bTFkZS80YTMzbDNFaHJSMG5udHlScU1QS1duVktwaWZQemlGa2hJcmYvanpISy83eTFjMXlMSlU3VEhHamVuRHMwL2NYT3RqQlFWWjZKQVVTL2V1N1pneVlRQWRrbXVmWHR6VXRtdzd6TUZEcDZyYzl0R25xOGpMSytLeGgyL0FiRFplMXZHWHJkckJzbFU3THVzWWVyME8wSkdYVjhTSms5bEVSNFo1V3F5VWx0ckpPcHRYcitPRmhRWVJjaFd0VURGR1JZbktRVUVRaEJxSTVLQWd0QkRIanA4bEwxOXJkQjFvTWRHMVU0S2ZJN295anAwOHgwdXZma0htNllvVHVzQUFNODgrZmpQREIxL2JBMWtFUVJBRUlTWTZuTmYvOWlEZkxkakF4NSt0NU1ISDNxUlhhaEpEQjNlbFovZkVSazBVQmdaYVdQSDlYenlmT3h4TzN2MW9HZk8rMzhpMEc0Znc2UDJUZlNZSTNXNkZ3cUtTS3JmWmJBNVVWZlVjQjhEcGNtRzEybm5pMGFtZTdheFdlNjF4U1pKMDJRbTY2cWlxeW9lZnJhaHkyNkhEcC9sMndYbzZKTWR4NDZTQlZlNVRGSldDZ3FwZmF6bXoyWWpKNU4wVHVYL2ZEa3k4dmwrZDRySGJYYnp5K2pmVjN2L1R1dDJlajR1THJRUUZXZGkwN1NCL2VmV3JPaDIvM0VQM1RtRG05QkgxMnFjNU00U0c0THg0MGQ5aENJSWdORnNpT1NnSUxjVG1IUlZUaWdmMjYrenBkM08xVWhTVnIrYXQ0NlBQVitCeXVUMjM5MDVONHJkUDMwcXI4R0EvUmljSWdpQUl6Y3ZOVTRjeWRGQlhQdjU4SlJ2UzlyT2hyRGR2eng2SkJBVmFTRW5TZXQyTkc5UG5zaE9HcXFyeTAvcTlmRGhuQmVkekN3R1FKUmxmcHliYmRoemgzKzh1UXEvWDhaOS9QT0pKanQxMjc2c1VGcFpXMmZiVEwxZno2WmZWVHpxdVRteE1LejU5LzVuNmZ5RjFzR2pKRmc0Zk9jT1FRVjNZdU9rQUFPM2FSakY0WUdmdW1qWEdhOG51aVpQWlRML2pMNzRPVlczQ0xTNm1OU09IOWFoVFBNWEYxaHJ2WDd4aU8yYXpFWWZMeFNOUHZVV3ZIb25Ndm0wTWYzM2haMTdidnYyL0pTaUt3cU1QVFBhNnIyMThaSjNpYVNuMElXRTRDd3Y5SFlZZ0NFS3pKWktEZ3RCQ1ZGMVM3TisrTzAwdE42K1FGMS85blBTRG1aN2JqRVlERDl3OWdlbFRCdnN4TWtFUUJFRm92bUtpdy9uVlU3ZkFVNUJ4N0N5Nzl4NWpmVm82R1VlelBNbkNwS1RZQmljSHM4OWZaTlhxWFN4YnRZUFRaM0laTWF3Ny8vakwvZnozZjR2NWJzRjYzRzQzanoxOEF3Q0hqNXpobzg5WHNubnJJV0pqV2pGNzFuVVlqUlZ2UFc2WU1BQ3J6UUZBWGw0UmF6YnNwV3ZudGxVR2p1emFlNHhqeDg4eGVtUlB3cXFaVGd4VU83bjRjdGxzRHQ3L1pEa1JyVU80ZmNZb1QzTFFiRGJ5MHU5bis5d25LaktVZSs4YTUvTytqc2tObi9SY0YybGJEbkl5TTRkUnczcXcvMkFtTTZjTjQ1OXZMYUN3cUpUbmYzdUgxNFhsVDc5Y2pWdFJ2S1luWDQwTVlhR1VIRDNtN3pBRVFSQ2FMWkVjRklRV29LVFVSdnJCazU3UEIvVHQ3TWRvbXRhS24zYng1dHNMS0ttMGpDZ2xNWlkvUEhjNzhYR3QvUmlaSUFpQ0lMUWNLVW14cENURmN2UFVvWmQ5ckJVLzd1RFRyMzdpOUpsY2REcVpZWU83OGZ2blpwR2NHTXY3SHk5bHpmcTl0SWxyemZ4RmFVUkdockkzL1FTYnRod2tPRGlBeHgrNWtjbmorNWYxeEt0UU9ZRzJOLzBFYXpic1pXQy9UdHc1NnpyUDdkdDNIZUc1MzM5SWVGZ3dqejR3NmJLL2p2b3ltNDNFUklkeHp4M1hZelo3THdmMkpTakl3dlhYOVc3aXlMd3Bpc3JIbjYya2Y1OE9STFFPQmVDR1NRTnhLd3FvMnRMcjl6NWNpc0dvNTY3YnhuZ3QvMTYzWVI5cFd3N3kzRk16cm5qc1Y0TE9Zc0ZWSkNvSEJVRVFxaU9TZzRMUUFtemRjZGpUN0x0VGgzaENyNklHMGVXY1RoZXZ2dkV0UDY3ZDQ3bE5saVZ1bnpHS3UyYU5RYWU3dGlmdENZSWdDSUsvOUU1TlljWHFYVXlkUElqcmh2Y2dQRHlZWXlmTzh2aXpiM1BnMENsdW56bUsyYk91NDlhZnZjcDdIeTRsT2lxY1RoM2pPZlgvN04xbllCVFZHZ2JnZDdhbmt3UUlDYUdHM2p1Q0lFZ1ZRVVFRbFc3QmRsWHNWeEd2b3FoNHNWeDdRUlJCUUhxUjNwRXV2YmNFQ0VrZ0NVa0lxZHRuN28rRlNaYmROTmhrTnNuNy9IRm5kc3EzUWNqdXUrZWNMeUVGM2JzMGR3a0dpNnQ5bTRabzFxUTJscS9hamZ2NnRrWDl1dUVlZm1WRm16eHhGTUpyaE9CaWJGS3AzV1BWdW4xMzNKQmsxZHAvRUgzK0NxWk5lUUw3RDhiSSs0ZmNtSEdSbXBhSnhTdDJvVjNyS0xmclFzWmNUTVQ2ellmUXRYTlRkT3RhOGRaMFZ1a05FRTN1T3owVEVSSERRYUp5NForRCthWVV0NnQ0VXorU1U2NWowb2V6Y0RFdVdkNFhIaGFDZDk5OERFMGFSaFp5SmhFUkVaVzJxbFVETVczS2t3Q0E4eGNTOGZOdmE3SDU3Mk9vWGkwSS8vM3dDYlJ1V1IvVC9yY1ltWm1PUmh6dnZ2a29xbFR4d3hQUGY0WHZwcS9DZTIrUHVPMTd2L0RNSUx6MHhvLzRhTnBDZlB2WnMvRHpNM2prTlJWWGVJMlFVcjlINDRhUjZOcTVhYkdPdFZpc21QM25GcGY5aDQ5ZlFLc1c5ZEMrYlVPbmNQQ20rVXUydzJhelk4eGp2ZHhlZC9pUWJsaTJjaTkrL1dNanV0N1YxR1V0eGZKTzBPc2dXYTFLbDBGRTVMVVlEaEtWQTN2MzU0V0RuZHMzVnJBU3p6dDY0aUwrODlGc3AybkVEL1R2aE9lZXVoOEdmZWwwSGlRaUlxTGlTNzZhanEwN2ptUEg3cE00Y3pZZXdWWDg4ZVRZZm5obzBGM0l6akhoN2ZkbTRzanhDeGg0WDBlc1hyY2ZaNk1UOE5EZ3JuaHMyRDJZczJBclp2d2VqUEdQMzNkYjkyN1NLQkpqUi9URzczTTM0YjJQNXVEajk4ZVdXbWRpVDdnWW00eUJEMDkyKzF6N3RnM3c0YVRSTHZzYlJrVmd4UEFleGJwK2RyYlJiVGc0c0Y5SFZLc2E2UGFjMUxSTXJGcTdEeDNhTlVTenByWGRIdVB2NzRQaFErN0c3M00zWWNQbXc3aXZiL3RpMVZOZXFQVjZTSFpSNlRLSWlMd1d3MEVpTDNjMk9nR1pXWTV1Zm40K2VxZUZ1c3U3T1F1MzR2ZDVteUJKamluVEJyME9iNzg2SE4yN1ZMenBMRVJFUk9WVndwVlV6UGg5UFZxM3FJYzNKZ3hGNzU2dG9kTnBzVzdqUWZ3d1l3MGtTY1NVZDhlZ1kvdUdXTDF1UHhLVDB3RUE0MGIxd2RtWUJQeTVlRHV1WitiaXhXY0dsVGpZTTVrc0dQM1l2WWlMVDhHVzdVZngyanN6OFA3RWtRaXJWcVUwWHVvZHExTEZEME1HdW0rZUZoRmVlcU1RTzdRcnVGbmQ3M00zd1dxMTRZblJmUXU5eHREQlhiQncyUTdNV2JBVmZYdTFyVkJMdWtnaWcwRWlvc0l3SENUeWN2OGNQQ2MvN3R5eGlVdW51ZklvTjllQ0taL053NzVEZWE4dHZFWXdwdjduQ2RTS3JLcGdaVVJFUkhTcjltMGFZc21jZHhBVTVBZEprckJ6OTBuTVhiZ04wZWV2b090ZFRUSGgyY0dvVmkwSVZxc05BR0F5TzdvUXExUUMzbnRySkNaL01oZHJOeHpBMGVNWE1lcVJudWpkc3cyMDJzTFhJVHh3S0JxTFYreEVlSTFRdlB6OFlMejEyc05RcVZUWXRPMHdubm5wVzR3ZjF4OEQrM2QwdTM2ZWtvS3IrRHMxVlZIYXVlakxXTGZ4SUhyMWFGM2tGOHgrZmo0WTFMOGpGaTdiaVEyYkQyRkF2dzVsVkdYcEU2MVdxRGdqaFlpb1FBd0hpYnpjZ2NQUjh1UE9IY3IvZW9PWDRsUHd6b2UvSStscXVyenZyZzVOOE03cmo4TFBWNjlnWlVSRVJGU1FyR3dqVnE3Ymg0MWJqaURoY2dvYU5vakFSKytOUlpkT1RlUmpEaHgyckhVWEhwWTNRczdYVjQrcEh6eU9uMzVkZzJVcjkrREw3NVloSWlJRXJaclhrNCs1T1lNZ0o4ZUlKU3QyNGE4MSs1QndPUVVBTUhaRUxRQ0FScVBHeERlR28yN2RNTXo4WXdPKytuNDVscXpZaFVlSGRzZTk5N1NDd2FERG40dTNJL3ZHYkl1QzVPU2FZYmVMK0dYbXVrS1BNeGgwR0RQQy9mcDhubmJxVEZ5UjlkeGt0ZGxMZE8yWUMxZFFKY2dQNDhmMWMza3UvWG8yZ3F2NE8rMGJOcVFidG13L0JwUEpVcUw3ZUR0N1ZoYlV2aFd2b1I4UmthY3dIQ1R5WWlhVEJhZlB4Y3ZiWFRvV2I3RnFiL1gzN2hQNDlIK0xZTEU0Rm9RV0JBSGpSdlRHbUVmTDVzMDNFUkVSbGR6YURRZncrVGRMb1ZJSjZOQzJJVjU0ZWlBNmRXaUVhVjh0eHQ3OVo2RFhhWkdkYmNTMm5jZWhVcW5RdldzenAvUFZhaFZlZUdZUSt2ZHVqOHVKcVU3QklBQ2NPSFVKQUxCdzJVNEFnRTZueGYzOU8rTGhCN3VpVHUwd3AyTkhQSHdQT3JWcmlPK21yOEt4RXhmeCtUZEw4Y3VzOVpqMTA2dFl1WG92a2xPdUYrczF6Vit5dmREbkF3Tjl5eXdjakQ1L0JlY3ZKcGJLdGUvdjN4SDkrN1NIV3UwWWRYbndjQXg4ZlF4SVRMNkdLNGxwYU5XaXJ0UHhWVU1EOGVmTXQ3eHVST2Fkc2w1UGh6YllPNmVpRXhGNUE0YURSRjdzMk1sWWlEZldTR25ZSUFKK3ZtWGJvYzlUN0hZUlAvNjZHc3RXNzVIMytma2E4SjgzUjZCaklXdmtFQkVSa2ZMdXZhY1ZjbzFtM051OUZVSkNBdVQ5eWNuWGNlVDRCWGs3c21aVmpIeWtKeUpyVm5ON25RWlI0V2dRRmU2eS85ejVLd0NBd0VBL0RCdmNGUThNNklTZ0lMOEM2NG1xSDQ3L2ZmbzA5aCtNeHFMbE85RGo3cFlJQ1BERkw5OU5rRWNoM3FteVhNYmx3WUYzWWNMemc0dDFiSGEyRVE4K05xVkUxNys1ZHFEZExtSEQ1c01BSENNeG16ZXA3Ylo3Y1VVTEJnRWdOellXZmxGOHowbEVWQkNHZzBSZTdQQ3hHUGx4MnhiMUZhems5bDFMejhKL1B2NERaNklUNUgxMWFsWEgxUGZHSWF4NnNJS1ZFUkVSVVhFWUREb01lL0J1bC8xZlRCMFBTWkpnczRuUWFGUzNIYWk5T1dFb3dxcFZ3Y2poUFFvTkJXL1ZzWDFEZEd5ZkYvajQrWld2TDFIcjFhMkJ6YXMrS2RFNS92NCtKVDducHY2OTI2Ri83M1lRUmFsQ0JvQUZzVjYvRHVQRldFUTg4cWpTcFJBUmVTMUJNdVo0NXVzMUl2SzQ1MTc3RHRFM3ZrMmYrdDdqNk5TK2ZLMDVHSitRaWxjblRVZjY5V3g1WDdlN211R2QxeDZGWHE5VnNESWlJaUlpcWd4UzFxN0Z5VmRlUnZ0Rml4SFFxcFhTNVJBUmVTV09IQ1R5VXRrNUpqa1lWS2xVYU5XOGJoRm5lSmVUWitJd2NmSk01QmpOQUJ5djRabkg3OFB3QjdzcFhCa1JFUkVSVlJiWER4MkVTcWVEZjRzV1NwZENST1MxR0E0U2VhbkRSL09tRkRkdEZBbURRYWRnTlNXejc5QTV2UGZKSDdCYUhSMzE5SG90cHJ3ekJ1M2JORkM0TWlJaUlpS3FMT3k1dVVoZXNRSkJIVHRDVUttVUxvZUl5R3N4SENUeVVvZnpMZkRkdGxXVWdwV1V6TnBOQi9ERmQ4dmtCY0VEL0gzdytVZmowYUNlNndMa1JFUkVSRVNsSldIbVROZ3lNbER6c1JGS2wwSkU1TlVZRGhKNXFVUEh6c3VQMjdZcUg4MUlmcHV6QVhNWGJaTzN3NnBWd2VkVHhpTWlQRVRCcW9pSWlJaW9zckZldjQ1THYweEhVSWNPcU5xdm45TGxFQkY1TllhRFJGNG9QU01iOFFrcEFBQ3RWbzNtVGVvb1hGSGhSRkhDcDE4dHhPYS9qOHI3b3VxR1k5cVVKMUVsc1BoZEI0bUlpSWlJN3BROUp3ZkhuM3NXb3RHSVJoOThxSFE1UkVSZWorRWdrUmM2ZUNSYWZ0eThTUjFvdGQ3N1Y5VmlzZUw5cVhPeDc5QTVlVis3MWxHWU1ta01EUHJ5czA0aUVSRVJFWlYvdHV4c0hCMDNEbGtuanFQRzBLSHdhOEExcjRtSWl1SzlpUU5SSlhiNFdQbFliekF6MjRpMzN2c041ODVmbHZmMTd0RWFiNzh5SENvdStreEVSRVJFWmNpYWtZR2pZOGNnKzh3WlZPM2JGdzNmbjZ4MFNVUkU1UUxEUVNJdmRPaElYcWRpYjExdk1DVTFBNjlPbW83RXBIUjUzNGhoOTJEODJQc1VySXFJaUlpSUtoUEpZc0cxWFR0eGRlMDZwRzNaREZ0T0RxTCsvUlpxUGZXVTBxVVJFWlViREFlSnZFeGkwalZjVGMwQUFCajBPalJwV0V2aGlsd2xYVTNIeTIvL2pOUzBUSG5mR3k4TnhZQStIUlNzaW9pSWlJZ3FtNzE5KzhDY2xBUjlqUnFvT1dZTXdoOGVEa1BObWtxWFJVUlVyakFjSlBJeWgvTjFLVzdadkE3VWF1K2FucHVTbXVFVURHcTFhdnpuelJHNHUzTXpoU3NqSWlJaW9zcW0xcE5Qd3JkK0ZFSzZkMWU2RkNLaWNvdmhJSkdYT1hRMEx4eHMyOHE3RmxDK2xwNkZseWRPbDROQmpVYU5xZTg5NGJWVG40bUlpSWlvWW9zYzk3alNKUkFSbFh2ZU5TU0ppSnk2L3JadDZUMmhteU1ZL0JuSlZ4MXJER28wYWt5Wk5JYkJJQkVSRVJFUkVWRTV4bkNReUl2RUo2UWdKOWNFd0xIZVlNT29DSVVyY3JpZW1ZT1hKLzZNSzRuWEFBQXFsUXBUSm8xQnAzYU5GSzZNaUlpSWlJaUlpTzRFdzBFaUwzTGl6Q1g1Y1p0VzlTRUlnb0xWT0dSbUcvSEtMY0hnQnhOSE1SZ2tJaUlpSWlJaXFnQVlEaEo1a1pPbjQrVEhMWnJXVWJBU2g4eHNJMTZiT0IzeENha0FBSlZLd0FjVFI2RnJwNllLVjBaRVJFUkVSRVJFbnNCd2tNaUw1Qjg1Mkx4SmJRVXJBWEp5VFhodDRuUmNqRXNHQUFpQ2dIZmZITUZna0lpSWlJaUlpS2dDWVRoSTVDVnljeTJJVDBnQjRKaTYyNlJocEdLMUdJMFd2RDVwaGxNdytQYXJ3OUdqYXd2RmFpSWlJaUlpSWlJaXoyTTRTT1FsanA2OElEOXUxQ0FDT3AxV2tUcHNOanZlbWZJN29pOWNrZmU5L2VwdzlPblJScEY2aUlpSWlJaUlpS2owTUJ3azhoSW5UOGZLajVzM1VXNjl3ZjkrdlFqSFR1YlY4c1pMUXhrTUVoRVJFUkVSRVZWUURBZUp2TVRKTS9IeVk2WFdHL3h6eWQvWXN2Mll2RDErYkg4TTZOTkJrVnFJaUlpSWlJaUlxUFF4SENUeUFuYTdpTlBuOHNMQnRxMml5cnlHN2J0UFlzYnM5ZkoydjE1dE1XSllqekt2ZzRpSWlJaUlpSWpLRHNOQklpOXdMdVl5ckZZYkFDQ3NlakFDQTN6TDlQNW5ZeEx3eVpmejVlMTJyYVB3NWt2RHlyUUdJaUlpSWlJaUlpcDdEQWVKdk1ESk01Zmt4MlU5cFRnbE5RTnZULzRkVnFzZEFGQ3ZkaGltdkRNR0toWC9lU0FpSWlJaUlpS3E2UGpwbjhnTG5EZ1RKejl1MGJUc21wSGs1SnJ4Ny9kL1EyWldMZ0NnYWtnZ1BwdnlGQXdHWFpuVlFFUkVSRVJFUkVUS1lUaEk1QVdPSGpzdlB5NnJUc1dpS09MZGoyWWhMaUVGQUdEUTYvRFpsS2NRWE1XL1RPNVBSRVJFUkVSRVJNcGpPRWlrc01Ua2E4ak1OZ0lBdEZvTjZ0ZXRVU2IzL2Z5N3BUaDJNaFlBb0ZJSitQQ2QwYWdkV2ExTTdrMUVSRVJFUkVSRTNvSGhJSkhDOHE4MzJMSlpYYWhVUXFuZmMrVzZmN0IrOHlGNSs0MlhocUY5bXdhbGZsOGlJaUlpSWlJaThpNE1CNGtVZHVKMC92VUdTNzhaeVluVGNmanF4eFh5OXNpSGU2Si9yM2FsZmw4aUlpSWlJaUlpOGo0TUI0a1VkdVpjdlB5NHROY2J2SjZaZzhsVDU4amJ2YnEzd2xOaitwWHFQWW1JaUlpSWlJakllekVjSkZLUXpXYkhoZGdrZWJ0cDQxcWxlcjhwMC81RWVrWTJBQ0NxYmpqKy9mTERwWG8vSWlJaUlpSWlJdkp1REFlSkZCUnpJUkYydXdnQWlBZ1BoWit2b2RUdTljZUNMVGh5L0lLOC9jbjc0NkRWYWtydGZrUkVSRVJFUkVUay9SZ09FaWtvK3Z4bCtYSGpxSnFsZHA4VHArTXc2OC9OOHZiSWgzdWlha2hncWQyUGlJaUlpSWlJaU1vSGhvTkVDam9ia3hjT05tcFlPdUZnWmxZdUprK2RBMG1TQUFDTkcwVGlpVkY5UytWZVJFUkVSRVJFUkZTK01Cd2tVdERaOHdueTQwYWxNSEpRa2lSODhOKzU4anFEZnI0R2ZQak9hS2hVZ3NmdlJVUkVSRVJFUkVUbEQ4TkJJb1hZYkhaY2pFMld0NXMyOG53emt2bEx0K1BJOFl2eTlydHZQb2Fxb1p4T1RFUkVSRVJFUkVRT0RBZUpGQko5L29vODFUZXlaalhvOVZxUFh2OU1kQUorL1dPRHZEMXM4TjNvMUs2UlIrOUJSRVJFUkVSRVJPVWJ3MEVpaFp5TnladFMzTGlCWjZjVVorZVk4UDRuZWVzTTFxOWJBOCtNdTgrajl5QWlJaUlpSWlLaThvL2hJSkZDenVWdlJoSVY0ZEZyZi9UWm4waTlsZ2tBOFBIUlljcWtNZEJvMUI2OUJ4RVJFUkVSRVJHVmZ3d0hpUlJ5N3Z3VitYRWpENDRjWExoc08vWWZqcGEzSjc3NkNHcFVEL2JZOVltSWlJaUlpSWlvNG1BNFNLUUFzOW1LMkRoSE14SkJFTkM0UWFSSHJuc21PZ0cvek01YlozQmcvNDY0dTNNemoxeWJpSWlJaUlpSWlDb2Vob05FQ29pNW1OZU1wSmFIbXBIY1hHZFFGRVVBUUoxYTFmRGkrRUYzZkYwaUlpSWlJaUlpcXJnWURoSXBJUDk2ZzQwYmVHYTl3ZnpyREdxMUdreVpOQTQ2bldjN0lCTVJFUkVSRVJGUnhjSndrRWdCWi9NM0kvSEFsT0lOV3c0N3JUUDR5bk1Qb21aNHlCMWZsNGlJaUlpSWlJZ3FOb2FEUkFwd0dqblk4TTZha1dUbm1QRGpyNnZrN1I1M3Q4QjlmZHJmMFRXSmlJaUlpSWlJcUhKZ09FaFV4c3htSytJU1VnQTRtcEUwcUhkbjA0cG56RjZIekd3akFDQXd3QmR2dlBqd0hkZElSRVJFUkVSRVJKVUR3MEdpTWhaek1WRnVSbEtuVnZVN2FrWnk3dnhsckZ5M1Q5NSs0ZW1COFBYVjNYR05SRVJFUkVSRVJGUTVNQndrS21PeGw1TGx4M2N5YWxDU0pQejNmNHZrN2VaTmFxTlBqN1ozVkJzUkVSRVJFUkVSVlM0TUI0bksySVc0SlBseHZicGh0MzJkRld2MklqYitLZ0JBclZiaHpaYzRuWmlJaUlpSWlJaUlTb2JoSUZFWnl6OXlzRjd0MndzSE03Tnk4Y3ZzZGZMMkkwTzZvVlprMVR1dWpZaUlpSWlJaUlncUY0YURSR1VzK3Z3VlZZeEpqUUFBSUFCSlJFRlUrWEhkT3JjWERuNy95MnFZVEZZQVFMV3FRUmp6YUcrUDFFWkVSRVJFUkVSRWxRdkRRYUl5bEo2ZWhaeGNFd0JBcjljaXJGcVZFbC9qNUprNGJQcjdzTHo5NHRNUDNGRlRFeUlpSWlJaUlpS3F2QmdPRXBXaEM1ZnkxaHRzVUMrOHhPZmI3U0ttZmJOWTN1N1VyaEc2M2RYTUk3VVJFUkVSRVJFUlVlWERjSkNvRERtdE4xaW5Sb25QWDdoOEJ4SXVwd0lBdEZvMVhuM2hJWS9WUmtSRVJFUkVSRVNWRDhOQm9qSjBJZTcybTVHa3BHWmc5dnd0OHZib1IzcWhldFVnajlWR1JFUkVSRVJFUkpVUHcwR2lNaFNiTHh3c2FUT1NiNmIvQll2RjBZUWtQQ3dFancyOXg2TzFFUkVSRVJFUkVWSGx3M0NRcUF6bDcxVGNvSDVFc2MvYmZ5Z2F1Lzg1TFcrLzhkSlFhRFJxajlaR1JFUkVSRVJFUkpVUHcwR2lNcEtZZEExMnV3Z0FDQTcyaDcrZm9Wam5XYTAyZlA3ZEVubTdaN2RXYU5PeWZxblVTRVJFUkVSRVJFU1ZDOE5Cb2pKeUlUYXZVM0g5RWpRam1UMS9DMUxUTWdFQVBqNDZ2REIrb01kckl5SWlJaUlpSXFMS2llRWdVUm01bUgrOXdkckZDd2N6TW5PeGNQa09lZnZ4RVgwUUVoemc4ZHFJaUlpSWlDcWk5UFFzbDMwWFloUHgwNHkxaUwyVTdQS2NLSXBJVHJsZThQV3VaMkhmd1hQSXlURjZyTWJOMjQ1ZzQ1WkRoUjRUbjVDQ1gyYXVneWhLSmJxMkpFbVl2MlE3MHErNy9oeHVtak4vcTl1ZkJSRlZIaHFsQ3lDcUxDN20rNFZidjVqTlNPWXUyZ2FielE0QXFGNDFDQThONmxvcXRSRVJFUkVSS2NscXRjTm1zOTNXdVQ0K2VyZjdWNnplaStrejErR2xaeC9BZlgzYnkvdmpFMUt4YVBrT3RHaGV4NmxKWVBMVmRIejgyVUlrWGIyR0g3OThFYUdocmwvS256d2RqL2Mvbm9OdlAzc096WnJXbHZldjIzZ1FKcE9seUZwNzlXaU53RUJmcDMycjF1Mkh4V3BEMzE3dENqenZ6TGw0ekYreUhXSFZxMkR3d0x1S3ZNOU5TY25wbUxkd0c5WnRQSWpQUDM0S1ZVTURuWjVmczM0L1pzN1ppUGlFVkV4OFkzaXhyMHRFRlF2RFFhSXljdkZTM3JUaXVyV0xEZ2N6TW5PeGN0MC84dmFvUis2RldzM0J2a1JFUkVSVThmdzZhd01XNVpzeFV4Skw1MDVDVUpDZnkvNmUzVnBpeCs2VCtPenJKZmpuNEZtOE9XRVlmSDNkQjRsLzd6aU9MNzViRHFQUmhERWplaU00Mkw5RU5jeVl0UjdwMTdPTFBLNTF5M291NFdCeDlMbTNMUmF2MklVanh5NldLQndNcnhHQ0R5ZU53dHZ2LzQ2Tld3NWp4UEFlOG5Obnp5WGdtNTlXb24yYkJuamo1YUVscm9tSUtnNkdnMFJsUUJRbHhDV2t5TnNONm9jWGVjNmk1ZHRoc1ZnQkFDSEJBZWpmcTMwUlp4QVJFUkVSbFc4UERyeXIyTXZvYk5sK0RKZmlDcDRPR3hUa2gybFRuc0F2djY5SC9PVlVHQXphQW84OWN1SWlmSDEwK1BpOU1Xalp2RzZKNndhQWZyM2JZc0p6ZzkwK3QzMzNTVXo3MytKaVhTY3g2UnJHdi9pTnkzNmJ6WTZFeTJrWStQQmtwLzFCQWI2WU4vUGY4dmF0endPQTNTNWl6b0t0bUxOZ3E3elBZckZCRkVVY094bUxJU09tT0IwLzhwR2VHUFZJejJMVlMwVGxIOE5Cb2pJUW41QUNTWEtzRHhKZUl4Z2FqYnJRNDdOelRGaTJlbys4UFdwNFQyaTFoWjlEUkVSRVJGVGUzZCt2SXhwRUZmMUZPZ0RFWEV4MEd3NU8vWHdSZHU0OTZiUlBraVE4OE1pSEFCeEJHUUI4TkcyK1BETkhraVNJb29pMzMvOWRQc2ZmejRBRnM5N0cxWlFNYk50eEZBQVFlK2txQUdEejlxTTRjVG9XQUhCZkg4ZVgrR3ExV3A3aWZPcDBIQXdHTGVyWGM3eVdrcnlYRHd6d3dkUGorc3QxQ1lMZ2Nzek56eGFDSUVDbmR3NDlSejk2YjRIWFBuMHVIcnYybk1MUXdWMExEV0ZiTkt0VDdIcUpxUHhqT0VoVUJ1SVNyc3FQYTlXc1Z1VHhTLzdhQ1pNcGI5VGd3SDZkU3EwMklpSWlJcUtLeEd4MXZJOStjblNmMjc3R3VzMkhrSHpWMFpnazZlbzF6SnEzQlVCZXNMaG0vUUdvVkk3UXJuT0hKaTduZi83dE10U01DTUdVZDhlNHZYNXVyaG1aV2JrQUFJdlZCcXZWaHFUa2RBQkFnTDhQaGp6UUJjdisybzF0TzQvamkwL0d1d3d1V0wvNUVGYXYyNDgzWHg2S1dwSE9ueS95VHgyKzFjS2wyK1Z3TUx4R1NKRS9CeUtxSEJnT0VwV0IrQ3VwOHVPaXdrR2owWUlsZisyV3R4OTdxRHRIRFJJUkVSRVJsWUJPcDhHd0lkMWdzVmpsUUsrNDlIb2RqcCtPazhQQlZzM3JZZlZpeDFUZG5idFA0djFQNXVKL1U4ZWpTZU5hdDEzZmhzMkg4TzNQSzUzMmpYcnFNd0RBczAvZWgwZUczb09JOEZDY09IVUowMmV1dzcrZUhpZ2ZaekpaOE52c0Rjak1Na0lVWFY5YmNzcDEvTDNqbU52N0hqZ1VBd0RZdU9Wd2dkT3NteldwdzVHRFJKVU13MEdpTXBCL3ZjRmFFVlVMUFhiWjZ0M0l5VFVCQUFJRGZESG92czZsV2hzUkVSRVJVVVVTVVNNWTJkbU82YnlUcDg3RFAvdlBsdWo4R2Q5TlFFU05ZR1RXanlqd0dIZFRmVXR5VEtjT2pmQmU4QWdBd0t4NW0yR3oyZkhVMkg0QWdLaDZOUUFBblRzMnh2MzlPMkxKaWwzbzFMNFJPclJyQ0FDWXMyQXJVdE15OGZMemcxSEhUYVBEeE1RMC9QYkhScmYzdFZydEFJQjVpN1lWV052STRUMFpEaEpWTWd3SGljcEEvT1Y4SXdjakN3NEh6V1lyNWkvWkxtOC9OcXdIOVBxQ0YwNG1JaUlpSWlKbnp6d3h3R2s3TkRRQWI3MzZjSkhuN1RzUWpjWExkN3E5eGszMkd5UDExT3JDWi9aWXJUYm9OQVYvM0k0SUQwVkVlQ2dBWVBtcXZiQlliZWpSclNVQUlQMTZGcTVkeXdJQURCOXlOd0RIWjRocjE3SndOVFVEaTVidFJOdldVZWpXcGJsOG5NR2drenN4dDJrVmhYWExwdHg2Uzloc2Rnd2Q5UW5hdHFxSER5YU5MclIrSXFwY0dBNFNsWUhZdUNUNWNXUkV3ZE9LVjZ6ZEs0OGE5UE0xWU1qOWQ1VjZiVVJFUkVSVU9jVEZweUR1Y2dvU2s2N2gvbjRkNE9kcktQYTVNZWNUTVhucVhJL1c4K2tIanlPeXB2TVg1MnMyN0M5MnQrSzQrSlNpRHdLZzAyclJ2azNESW85TFRyN3Vkdis1Nk11SXVYQUZBSEQ2WEFJQVlQYy9wM0F1eHZHNFlWUk5sM01zRmlzTVBycGkxWGVySi8vMU5USXpjNTMyclZtLzMybjc4Tkh6R0Q1MnFydzlmRWgzUERkK0FKS3ZwdU5HcnhJWGUvZWZRVTZPRVUwYTFaTFhOeXhNZ0w4QmZuNCtKWDhCUkZUdU1Cd2tLbVhwMTdQazVpSmFyUnBWUXdQZEhtZTEydkhuNHIvbDdVZUgzc05SZzBSRVJFUjBSNDRjdjRnTm13N2k3MTNINWZla0FOQ2lhUjAwTGNHYWVUYTdIZW5Yc3oxYW03dTFBRmVzM3V2UmV3QkFZdEkxREh4NGNqSHFzYnZkdjNQUFNjeGQ2RHdOZDlhOHpmTGpzU042T1QwbmloTFNyMmNqTU9EMmdyWDMzaG9CcTgxOUxRVUpEd3NHQUl4NzlrdDU2bkJCWnN4YWp4bXoxaGQ1emZIaitoZmEzSVNJS2c2R2cwU2xMUCtVNHJwMVhOY0V1V24xK24xeXh6SS9Yd09HRHVwYTZyVVJFUkVSVWNXVWsyUEc1S2x6Y09qSWVRUUYrdUtKMGYzUXVtVTlCQWY3bzJxSSt5K3JDOU9rVWFUY2xLTTBmZlA1YzZoZnlIdm0vS1ordVFpNzlwd3E4cmpnS3Y1NDlxbThhY0xSTVZld1pNVXVQRFM0S3hvM3pCdjFkL1Q0UmF6ZGNNRGwvQ2ZIOXNPVE45WURuRFYzRTJiL3VRVi9MWGdQZm41NUl5OVhydDBuUDA1SnZRNjdYVVROOE1MWEdpOUkyOVpSdDNVZUFIejgzbGpZUmVlaGc2bHBtZmpobDlVd0dzMlk4UHhndVV2eFB3Zk9Zdm5LUFdqY0tCSmpIK3NGbFZybGRGNnRtcmRYUHhHVlB3d0hQY0ZrZ2owK0Z1TDFORWpYMHlGbXBFUEt6SUNVbXd2SllnUk1Ka2k1T1VwWFNRcXBEMkJGeTV0YjU1RDk3Z1MzeC9VQjBFYytMaHYyajkrQVo3K2JwZElnK1BvQkJnTUVuUThFWDE4SWdVRlFCUVZEQ0E2R3FrcFZxQ1ByQUliaVQ5a2hJaUlpdWxQeENhbVlPSGttRXBQUzhjVG92aGorVUxkeU15TkZyOVhDeDBkZnJHTlZLbFdSeDd6MDdBT3dXR3lvVTd1NnZNL0hvTWVTRmJ2UXNsa2RlWjAvQU9qY3ZqR0dET3lDbWhHaEJWNHZPY1V4OWZoTWRIeUJVNVZQblkwSEFLelplQUJaT1VZOE51eWVZcjJlL0M3RUp1TEFvZWdpai9QeE1lQ0JBWjNrN2ZadG5XdmF0TzB3ZnB1OUFXYXpCYSsrTUFTRDhoM2JzVjFENU9TWXNISExZU3hjdGhNdlBqTVE5ZXVGbDdoV0lpci9HQTdlSmpFbEdmWnpKMkU3Y3dMMlN4Y0JzV1REdm9tb1lwQnljNERjSEJTd3RBdWdVa05kdHo0MGpWdEEwNlFsaEZCK0EwdEVSRVNsSisxYUpsNys5MCtRSkFuLysrOHphTlc4cnRJbEtTTG1mQ0pPbjQyVHQ0K2R1Q2cvUG44eEVRQnc4RWlNeTlwK0FIRDZiQnpVR2pYdTc5ZkI5Ym9YSE9kTyttQTIzbjN6TVhUcjJ0emxtQjA3VDhKZzBDRWw5VHJPM0ZpajBFZXZRMWkxS3RCcUMyOWtjdE9ac3duNCtiZDEwT20wVUtuY2R6MjJXS3dJQ1E1d0NnY0J4M0pGMjNZY3hlSVZ1eEJ6UGhGcXRRcmpSdlZCL3o3dG5ZNFRCQUhESHJ3YldkbEc3RHR3RnM5TStBNmRPelpHbjN2Ym9IM3JCZ2dNOUMxV3JVUlUvakVjTEFFcEl4M1d3L3RnTzdvZllzcFZwY3Nob3ZKQXRNTitJUnIyQzlFd3IxMEdWYlhxMExUcEJHMmJqaENDZ3BXdWpvaUlpQ3FZU1pOblF4UWwvUHpOaXdpclhubmZhK3cvZEE0elpxMkhYcStGSURpSGF6ZlhPdHl3K1RBMmJ6dnFjcTdWYW9OV3EzRUpCNittWk9EOGhVUThOTGdyWWk4bDQ0TlA1K0hmcno2TXZ2ZTJ4ZGZUbm9XUFFZZUV5Nm5ZdWZja2V2Vm9qUk9uTHNubmR1bmNGRjA2TnkyeTdyajRxOGpPTnNuYlAzejVQT3JWcmVIMjJNbFQ1K0gwbWJ3QU5QbHFPbWJOMjR5ZGUwNGpKOGNJZjM4ZmpCdlpHN201RnN6OFl5TUc5dXVBNEZ1YXZYeng3VkxZN1NKbWZEY0J2OHphZ0QzL25NYmVmV2NBQUgxN3RjWGJydzB2c21ZaUt2OFlEaGJGbEF2cmlTT3dIZGtQZSt4NXBhc2hvbkpPVExrS3k4WlZzR3hjQlhYZEtFZFEyS0kxWU9BM3MwUkVSSFJuUHBnNkQ5RVhydUNMcWVNcmRUQ1kzMjgvdklJYVljNC9pNTE3VHVIOWorZGc0dXZEbmFZVjMvVFRqTFZZdWU0ZmwvM3JOeDBFQVBUcTNncjF4b1RoOVVtLzRyOWZMb2JWYXNmOS9UcEFGQ1ZNL1hJUkpBbDRkR2gzcDNEd3B2Yy9ub05HRFNNeDZwR2VBSURNekJ6a0drMUlURXJIWTQvL0Z5bXBHZWpWb3pYYXRxcGY0dGNhRWh5STZQTlhFRjZqQ2diMTc0ZSt2ZHJDWU5EaHF4OVdRQkFFK1BzWDNDQ2xUdTB3ZlBTZk1ZaFBTTUdPM1NleGMrOHBQSGovWFNXdWdZaktKNGFEQlJGRjJJN3NnM25iZWtqWDBwU3Vob2dxSUh2c2VkaGp6OE95ZlNQMDk5NEhUZXYyZ0twNFUwMklpSWlJOHR1MTV4UzI3enFCMFkvZWl6WXRTeDRzVVI3SnpZSXhPVGxHTEY2eEMxSDF3OUdzYVcwQXdLZVR4MkhDdjZkanhlbzk2SHR2Rzh5WXRRR0hqc1RnMFdIZEN4enRGeHQzRmVuWGN4QWFISUFsZiszQ2hZdEpBQUFmSHowYVJFVmd4UEFlNk5TK0VRNGZMZm5BRksxV2plKy9lQjQ2bmZQNmtxZk94S0ZtUkNpMDJxSS8vdGVLcklhUmovVEV5QnZoSlJGVkRnd0hiOFZRa0lqS21IUXRGYVlsY3lCc1hjZVFrSWlJaUc3TDdEODNvM3ExSUl3ZDJVdnBVdTdJaGkySGNlaG8wWTA0QUNEaGNxcEg3cG1UWThMQnd6SHc4ZEhEWnJOaDcvNHpDSzdpNzNUTWpOa2JrWjF0eEtzdlBDanZDd3owdytjZlB3VWZndzYvemQ2QXhjdDNvazNMK25oaXRLT3pzVW9sd0dxMXljZGJyWGFrcG1XaWNjTkk2SFFhV0sxMlBQSlFOM1R1MkJndG10V0ZScFAzL3U5bU9KaVpsWXRyMTdMYzFwMy8yamZkR2d4dTNuWUU1eThrM2xaVEZDS3FQQmdPNWlOZWpvTnB4UUtJVitLVkxvV0lLcUdiSWFIcW54MHdEQm9HVldUbFhFQ2NpSWlJU21iL3dXakVYRWpFcXk4TWdWcGR2cjlnWExKaVo1bmZVNjFXWWNxMCtSQkZVZDUrNVlVaDh2Tjc5cDNCWDZ2M29sV0xldWpadlpYVHViNCtlbnoyelJKczMza0M5ZXZXd0lmdmpwS2JqdFFJQzhiQnd6R1lPV2NqQXYxOWNQUmtMRXdtQzVvMXJvVmVQVnFqVjQvV1JkYjIyc1FaaFQ1Zk5UVFE3WDZMeFlyNWk3ZmpqL2xiRVZZOUdJOHlIQ1NpUWpBY0JDQmxaY0M4ZGhsc3h3NHBYUW9SRWNTRVM4ajk2VXRvV3JlSHZ2K0RFQUtyS0YwU0VSRVJlYkhscS9jZ0pEZ0FBL3ExTC9wZ0wvZk41OCtoZnAyd1loMDc5Y3RGMkxYbmxOdm4rdmR1aDNhdG94QWE0ajQ4eTg5ZzBPR25yMTZBeFdLRFNpVWd2RWFJVTZkZXUxMUVRSUF2L3YzS01KZHoxNnpmaiswN1Q2QnQ2eWhNbmpnU2ZuNTU2L3FOSDlzZi8vMXFNZVl0M0FaUmxHQXc2TkRybnRZWWVGL0hZcjArQUhqbGhTRUlxKzcrdmVEY0JWdVJsSnp1c3YrdjFYc3hkK0UyeHlqRlJwR1lQSEVVT3c4VFVhRXFmVGhvTzNrRXBxVnpBTE5GNlZLSWlKellqaDZFN2N4eCtEejJKTlFObXlsZERoRVJFWG1ockd3ajloMDRpekVqZXBmclVZUFBqUitBNThZUEtORTVIMDRhWGVCeklTRUJDQWtKS1BENVcwWFZEeS93dVc1ZG1xRiszVENFMXdoeGVlN2hoN29oS01nWHZYcTBnVnF0Y25xdVVjT2ErUFg3bDR0ZGd6c3RtdFl1Y1AzQ05Sc091QTBIZmYzMEVDVUpMejMzQUFiZjN4a3FsY3JOMlVSRWVRVEptT082Mm1wbElJb3dyMTBHNjU2L2xhNkVpS2hJdXA3OW9lczFBT0NiT3lJaUlzcG4rYW85K1BhbmxaZzkvWFhVakFoVnVoenlFRW1TSUlxU1MrQllYRGFiM1drTlF5S2l3bFRPa1lNV0M0eC8vZ3A3OUdtbEt5RWlLaGJMdHZXd1g0NkR6NGluQUoxTzZYS0lpSWpJUzJ6YWVnUlI5Y01aREZZd2dpQkFyUlp1KzN3R2cwUlVFcFZ1Q0lxVWs0M2NHVjh6R0NTaWNzY2VmUnE1TTc2R2xKT3RkQ2xFUkVUa0JUS3pjbkg2YkR6dXZhZm94aFpFUkVRRnFWVGhvSFF0RmJrL2Y4RnV4RVJVYm9sWDRwSDc4eGVRTXE4clhRb1JFUkVwN01qUkN3Q0F6aDBhS2x3SkVSR1ZaNVVtSEJRdnh5SDNweThnWFV0VHVoUWlvanNpWFV0RDdrOWZRcnlhcEhRcFJFUkVwS0JqcDJKaE1PaFF2MjdCelRTSWlJaUtVaW5DUVNrckE4YjVNeUhsNWloZENoR1JSMGlaMTJHYzh6T2tyQXlsU3lFaUlpS0ZIRDErQWExYTFGVzZEQ0lpS3VjcWZqaG9Oc1A0Mi9lUTBqbGlrSWdxRnVsYUdvd3p2d2ZNWnFWTElTSWlvakptTkpweE1UWVpMWnN4SENRaW9qdFRzY05CbXhYR09UOURUT0hVT3lLcW1NU3JTVERPblE3WXJFcVhRa1JFUkdYb3pMa0VTSktFRnMzcktGMEtFUkdWY3hVNkhEU3ZXZ3I3eFJpbHl5QWlLbFgyQzlFd3IxcXFkQmxFUkVSVWh1SVNVZ0FBVFJyVlVyZ1NJaUlxN3lwc09HZzdkUlRXQTd1VUxvT0lxRXhZRCt5Q1BmcU0wbVVRRVJGUkdZbExTRUZvYUFCMFdvM1NwUkFSVVRsWEljTkJLVHNUcGlWemxTNkRpS2hNbVpiTWdaU1ZxWFFaUkVSRVZBYmk0MU1RR1ZGTjZUS0lpS2dDcUpEaG9IbjVBc0JzVXJvTUlxSXlKV1Zud3J4aWdkSmxFQkVSVVJtSVMwaEJyY2lxU3BkQlJFUVZRSVVMQiszUnAyRTdjMXpwTW9pSUZHRTdjeHoyNk5OS2wwRkVSRVNseUdLMUlTVTFBNUUxUTVVdWhZaUlLb0NLRlE3YWJEQ3RYcXgwRlVSRWlqS3ZXUUxZYkVxWFFVUkVSS1VrT1RrZEFGQXRORWpoU29pSXFDS29VT0dnNWU4TmtGSlRsQzZEaUVoUllzcFZXSFp2VmJvTUlpSWlLaVZwNlZrQWdKQ1FBSVVySVNLaWlxRGloSU1tSXl3N05pdGRCUkdSVjdCczN3U1ljcFV1ZzRpSWlFckJ0V3VPY0RBME9GRGhTb2lJcUNLb01PR2daZGRXd0daVnVnd2lJdTlnTXNLeWE1dlNWUkFSRVZFcFNFdlBCQURVQ0t1aWNDVkVSRlFSVkl4dzBHU0VaVGMvQkJNUjVXZlo4emRndFNoZEJoRVJFWGxZWnFZUldxMEdhclZhNlZLSWlLZ0NxQkRob0dYZlRzQnNVcm9NSWlMdllqTEN1biszMGxVUUVSR1JoK1hrbU9EbloxQzZEQ0lpcWlBcVJEaG9QYlJYNlJLSWlMeVNaZDhPcFVzZ0lpSWlEOHZKTWNQWFI2OTBHVVJFVkVHVSszQlFURXBnaDJJaW9nSklxU2tRa3hLVUxvT0lpSWc4S01kb2dwOHZ3MEVpSXZLTWNoOE9XZy8rbzNRSlJFUmVqZjlPRWhFUlZTeEdvd1UrQm9hRFJFVGtHZVU3SExUYllUdDZRT2txaUlpOG11M1lJVUNTbEM2RGlJaUlQTVJpc1VLcll6TVNJaUx5akhJZER0cmpMa0xLelZHNkRDcUhoTkRxU3BkUWFhakN3cUdLcUFWVlJDMEl3YUZLbDFNcFNUbFpFQk11S1YwR0VSRVJlWWpaWW9WT3AxVzZEQ0lpcWlBMFNoZHdKK3dYemlsZFFxV2dDZ3VIdHZNOXNPemFBaW5OUzlkM1ZLa2crQWRBeXN3by9MRHE0ZEEvK0JqVURSb2o5OXVwSlE1TTFJMWJRRXk2RENranZVVG5hYnYzQVZTT2IzZXRPemNEZGx2Qjk2amZDSnIyWFFBQTl0Z1kyUGJ2S3RHOWJwY1FFQWgxblNqWVRoejI2SFY5eHI4aWg0SzJJL3RobXZPeng2NnRDbytFWWZoWWVUdjMrMm1GL213OXdlZUZ0eURvSGQwQnpjdm13WDR4dWxUdjV5bjIrRmlvYXRWVnVnd2lJaUx5QUl2RkJwMjJYSCtVSXlJaUwxS3VmNk9VbHcvbG5xVHJNd2lxeURvQUFNdmFaUkNUcjVUK1Bmc05ocVoxUjJpNzk0SHR4R0dZWnYvb1ZWTVVoZUJRK0l4K0JvSi9JSEsvL1FSU2RsWUJCd293akhzZXFyQUlBSURQNkdlUjgrVUhnTVZjclB1b3dpTGdNKzVma0t3V21CYk1oUDNVMFdMWHFCLzRNS0J4L0hXei9yTzkwQURMRWNaMmQ1U3NWcnNQQjNVNkFFS3g3eSt6V1FGUmRIdFBuL0d2UUFnS2htbnVMN0FkM1YveWF5dEJvNEdxZHYxODIrcThuNjFHQzEzZkIyRFp0ZzR3NW5yc2x1cndTTURnNDlpNCtkOXl3SDRoR3RxdVBaVXVnNGlJaUR6QVlyWkNweXZYSCtXSWlNaUxsTi9mS0RZcjdKVndtcHk2VGhUVVRWc0NBS3piTjViNi9WUmhFZEMwNnVEWUVBU0lxVmVkZ2tHaGFoZ0VnOEZqOTVOTUpraXB5Y1UvUWFPQjcwc1RJUVJXQVFENFBQa1Njbi80ekJHQ3VWeGNnbW5SYlBpKzhCWWdDQkNxVm9kaDJHaVkvdnkxNlB2b2REQ01mUjdRNlNEb2RQQjU4aVdZNXY4RzI0SGR4YS9WZy93bVRZUGc1MS9pODl6V2JQQ0J6Ny9la3E5bkdEVWVScXVsUk9HbllxeTMvRG1yTlFETWdFb05uOGYvQlhXVGx0QzI3UVRqN0I4ci9iUmEyNlh6anIrN3dtMkV5a1JFUk9SVnJIWTd0QnF1T1VoRVJKNVJic05CTVRVWnNKWHU5RUZQVURkcWRpT3dLQmt4NlRLazlMU2lyOStnS2RTMWIyK3FvUFg0SVVncGhRZHh1Z0VQeVdHQ2RQMGFMQnYvY25yZU1HdzAxQTJiM3RiOTNiRkhuNGJ4NXkrS2Y0TE5CdlBLUlRDTWVob0FvS3BkSDRaUlQ4TTA2d2UzaDR1eE1iQnUzd2h0ajM0QUFFMzdMdENjUEFMYnNZT0Yzc1l3ZkJ4VVllRjUxNG0vQ051eEN0SU14MlNFWmMwUzZJZVBjMnlyMVBBWit6eU12MzBEKzdsVHl0WldCTWxxY2RvVzFHcElBRlRWYTBCZHh6R2lVQWlwQ3Q4WEo4SzhiQzZzLyt4UW9Fb3ZZY3lGbUh3WnFocVJTbGRDUkVSRWQwZ1NKUWdxZnVGSFJFU2VVWDdEd2F0WGxTNmhXQXlqbnJtdEVWN21aZk5nM2JXbHlPTTB6VnM3MXJPN0RXTHFWZGdLQ1FkVnRlcEMwNkp0WGszTC93UXNsZ0tQVjRydDhEK3cxcTRuL3h3MExkdEIxMmNRTEp0V3VUM2V2SFlwMUUxYlFWVzlCZ0JBUDNRVWJERm5nQUthMitqNlBnQk4yODd5dHBSMkZjWmZ2L0dhbjRWNDZRSWtkeU1sYjFDRlJVRHdEeWowR3RaL2RrQUlDSUx1dmlHT0hSb05mQjUvRWJuVHY0UVlHK1BKY2ozcmxuQVFHc2ZDM0dMU1plUjg4d2w4eDcvc2FENmowVUEvZkJ4VVlSRXdyMXhZNExSNC9kQlIwRFJ0QlFDd2JGdGZyTCtENVltWWZvM2hJQkVSVVFWZ0Z5V29WT1c2dHlRUkVYbVI4aHNPcGlRcFhZSXl5dkFMUXYwRGo4aVBiU2VQdUcxVVliOTBQbThLcjFyakdDbDU4N2t6eDR1MU5xRzZYc084dGR0dWN5MUQ4OHFGVU5ldUIxV2RLQUNBcnYrRHNDZkV3bjdtaE92Qk5odk1TK2ZDNTduWEFRQ0NmeUFNUTBiQ05POFhsME0xN2J0QTEvOUJlVnZLemtMdTlLOEtYdGZ3SnBWS0RxcHVKZWowa055cys1ZDMwM3pucVZTQVRuL3o3bTREU2VQc0h3dHRrR0lZL1N3MGJUb1dYaThBeTZaVkVBS0RvTzE2cjJPSFRnZmZweVlnOTRkcEVCTVRpanhmQ2RLdFA0OThvM1NsbEdUa2Z2TUpmSjU0RWFxNkRRQUEybnY2UXZEMWcybitiMjZ2Si9nSHlzMVRCQi9mMGlsYVFXSktNdUM1Z2I1RVJFU2tFRW1Tb0dZNFNFUkVIbEordzhIcjE1UXVvVmpzRjg1QnVLVnBnYURYNXpWUk1KdGhqN3ZnY3A1VW5OY25TYkNkUGdZcEo5dmxLVTI3dStTUmNiYWoreUVtWG5ZNVJreHkzU2VmMzZJdDFQVWIzYWpSQlBQU3VXNlBzNnhiTGo4V0FnTGg5LzZYOHJieDkrK0xuUG90QklmQ2IrSW44dlp0ZDhvVlJSam56WURmYTVNQnZkN1JmR1Q0T09SOE10RnQ4dzk3ekduWWp1NkhwclVqTkJNQ0F3R3R6bWtrbXFwbWJSZ2VlVHp2SkxNWnhobGZRVW9yZXRTcXBsVjdHRVkvNi9ZNXYvYytML2JMMHJTN0MvN3Q3bkpzV016SWZ1ZUZZcDk3Tzh6TDVrRlZKUVRxWnEwZE8zeDg0ZlBNYThqOWJxcDNkcXErZFZxeFJvUDg4YktVazQzYzZWL0M1NG1YSE5QZlRVWllkbXdxMnhxOWlGakVNZ0pFUkVSVVBvaWl5R25GUkVUa01lVTNIQ3duSDNMZHJYMm5pcWdGMzlmZUJ3Q0lhVmRMdHNaZVBwSWtRVHgzeXUyNmNPbzY5WUdiNGVEeFE3QWRLVUgzV1kwRytzR1B5cHZtTlV1ZFI2WnB0RkRWckFYeGttdW9XVks2WGdNQWxXTXhaU256K2gydENTZWxwY0Q4MTN6b2g0K0RHSGNSeHJtL0ZOb1YyTHhpQVZSVncyRFo4QmRzSjQrNFBDOWVpWWYxd0c1SDUyQzdIY1paMzFmOHBoYVNCT084R2ZDZE1Fa09sd1gvQUtqck40Yk5HOE5CdXgwUTdmTC9ROUM2R2ExcHNjRDQ2OWN3akh3YTFwMmJJVjZPSzlzYXZVaDUrWGVUaUlpSUNtZTNpMUFKSERsSVJFU2VVVzdEd1NLbmRaWnpRbkFvL043OEVBQmdPM01DcHRrLzNuZ2kzemVFdHprRnR5aTYzZ01oaEZRRkFOZ3ZSc082ZTZ2ejgzMEdRdGRuRU93WFkyRFp1dmEydTlvS2dVSFFkdXdtYjF1MnJpczB6Q3NPNno4N0lGa3RqakMwc0ttN2NJU1J1Zi83c0pBREpKZ1h6WUtVa1E0eE5ibEV6VG1rckV6WW8wL0wyK29HVGVRL08vdjVzNFhXSmdSVmdhcDYrSTBhTXlBbVgzRThjZXY2ZXFYRlpJVHA5Ky9nTzJFU29GTEJPR2U2ZDNjdXRsamthZWxDQVZPNVliUGwvUjI2bFVwVjVQOHJGVVZGLzNlVGlJaW9zaEFFd05zR0RvcWloTFBuRXRDNFVTUlVYbFRjdWVqTE1Ga3NhTm1zTGdUQnRhN1lTOGtRSlJIMTY0YTdPYnQ0MW13NGdMaTRGRHd4cGcvMCtnTGVqeFppODdZakVFVVJmWHUxSy9DWStJUVVyTnQ0RUUrTjYxK2luNjhrU1Zpd2RBZjY5MjZMNENydTF5R2ZNMzhydW5WcGhycDF3a3BjT3hGVkRPVTJISVMxNEFZTUZZSmFrN2ZXbk5ONkl2bC9FWGcrSEZTRmhUdEc4d0dBMVFMVGdwbE9JYVFRV2gyNm52YzVTcXpYQUpxVXR2bUNvMXQrU1JWUm5xN25mWURHOGIrZ2xKVUI2NTYvaTFXanBuMFg2RzgyemlpQWZzRFFZbDJySkFxOXBtaEh6dFIzNUUzNytiTXduajhyYi90LytwUDhXbzB6dndOTXhnSXZwZTNTQS9waFl4elhPWGV5d1BYeFNwTjROUW5HUDM2Q2xKVUo4VXA4bWQrL0pDU3pLVy9xdnJ1Umd6ZXAxRkJWcndGVlJDUlVOU0toam9pRUtqd1M5dWpUaXZ5TUZWSFIvOTBrSWlLcUpGUXFGY1JTR2lod3U0NmR2SWpYSjg3QWdINGQ4TVlFejd3WHo4MDFJL1pTOFdZKzZQVmFSTlYzRHZnc0ZpdW1USnVQN0J3VGZ2dCtBb0tEWGNPeHo3NVpDb3ZGaWwrK25lQzAzMnExNDBwaUt1clVMam93MjdiOUdBNGVpY0ZVaWV6ekFBQWdBRWxFUVZUWWtiMktWZXV0VnEzYkQ0dlZWbWc0ZU9aY1BPWXYyWTZ3NmxVd2VPQmR4YjUyVW5JNjVpM2NoblViRCtMemo1OUMxZEJBcCtmWHJOK1BtWE0ySWo0aEZSUGZHSDViOVJOUitWZHV3MEdwa0hDbEloRFUrUUpCdXozZkU2VTRjbENsZ21IRWVMbXBnM250TWtpcHp1dnJHUjRha1Jmb1phVEQvTmVDdkNmVmF1ZnJGVktmNE9jUDdWMDk1RzNMdHZWNWpVMktJQmg4NUtZUlhxTUNqanl6bnoycGRBbkZJcG5OY2l3dDNBalVoYUJncU1KdkJJQTFJaDJCWUxVYXJ2K1BBdklvMmNxZ3NLN1dSRVJFVkg0SWd1QjE0ZUNXdngwREJnYjBiVi9zYzB3bUN4WXYzK1gyT1kxV2plWk5hdU9WdDZZWDYxcVJOYXRoMXMrdk91MmIrY2RHWEVsTXcwZi9HWVBnNEFDa1g4OUMrdlhzUWtjSmlxS0lqVnVPWU5iY1RUQ2FyWmo1dzh1b1VzVy8wSHZiN0k3UEFscXQ2M3ROVCtsemIxc3NYckVMUjQ1ZExGRTRHRjRqQkI5T0dvVzMzLzhkRzdjY3hvamhlWi9CenA1THdEYy9yVVQ3Tmczd3hzdWVIMXhCUk9WSHVRMEg3M1Q2cWRkVDVmdkZVdEJyOWZEN0FkMkFvVkJGMW5IYzh2eFpXRzlwM0tCcDFSN3FKaTNsYmRQQ1djNGo0RzdwbUNaVUNZWjBMZFh0dmJUMzlBTjBPZ0NPcVk3VzNkczg4Uktva2hIOC9KMUNhUDBEdzJGNDlBbWd1SjJHSlFsQ1plcjBWMFNESUNJaUlpb2ZWQ29Ca3FoTU9IZ3BMaGtiTnJzMkVkeTI0emg4ZlBUWXZmYzBkdTg5N2VaTWg5RFFRQXdkM0JVQVlEU1o4ZWRpeCt3aHUxMkUxV3FEVHFlRlNpWEF4NkJEODRrakFRQXZQRE1JYlZzNUdqcnUzWDhXTTJhdHh3ZVRScU5tZUFnQTRNY1phNUNja3VGMG4wTkhZckJ3MlU0TUdkUUZYVG8zaFNSSmVQMmQzNUNUWThUMGIxNUNVSkNmMC9GR294bnJOeDNDMHBXN2NmbEtHcXBYQzhLNEViM2c2NnN2OG1kaXN6a0djMmcwbmdrSEU1T3VZZnlMMzdpOVQ4TGxOQXg4ZUxMVC9xQUFYOHliK1c5NSs5Ym5BY2ZQZDg2Q3JaaXpJRy9KS0l2RkJsRVVjZXhrTElhTW1PSjAvTWhIZW1MVUl6M3Y5S1VRVVRsUmZzUEJpazRvWU9SZy9pQkQ4dHhvTlUzTGR0RDE3Ty9ZTUJsaFhqSUhncThmb05WQjBPa0F2US8wRHo0bUgyL2R1eDMyc3llY0w2SnkvbVdvYWQ3R0pXQUVBQmg4b0x2NzNyeHIvYjMrdHRmVGsxS1NrVHY5eTZJUExBWHFPdlVMN0VoY2xuUTkraFU2a2xaVm8yWVpWbE5LTkJxb3dtOU1CdzZ2Q1ZXTm1sQ0YxNFFRRU9SMG1CQmF2ZUJyR0hOaFQ3b01NVEVCWW1JQzdGY1NJQ1lsQUdaektSZnZSU3I2bHlwRVJFU1ZoSklqQitNdnAySCtrdTNRYWpWUXExMi9aRjIrZW0rQjU1ck5WdFNyR3lhSGc4RlZBckI2c1NQSStudm5jWHo0NlovNDlyUG4wQ0RLTWJMditNbFlBRUQxYWxWUXI2NmpXVjdNeFVRQVFNM3dFSG1mcjU4QnlCY094bDVLeGdlZi9vbm1UZXZnK2ZIM0EzRDh6SjU3Y2dBbVR2NGRIMysrQUo5KzhJUzhkbDlpVWpvZWZmeS95TWt4b1U3dE1Md3hZU2o2OW1vTGxVcUFxaGhmSk52dGRxaFVLcmRyR3Q2T3dBQWZQRDNPOGRsTWtpUzMxNVZ1L1BrTGdnRGRMZXNjam43MFhwZmpienA5TGg2NzlwekMwTUZkRWVKbW12Vk5MWnJWdVozU2lhaWNZampvcmJSNWZ6UlNRZE9LUGZodG9hN3ZvTHhyRzN6ZysrOHBCUjRyWFV1RmVlVUNsLzNDTGV1OWFWcTBkUnNPNnJyMWxodEl3SmdMNjRIZGVlc3I1bWUzT1FlajdtcXgyeUdscHhWNlRHbVJibk02cXY5N254ZCtnS3BrM3pocTcrbDdXM1VBZ0ZDMWVwRWo1OFMwbENML0hFcWJ1bDVEK0R6N2V2RU90dHNocGlSRFRJeUhtSGdaOWh2L2xhNWZLOTBpaVlpSWlNcUlTaEFnS2J5c3pjVFhoNk5IdDVaRkg1alBrLy82K3JidWxacVdnYmg0eDNKSDE2NWxBM0NzcFhjem5Nek5OY25IUnNkY3dldVRmb1hKWkVhZm5xMnhjY3RoWkdYbklpTWpGeGxadWZEMTFlUGc0UmdzK1dzbmhnL3BEc0F4dmZtdVRrMHc5SUV1YU5lbWdYeXRsOTc0Q2UxYVIrR0pNWDJ4YVBrTy9ENW5zOXY2ekdZckpFbHlPMkx2Vm0rOThqRHU2ZFlDdWJsbVpHYmxBZ0FzVmh1c1ZodVNrdE1CQUFIK1BoanlRQmNzKzJzM3R1MDhqaTgrR2U4eUtuSDk1a05Zdlc0LzNueDVLR3BGVm5ONkx2L1U0VnN0WExwZERnZkRhNFFVV1M4UlZRNE1CNzJVVTlmVi9LTjluTlljOU53YkF0dlpVOUJGMUM3NlFFbHlOQ2x4TjlycWxuQlFYYjhSaE1BcWtES3ZPKzFYUmRUSzIvRHhoZC83N2tmK1dmOWVEL1BLUlVYWFZONjRDMElWNHZmS2YvS0MyZ0xrZnY0ZXhLUXI4cmJQczYrWGFEU2k0Si8zamFTbVJac0MvN3pkc1owNkN2T2lXUkNUTHJ0OVhzck9CQ0RJOTdEdTJBVHpxa1dLaDVsRVJFUkVwVW1sRm1CWGFGcXhFcjc5YWFYTHZuZW4vT0cwSFZuVEVaQUZCL3ZEYURSQkZDVjgvZU5mQUFDdFZvT2dRRjhFQnZxaWNjTkl4RnhJeEsrek5xSnorOFlBZ0hwMXcvRFJmOGE0M09OeVlocUNBaDNMMVZRTERTcHdOTjJ4RTdHdzIrMkZqcmE3ZkNVTmlVblg1RUJ6dytaRCtQWm41OWMxNnFuUEFBRFBQbmtmSGhsNkR5TENRM0hpMUNWTW43a08vM3A2b0h5Y3lXVEJiN00zSURQTENORk5TSnljY2gxLzd6am10bzREaDJJQUFCdTNISWJCNEw2Wlg3TW1kVGh5a0tpU1lUam9yWnpDd2J5Z1F5aWxhY1cyby91aHJsRVRVbllHeEt3c1NObVprTEl5SVpseVlYajBTYWZ3eFo2dkMyOStnbFozeXc0Qm1yYWRZUDE3ZzhmcXJBaHNKNDhVR2w2cFFxdEJWYk1ZUWUwTnhwKytnSlNkVWVEeitrR1BRTjJrUllscUxJemc1dzhoSUxEb0E5M1JhQ0VFRk5KUitOWjczVmc3VU1yS2hEMzZOS1RyYWJBbjVrME5sckt6b0IvOHFQUG95YUtDUVVGdy9QMjZ6YW5zUkVSRVJFclRxRFd3VmFLMWhKOTlhZ0JhTjY4SEFOaDM4QngrbjdzSjc3NzFHQ0xDSENQZnB2KytIcWxwbVFDQXFxR0JtRGJsU2VqMFdnUUgrU0c0aWo5OGZKeS9uRis3NFFDV3J0d05rOGtLalZxRkRLUHIrOEtzckZ4a1pPVElvK3Q2ZG0rRm50MWJ1YTN2b1pFZnc2RFg0TDhmUGxIZ2EvaDE5Z2JNVzdnTk9wM2p2WENuRG8zd1h2QUlBTUNzZVp0aHM5bngxTmgrQUlDb2VvN3AwcDA3TnNiOS9UdGl5WXBkNk5TK0VUcTBhd2dBbUxOZ0sxTFRNdkh5ODRQZGRsTk9URXpEYjM5c2RGdUgxZXA0cnp4dlVjRnJ2bzhjM3BQaElGRWx3M0N3bE9uNkRJS3Uxd0RubmZsRy82bkNJK0gveWZkT1Q5dk9uWUp0ZjE3WExpbi9MLzc4VTA0OStHMmhtSEFKeGw5ZGgvbnJCejBzQjROaTBoV1lWeThwOEJxQ215WVEyZzVkWGNKQktUdXp3S25BUWxDVkVrK3J6U3RXRDcvWDNyKzljNHNwNTlOSmQ5d2wydlRucjg2TlhHNmg3ZElEK21HdTMxd1dSRXhKZ3BTUlh1RHpoYTFIYUw4Y0IwRnZjTjZwVmtNVkhsbnMrNWNWNDg5ZnVOMHY1V1RMandXL2d0ZE51VW5idlE5MDNYckR0R1NPNjdxWlJFUkVST1dBUnFPQ3phYnN0T0twWHl6Q3RLOEsvbXpnenMwMUIvUEx5c3FGS0VvdzNnam9zbk9OeU1qSWdVYVROeWdpb2tZb0dqZHl2RCtOdTV3Q0FLaGJxN3E4NW1CQWdJOGNEZ0pBUkVRbzloVFNGRVdyMWVEbnIxK0NTaVdnYnAwd25EaDFDZi83ZmpscVZBOEdBTmhGRWZ2Mk93WkVOR3RhK0pmMmtpUWhPenNYMWFyV0tQUTRxOFVSeXVuMWpvL2dFZUdoaUFnUEJRQXNYN1VYRnF0Tm5xYWRmajBMMTY1bEFRQ0dEN2tiQUZBcnNpcXVYY3ZDMWRRTUxGcTJFMjFiUjZGYmwrYnljUWFEVG02ZTBxWlZGTll0YzEwbXltYXpZK2lvVDlDMlZUMThNR2wwb2ZVU1VlWENjTEMwYVRTRlR5TVZCSmZuQmExVzd1UUxBRERucmFHUnZ5R0pKTm9CdGNacDJtYmVmZk5HWndtKy9oQ0NnbDBPa1RLdkZ4cDBxZXJVaDdiSGpTWWxkaHRNYzZjWDN0RGcxcEFKanZCVFZic2V4TGlMZVM5bjZWeVlNZGZsV01IUEgzN3Y1d1ZBOWlzSmJtOWpqemtEOHhMSE5BSXBOeWZmQlZTRk42VHdCRUdRZjJaaVNwSmN4NTBHaGtveC92aVp5ejRoS0JoKy8zSGRmMVB1TjUrNGRLWXVqTitiSDBJSWRyenhzUjA3Q05QODM0cGZvRmowOUdBcEowdCtMUGo1RjNxc1VDVUUrdnVHQURvOWZKNStCWmJWaTJIWnVxNzQ5UkFSRVJGNUFZMUdEWHNKd3NIc0hCUE9YMGhFZG80UjV5ODRHbm9NZmZCdStQdTV2bjh2cnE2ZG1xSk83V3BGSDVqUGlqWC91T3diLytJM1RzSGU2eE5uQUFBYU5vakFDMDhQdXEzYUxzVmR4YmMvcjBSQWdDLzBPdWVQdkpsWlJoZ01XZ3k4cnlNQVlPeGp2WkdhbG9udHUwN0NZckVDY0RUNXFCTGtoOUdQM29zZWR4ZStybUphV2haRVVVSm9JYzA5QU1CNjQzT1VYbGYwTEpvbi8vVTFNak56bmZhdFdiL2ZhZnZ3MGZNWVBuYXF2RDE4U0hjOE4zNEFrcSttRi9qUlpPLytNOGpKTWFKSm8xcnkrb2FGQ2ZBM3dNK3Y4Q1dJaUtoaVlEam9wWVI4Z2FGa3pqZnlTNTEvNUtBSWRZTW04SG42bFVLdnBSODZDdnFobzF6MjU3ei9pdE9vS3ljR0gvaU1la1llNVdoZXN4UmlvdnV3VHE0NWZ6QmpNc3ByMmVtNjlJUXBYemhZRUUzcmpubWpCaTBXMkk0ZmNudWNtSHdGWXZJVnQ4K1ZKU2t6QTlZOWZ5dHliK2ZwNVdVY1ROcXN0Myt1S0FJV3ozWUhGalB6cGxTN0M4SHpNenc4SmkrTU41dGhQYksvME9PSmlJaUl2SkZhcllLdGlDOVJZeTRrWXVtS1hUaHkvQ0tTcjdvR1FWM3Zhb1lHOWNOdnU0WWUzVnVVdUNISjM3dE91dXg3NmRrSFlEUmJjRGI2TXBiOXRSdFBqdTJINnRXQ0VCVGdKeC96MGJUNThscDk5aHRMeVB6cnRSL2xic01XaXhVUjRhN05BbDk5NFVHWEdpZFBuWWVqeHkvSTI1dTNIMEdITmczdzhYdGpTL1JhYnJxVWtBd0FMazFCYm1XeDNBZ0g5VVdIZysrOU5RSldXOG5XMEE0UGM3d1BIdmZzbC9MVTRZTE1tTFVlTTJhdEwvS2E0OGYxTDdTNUNSRlZIQXdIUzVsbDh4cVhqcjJxR2pYaDgveWJBQUF4NmJMTDZDM0pab08yYy9lOGJWTytrWVBxZkg5a3BkaDB3VEI4SElRYjNYanRaMDhXYTkzQS9DTVliYWVPUVIzVkNFSlFNRFR0T2tOWXN3UlNWbVloWndQYTluZmxuWC9pVU1sREpMTUpPVlBmS2RrNWJnaHFGYlIzOTRLMlMwL25rWnJwYWQ0elF0Q3BNWTJYMUtTUS9GT3FWY0VGZDF6VDN0MEw2aVo1Ync3TnF4WXExdW1haUlpSTZFNW9OR3JZQ2dpUFlpNGs0b2RmVnVIb2NjZVg4NjFhMUVYLzNtM2g3KytEcVBvUjhQY3ozRkVvNkduZHVqWUhBT2kwR2l6N2F6YzZ0MitNQmxHTytvNmZqQVVBOUxxbkZlcldjY3dRaW81SnhKYnRSL0hnL1hjaEpNUVJJRzdZY3NSdElIYitRcUxMZW9QcDZWbE8yK3MySG9LUGp3NFBEZTdxdEQvbWZDSituN2NKenoxNW45enN4SjJUcCtJQUFQWHF1Szc5bDUvMXhxakU0b1NEYlZ0SEZYbE1RVDUrYjZ4THM1clV0RXo4OE10cUdJMW1USGgrc0x5TzRqOEh6bUw1eWoxbzNDZ1NZeC9yQlpYYWVYWlFyWnF1Z1NzUlZVd01CMHViMVFMcGxzWUhrakhmRUhGUmREdDZMLy9Jd2Z6VGlnVjl2aEdGRmd0Z01VRzhtdVJ5dnFwS3NEeENTc3E4N2h3dzNqeS9nSEJSMjdNL05LMDdPSTdKeW5Tc2tWY01xb0Nndkd0blpjQjZZRGQwdlFjQ2FnMjAzZnZBc21acHdlZEcxb0dxVHQ0dlFldUIzY1c2cHhOSmdwUjJ0ZVRuNWFOdTNCejZCeCtEcW5xK04wdzJLeXhiMThHeWVZMUhnamlmSjE1MGpLQXJnQkJVcGVpTE9LMDlXYms3ODRyNUF6Njl3VEZpOVpaMUZsVTFJcUIvWUxpOGJUOTNTckZSbjBSRVJFUjNTcXRXdytZbURKczliek5temRzTUFPalh1eTNHamV5REdtR0Z6Nnp3WmczcWgrT0hMLytGbWhHaDhQZDN6RXJhdVBVd3Rtdy9pdjU5MnNwckRuYnYyZ0ptcyt2c2xvWExkbUxKWDg2Zkt5d1dxM3d0ZHk3RkpXUDJuMXV4N1VhMzM3cTFxMlA4dVA0RkhyOTduMk50dzNadENnLzBqRGZxSzZoRDhLMHV4Q2Jpd0tIb0lvL3o4VEhnZ1FHZDVPMzJiUnM2UGI5cDIySDhObnNEekdZTFhuMWhDQWJsTzdaanU0Ykl5VEZoNDViRFdMaHNKMTU4WmlEcTEvT2U0SmlJeWc3RFFTOGxHUEorWVVuNXc4SDhvYUhGRFB2RkdPUk9lOWZsZkorbkprRGQxTkZOeS96WEF0aUtPWDFTM2F3MTlBTWZ2bkZqQ2FaNXYwREt6amZpVHhBZ0JBUkNxQklLVlhBSWJDY095eU1ZYjY0ckJ6aldnYk1lUFFCZHIvc0JRWUR1N3Q2d2JGc1A1RjhqTUI5ZGozN3lZekU1RWZaenA0cFZyNmNJb2RWaGVQQlJxSnUxZHRwdk8za0U1aFh6SVYxTDlkaTkxRkdOUFhDUnZIQlF1cE5wdmhWQmJnNWd6QVZ1Tk1SUlZhME9NZUZTM3ZONlBReGpucFBYNFpTeU1tRDZjNFlTbFJJUkVSRjVoRWFyY1psMk91MS9pN0YrOHlHMGFsRVhMenp6UUttUER2UlVRNUxDK1BqbzVVWWtoYms1RXU1V0UxOGZYdVMwWWdDQUpHSHZ2ak5ZdW5JM0RoNk9BUURjMWFrSlJqN1NFODJiRk55UTVQakpXRVRIWEVHRHFIQ0VWUzg4aERVYUhiT2lmQXlGckVlZno1bXpDZmo1dDNYUTZiVHk5T2xiV1N4V2hBUUhPSVdEZ0tNajhiWWRSN0Y0eFM3RW5FK0VXcTNDdUZGOTBMOVBlNmZqQkVIQXNBZnZSbGEyRWZzT25NVXpFNzVENTQ2TjBlZmVObWpmdWdFQ0ExMGJUaEpSeGNSdzBGdmw2L3dyaDRPQ2tOZjBRN1FYM2h6a05xZ2JONGZQMk9mbEthdmk1VGlvb3hwRDI2RXJoQ29oVUFXSE90WjB1eGxNMlczSWZ1czUrWHhWU042d2N6RXRGVkphQ213bmowRFRvaTJnMTBQZjYzNllWeTF5dWE4UVVsVWVxUWdBMXUxRlQySDJHTDBldWo0UFFIZFBINmNwMjFKS01rekwvL3cvZS9jZEhWWDl0QUg4dVhkN2VvT1FoQjU2N3gxQnBBc0lpQlhGZ2xJVUZPejZzeGV3Z1Npb2lQZ2lnaUpWUUVIcEFxRlhhYUczQkpKQVNFamRmdS83eHlhYkxKdEt0aVRoK1p6RElYdnJiRmhnTXp2ZkdmZE1zODNPZ2x4RUJhSnRJRTB4UTJ6eTk1NDBtUW8vOWc0aFhVK0NXTE1PQUVBTWo4eExEZ29DZENQSFFBeVB6RGxRZ21IaG5HS1h1Qk1SRVJHVlp4cTFFdWtaZWF1UnZ2M2hUNnpiZEJCZE9qYkdSKzg4N3BFWVhEV1FwQ2hUdjF5S21OMk9mUW9MNmptWTY1UDNScUZWODdyMnh4a1plbHkvbnVad2pOSG8vTjc1NU9sNC9PL0RYNkRUYVRCNFFBZmNkMjhuZTFWaVljeG1LMmJOK1JNQU1PSytyc1UrRjRQZUJGRVVvTldxaXp6dWN0dzFaR2JtRllkOE4zMThvYkc4UC9VM3hKNjhiSCtjZEMwVjgzL2JoSmhkc2NqSzBzUFBUNGNuSHIwSDJka216RnV3QWZmMmJZZmdXd2FuVEp1NUFsYXJoTG16WHNDUDg5ZGoxNTVZN041N0VnRFFwMWRydlBIU0F5Q2l5cS9pSmdjVlNwY254OG9USVY5eUVEbExnb1hBWUhzUFBIY2tOMVFkdXRtbUsrY1FxOWVDdW5xdFFvK1hVMVB5SGloVkRwV0QwalhiRkRUVHByVzI1Q0FBVmZkN1lOcTExV25wcjJiZy9mWmxzbkptQnN3SGRwWDV1WlNFb25FTGFCOThBa0srNWRBd0dXSGErQmRNVzllN3JhZGo1cFEzbkphOTVxZnEzQU9hKzR0NFU1Yy9jU2pMMEQwOXNjajdpVkdGZjlwWldVaEpWK3pKUVVWRUZITC9aVkFQR081UURXcGF0d3JXYzZlOEVHRTVvYWk0LytRVEVSRlJIclZhYVI5d0ViUDdCRmI4dVF0MWExZkQ2eDVNNUxocUlNbXRERVlUZHV3NmdUUG5yNkpycDhhb1VkMng3OTI1aXduWUZuTU1BL3UxUTNDZ244TythcmRVNzMzMTdjb0M3M0ZyUlZ4QWdBOUdQOTRYOS9SczZkQ2o4Tk5wUzFDdmJpUkdET3ZtY0x3c3kvajYrMVU0ZXk0Qnpadld4ajA5V3hmN3ZES3pqZERwbktkRHA2ZG5JVnR2UUVKaUtoNSs4ak5jVDA1RHJ4NHQwYnBGM1FLdVVyU1E0QUNjT1hjVkVkV0NNS2hmWC9UcDFScGFyUm96dmxzRlFSQ0tYRTVkcTJZNFBuN25jY1RGWDhmMm5jY1JzL3NFN2h2WXFkRGppYWh5cWJBL0tRcGFIZVNzak9JUHJLQ2thd20ycWpWQnRQY2t6RDlzd1IyREZLeG5UOWttQmhmRW9JZVVjaDFTOG5YSUtjbVFVcEpodlJwbjN5MUdWTThia2lITGtLN2IraUJLY1JkZ1BSTUxSZjNHZ0VJSjdiQkhvSi83ZGQ1NU5lbzRWQTJhTnE4RkxKNUoraXFidFhaSURGb083WVh4enlXUTAyOTY1UDYzSy8rU2N3aUNmZm40bmN4NkpRN0tuSmV1V05QMlJrclZ2VGZVdlFiWWo3RWMzZ2ZUcGpYZUNLL2NFUHdEdkIwQ0VSRVJ1WUJhcFlMUlpFWm1sZ0dmVDE4R1h4OE52dnBzRFB4OG5aTlA1WjBreVRoNzdxcTl2OTZrMStkQWxtV28xU3I4dmVJRHArTTNiRG1FYlRISE1LaGYrMktyKzE0Y1B3UWQyam0yOVBuNnUxVTRlU2JlWVZ0a1JLaERMNzVjeDJJdkkvSGFUWWZrb05sc3hWZXovc0M2VFFjUkd1cVBOMTkrb05CbHYzblBVVUxTdFZTRWhlYTlGL3Rud3dFc1g3MEQ1eS9ZZm03UzZUU29GeDJKUng3b2dRNXRHK0RRZitlS3ZHWkJWQ29GdnAwMkhtcTFZMS9ERXljdkl5b3lGQ3BWOFQvKzE2aGVCWTgrMkJPUFB0aXoxUGNub29xcjRpWUgvZndyZFhMUTlJL3pwMXhDV041L2ZsTCtxajBYc1p5TmhUbzVDZGFrQkVoSkNaQ3VKMEc2bmdqNWVtS0JRMVB5VTlUSysyUkxTcnppa09BenJsa0dueGZmdGlXeUdqV0hzbTFuV0E3c0FrUVIydUVqN1VsRk9TVVo1aDJiWGY2OFNzSjY4aGdNdjg3eHlyMUx5eUU1U0FBQTYrVzh2akdLbW5XZzZ0Z2RtaUVQMmJkSkY4L0M4SHZKQnV0VVp2a25paE1SRVZIRnBkYllLZ2VYcjR4QlZyWUIwNlkrNi9IRW9OVXF3V1FxYmU5ckdVQmVJaTMyWkJ4ZWYrOW5aR1haVnRXb1ZFcTBibEVYblRzMFFxY09qY3NjWTJDZ3I5TkFGcFZhQ1VISWkwRWhDckFVVUp4Z01wbHhQVGtOelp2bXJhUktURXJGUjU4dHdzblQ4UWdLOHNNWEh6MWRiSzlCQUZpMk1nWUdnd2tOb3FQczI5UnFKY3htS3g0YzFnMGQyemRFc3lhMW9WVG10UTdLVFE2bVoyUWpKYVhnbjN2Tlp1ZTRiMDBNYnZyM01NNmRUOEREOTk5VmJKeEVkT2VxdU1uQmdBQWc2YXEzdy9Bb1JjM2E5cThsTnp4MytYb1Nzajc5MzIyZHEyeVV0NlRBZXY2MHd6NHAvaElzQjNaQjJhNExBRUE3N0ZGa1hUd0xWZXVPRUd2a1BTZmptdVhGTHVYMW1maW1yVXJSRmZJdG9WWTBhQUsvS2QrVytaS0dSVC9CY3ZSZ21hOVRsUHdKSHV1WldPaC9tRmJrOGRySHhrTFpxcENLMEVwQ2lyOEVHSTJBUmdNb1ZkQTg4SVI5bjV4OERmcDVzenhXa1ZxZUNUb21sb21JaUNvRHRWb0ZnOUdNNWF0Mm9tN3RhbWpWdkk3SFkvamtpOFczZFY3ZE90VWN2ZzRLOUVHUHJrM1J1VU5qdEdrVmJlL0p0M2I5Zm1SbVpqdWRmK2FzclgzUnVvMkhFQkxpNjdTLy95MUROd0RnUk94bDNFekxndDVneE5IakZ4R1piNEJKWkdRb2R1NCtnVjhXYlVad29PMTZzaXhqMzZFenNGaXNhTnlnQnF4V0NjdFc3c0F2aXpiQllEQ2hYblFFUG56N2NZUlhDWEs0VC95VlpFeDhkVFlDL0gzZzY2dUZVcUZBU21vR0VoSlRJQWdDaGc3T1c2YmJxMGRMOU9yaE9BeXhJQys5V2ZRZ3ZmelZpUG1aVEdiOHZtd2JGdnkrQmVGVmcvRVFrNE5FVklTS214elUzSGsvNUNwcTVQMm5iNzF5cVlnalBVeXRnYUplSS92RFc1T0RBR0JjdTl6V2UxQ3JBN1E2NkVhL0NERTByMytJOVV3c0xQK1ZZS0t5U2wzMHNJN2JKWXF1dVc3T29CRE44SkVROC9WZ3pEOUFSUGY0V0VDU0NyMkVFSlQzWmtWUnZ6RjBvMThBQU1qWldUQXMrZ2xDUU41U2FEbXo4bGJQbG9va3dYTG1oTDIvWlM0NTlRYXlaMzlaYk9Ycm5lSk8vSGVUaUlpb01sS3JsREFZVERDYkxlamZ4emtaNWdsOWVyVkczVkpNSGdhQUpYL0VPRHpXYUZUNFpjN0xCUjY3ZVBsMlhFMUlMbkNmS0FwWXZqcW13SDBkMmpaMDJuYnVZaUtXcjlvQlVSUlFyMjRrUm8vcWE5LzM5R045a0hRdEZRc1diWWFVN3oyNmo0OEc5L1JzaFg2OTJ5SXRMUXRMVjI2SDBXakdzQ0ZkOE93VC9hRFJxSnp1RXhrUkFyM2VoUFQwdktTbVVxbEF2ZWdJUERteUQ1bzJMcnlmZTJFbVBUOFU0VldEQ3R6MzYrSXRTRXhLZGRxK2VzMXUvTHJrWHlUZlNFZkRCdFh4L3Bzak9YbVlpSXBVY1pPRDJqdnJIemZCMTg5aHNJUjlHcXUzYUxTQUxBTW1JNVFObStaVjRWbXRzSncrNFhTNG5KNEd3NnJmb1gzb0tRQ0FXRFZmZnhDakVZWWxQM3NpYW85UjFHMElzVnBrd2ZzYU5pdnhkWVRBWUNnQ2JVc1Zjb2ZRNUU4Nnl1bk9id1k4U3EwdVA5T1NqUWFIaDNKYUtySy8vd0x5ellLWDRBdStmaENDUTczL2Q4bUQySE9RaUlpb2N0QnFWRERucklyb1YwQ2xuQ2QwN3RDbzFBTkovdGw0cU1USHp2OWhjbWxEc3F0ZEt4eWIvcHBpZnp4NFFBY01McUNuSUFEVXFsa1ZzMmRNS1BKNkdvMEtIL3p2TVVDV2kwendpYUtJZi83NEVKSWt3MnExd21xVm9GWXJJZVlNbGJ3ZHpSclhMTFMzNHRyMSt3dE1EdnI0YWlESk1pYU9HNHdoQXp1VzZmNUVkR2VvdU1sQi96dXJkNWFpU1V0N2J6NHBLY0V0MDRxTERrQUJSYTFvS09vM2hySkJFNGcxYWtNL1p3YXNaMk9oYXQvVmZwajE5QWxBNzF6K0R3Q1dmVHRnYWRyS3FickwrTmVTRWc5WXlmNW1pbjFpYzFscGg0KzBMM1cybmp3Ry9TL2ZsLzJpbHRMMlhTazlzVXErM3BQWGs5eCt2OElvR3JlQTl2N0hrRFhsalNJcklkMU9xWVQya2RGT3czU01hNVpCVGluNDAyYkFOZ3hIOTh5TGtPSXZ3WHh3Tjh6Yk44TDQ1eEtZTnY0RndKYlFybXlZSENRaUlxb2N0Rm8xWkFubzNLR2h4M3NOZHV2Y3hDSHhWaHIvOTkyTExvN0djNW8ycWxuOFFUbEVVWUFvS3FGeUxpNHNzUUY5MjZGZjc3WlFLQXIvMmVmOU54OHRjSHZ2bnEzUnMxc0xoeDZHaFNrdU1VcEVkNFlLbXh3VUkxM1VkNjY4VVNnZ2hsWUZZSnRZbkV1VmI2S3ZOZmFJKytNUUJJalZhMEVSM1JESytvMmhxTlBBVmlXVy94Q05CbUsxU0lkcHVlYWlsZ1lMQWlBNTl4UlUxR2tBODU3dEpVc3d1VEQ1SnVmdmJ5aExnTW5vc210bno1b0tRVkg4ZjhaT2xLcENuNk1zeVFBQXNYcmVwNVhXUk0vMzNSVDhBcUFaOWtoZU1rNnJBN0t6UEI0SFlLdXMxSTBhRHpIZlFKeGNxclpkWURtNHA5Qnp4ZEFxdHQrcjE0SW1KQXptYlJzZ3A5NXd5eVR3OGtLc1VycWxQMFJFUkZRK1pXVG9JUWhBais0dGlqK1lLaVJCRUtCUUZEMEZ1U2dsU1F3U0VlV3FzTWxCUmI1QkZoVk92dWxZZ2w4QU5FTWVnbGlsR3NRcTRSQkN3Z0JSaEduTFB6Q3RXV1k3SnJTS3cxSlV5NG4vWEIrVEtFS3NYaHZLNkFaUVJEZUVvazU5MjlMaFFraEpWeUZscGtOOTk0QzhhY05abWJBY0xpUTVLQWpRUHZvTWxDM2FPZTFTdHVrSW5WWUwvUyt6UFZKNTV4RUdQZVFDTml2YmRJU3lmbU1ZbGk5MEdwQ2hpRzRJN2VQallGajhmN0RHSGkzd3NvS2ZQOFJxT1ZQT3JCWkk4UmRkSEhqUlZCMjdRek5vQktETGEvNHMrdmxEOGtKeVVOR3dHYlNQUGdQQjE4KytUYzVJdDFmSEtSbzJoUmhaRTlMVnl3V2VuNXNjQkFCclFyeDdneTBQQkFISzJ2VzhIUVVSRVJHNVFIcUdiYVZPRVB2SUVSR1JDMVRZNUtEZ0Z3QWhLS1RRZm1MbGdpQkExZWt1Q01HaEVJTkNiYitIaEVJSXlHc29Ld1FFUW5WWEgrZHo5WG5KRm5XM2UvSVNjTW5YQ2h6NFVkWTRmZC82MUdFUWhwUHNMRmpPbklEbDVIRllUeDJEbkg0VFlyVW9LRnZuOWU0dzc5NWFjSEpQa2JQc00vL0VYSDIyYlFCSVRuV2Rva2xMK0V4NEEvcjUzMVhheWkxRnZVYTJub3NLSlh3aWFqZzhWekdxSm5SUFR3UTBXdWllZmdIR05jdGgvdmNmNTJzMGFtNS9MVmd2bmZmWUJGNnhXaFMwSXg2SGVFdHl5WHJock9lSGZTaFYwQXdjRGxYMzNnNkpkbXZzRWVoLy9hcXVHTUlBQUNBQVNVUkJWQkUrejcwR01iSUdBRUI3LzBoa3o1eGE0R1h5OTcyVXJzYTVOK1p5UUFnTkEzVDhBWUtJaUtneXlNelNBMENoZ3lxSWlJaEtvOEltQndGQVVhY2VMSWYyZWp1TXdza3lOUGVPc0MyN0xNVTVjdnBOZXk4NUlTUU1xaTQ5N2J0TnU3ZTVPa3BBbG1FNWV0Q1diTW0zVFlxL0NFdnNVVmhPSG9NVWQ4RTJnQ1NYSUVENzBKT0FtRk91YmpMQkhMUForZG8rdnRBOU5SR0tPdm1TU2dZOXNuK1lCaUVnQ0xwUjQrM0RUTVRxdGVBejZSMFlmcHNMNjZsanJuK2VYaVJXaTRMdXllY0JSYzV6RFEyRG9OSFlxd3ZsekF4SXFTbTJJU2FDQU0yZ0VWQ0VWNE5oNlM4T3k2MVZIYnZidjdZY2QwTUZLV3pMeGZOVDl4a0NaZlBXZVgvV0FHRFF3N2htR2N5N3Ryb2xoc0lvNnRTRDlxR25JSVE1TG84MWJmNGJwcjlYQUxJTTA0WS9vWDNpT1FDQVdDc2FxdTY5WWQ2KzBlbGFZbmpld0JqcmxZS3JDeXVUL05QT2lZaUlxR0tMaTc4T1daYWgxNWVUd1hCRVJGU2hWZWprb0xKTy9mS2RIQVFncGQ2QUdGRkFmMFN6Q2RMMUpFalhFaUZkVDRSMExRRlNVaUtrNUVTSDZhK2F3US9hRTBvdzZHMjkrZHpBdkhzYlZPMDZ3M0xxQkN5eFIyQTllYlRJaWpEVlhYMGc1a3MybUxhdWc1emhPTUJCakt3SjNSUGpJT1QwVUFRQUdJM0kvbkZHem9UWVM5RFBtd25kRTgvWnFnaGhteUNyZTNZU3pMdTN3dmpuRXNEb3VqNkF0eExFMisvaFVhcjdCQVpEOSt5a3ZDU3gyWVRzbjJaQ3l0Y3ZVRTVMUmZhc3FkQTlQUkdLdWcwQUFNcjIzYUFMQ0liK2wrOEFveEZpalRxMjVkNkFMYUY3Wkg4SkF5aGR2UGtIbmdDQXNxWGpVbkRMMFlNd3Jsam8wYUU0UWtBZ05QZU9nTEpOSjRkcVFaaE5NQ3llNTdDYzNYTDBJS3huWXFHbzN4aUE3ZStRbEp6a3VGUmJvNFdRYitxekZIZWhaSUdJNGkyOU53dGFQRjQrS1hOZk8wUkVSRlRoNVU2Zk5SaVpIQ1Fpb3JLcjBNbEJoMnEwY2txNkdnY1lEYkFtSmVRa0FHMi95NmszSEN2eENxQnMzeFhLNW0zc2owMWIvblpZYnF5NS8zR255Yis1aEh6TEI3VWpSa0crNzVFQ2p6TnRYZ3Z6OW8yUWtxNGk4OTFKeGNZRTJKYkFhdm9QdFQrV005SmcydUs0QkZiVnZiZXRONTBpN3lVbVo2WkQvOU5NaDBTTTlkUnhaTS82RExyUkV5RUVCdWVkMzZrSGxBMmJ3YmpxZDFpT0hTbzJwdHNoaE9VbHdXUTNMYzhWQW9QaE0vNlZ2T2RtdFVJLy8zdElGODg2SDJ6UVEvL0RkR2dmSDJ2L2MxVTBiQXBOdjZFd3JsNXMrMzdtc0o0NlZ1TGwxMEpBM3ZjVlZ1ZUJNTGRTNXBzK25aK2NuZ2JqaW9WdSsvTW9pdmJSWjZHbzE4aGhtM1Q1QWd5Ly81L0Q0SjVjaG1VTDRQdlNlNEJHQTRnaWRFOCtEK1BLMzJIZTlTOEFPUDY5MFdkRFNuSytSa0VVZGVvN1ZsQ2FLczRiOG9ydzd5VVJFUkdWakpnenFFSnZyQ1Q5dW9tSXlLc3FkSEpRQ0FxQjRCL2cwUXFtMGpJcyt1bTJ6aE9yUlVFN2JLVDlzWng2QTZaYmxrWUtPaC83OElVaWFYVVFDbG5hTE9RZk9sS0N4S0FRRUFUZDZCY0FWVjcxbEhIWkF2dWtYeUVrRE5yN0gzTVlvQUlBMHJWRTZPZk9nSnlTN0hSTjZlcGxaSC85Q1hSUFBnZXhadDdVV1NFNEZOb25uNGYxM0NrWVZ5MHVkTEJFWWRUM0RJU2NuUVU1TXdPeVBodXl5UVNZVFlBZ1F0bWtoVU95UkU2L1dhcHJsNFFRRWdhZmNhL1loc3dBZ0NUQjhPdVBzSjRzZU5nSUFNQnFnZUdYMmRDT0dnZGxzOWFRNGk3QStNOGZVTGJyQWtWMFEvdGhwbTBibkU0VkkydEN6cmhwcS9pVUpOc0FpbGJ0b2FnZGJUL20xdXJPV3ltYnRTNHc0V3padnhPR2xZc0FnNzZZWiswZWhnV3o0VFB4TFFoaFZRR0xCYWIxcTJ3SjZVSmVzL0tOYXpEOC9wTjllVEVVU21qdWZ3eXE5bDFndlh3QnFud0pVTXU1VS9hdnhYRGI5RzA1S3hOeVZnWmdNa0UyR3dGSmhoZ2VBYzJBWVE3M2taS3Z1ZjdKdW9IZzUxOTBUMUVpSWlLcVVGSlRzd0FCMEdlN2I1VU5FUkhkT1NwMGNoQ0NBR1hENWpEdjMrSHRTRnhLQ0tzSzNkaVg4cFl2eWpJTWkrZDV2MHBKcllidTZZa09BMVhNZTJOZ09YNFlVQ2lnN3RrZjZ0NzNPaVFPQWRzeVQ4UGllVVVtbHVUMG04aWU5UmswZzBZNERXaFIxSTZHRUJnSVhDM2s1RUtvT25TSGtHOGliVkVzcDQ2WDd1TEZFTUxDSFNzR2MvNE1TN1FVV0xMQzhNdHNhQVkvQU5PbU5SQUNncUFkbWxmNWFUMS9HdGJUSjV4Tzh4bjNNdUNUTTBYWVpMSU5lMUU0VnJsWmkxaythemtUQ3prbDJaN1FsTk5TWVZqNlM5RUpUUStRc3pLUi9kUFgwQTRiQ2VPcTN5RWxGZjlpc0J3OUNPUEtSZERrKzk2Sk5lczZKS0FCd0hJNHJ6V0JMRmtkS2pTTElsMjlERGt0dFlUUHdMdVVqVm80THNjbUlpS2lDdTFHU2pvRUdUQ3djcENJaUZ5Z1lpY0hBU2hidHExMHlVRkY3WG9RY3BNOEFNemJOc0I2OXFUVGNZWkZQd0ZMZmk3YnpVcTVuRmE2Y1IxaTlWcTJyeFBpWVZ5NXlMWkRWRURScUpsall0QmlobkhWWXZ0U3p1SXZib1Z4OVdKWXpwNkU5b0ZSRVB3RGJVbTFYK2M2OW9zcmFhelhFcUVvUVhMUWV2b0VyTEZIU24zOVFpa1U4Qmt6MlRreGVHQlh5YThoV1dGYzlUc2dpdkFaKzNKZXYwSkpzbTB2NkpSckNYblRoTlZxcC8ybXpXdUw3K0ZvTk5nbS9qNy9PaXovN1lOaHhhKzJ5ZExsZ0h3OUNmbzUwMHQxampsbUUrVHNMR2lIanl4d01KQVVmd21Xb3djZDdnR2pBY2hmVVZzUWl4bkdQMzRyVlN6ZXBHeloxdHNoRUJFUmtSc1lEQldueFFrUkVaVmZGVDQ1cUtnZERTRTR0TVQ5MXlvQ3kvNmR5RTVLZ0c3MFJGZ3ZuWWZ4cjZVRkgyaTEySDU1aXNrRXc0TFowTng4RU1vMm5hRC82UnY3Y21LWVRkRC85QTE4WG5nTFl0VUlXRThkZzJIRmI1QnZsSDdacGZYRWY4ajYvRjFvaHowSzY5WExKUis4Y1F2cHhuVW9aTG5naWlsWmhweDhEZWFEdTJIYS9IZUpsbFNYbU5VS3crLy9COTNvRndHVkNvYmYvdytXZzd0djcxcVNCUE91cmRBTWV4UVFCSmkycm9kVXlHUmRhMUlDeE9xMWJkV0MrWjZ6ZEMwQjV1MmJTcHlrbFM2ZFEvYTA5MHJjaDYrOHN4emNqYXpUSjZEcTFndktwcTBnaGxXRmJEVEFldXE0N2UvV0xYMFlwYVFFaURWcU83OXVaQmx5WmdhczUwL0R0UEV2U0FueEhud1d0MDhJQ25GWVdrNUVSRVNWQjVPRFJFVGtDb0tzejZvNDR6WUxZZHEwMW1rZ1JtVWdoSVRaK2ltYXk5OS8ra0pBSU9SMDUvNTFRbGc0RkpIVllUbHl3QXRSRlVGVUFLSUFDS0p0ZXEvWjdOcUVZQUVVOVJwRDBHcGRNc0JEMmFZalZKMTdRdi85bDRCVS9GQVJLQlNBVWdtWUxTVTduZ29tQ0xaZnN1ejIxNHU3cVBzT2h2cVdwZnBFUkVSVXNkMHo2QzFBbGpIeW9idng5S2krM2c2SGlJZ3F1QXBmT1FnQTZxNDlZZHExMVd2REV0eWxvT0VkNVVWQmlVRUFrSk9UWUVsTzhuQTBKU0JaQWNtenQ3U2VqWFhadFN3SDk4QnlhRy9KRTFSV2E0a21FMU14S25CU0VBQ2cwVUxkdVllM295QWlJaUkzVUNvVjdEbElSRVF1SVhvN0FKZlErdkFIWUtyOEtuS1NpcnhDM2FXbjA0QWdJaUlpcXZqcTFxNEdRUlJnTUphL0ZVWkVSRlR4Vkk3a0lHelZnMUNxdkIwR0VWSDVvRlJCM2ZWdWIwZEJSRVJFYnVEbnB3VWd3R2p3WVA5eElpS3F0Q3BOY3RCV1BYaVh0Nk1nSWlvWDFOM3ZLWEJDTXhFUkVWVU9vaWpBWUdMbElCRVJsVjNsU1E0Q1VQZnNEeUV3Mk50aEVCRjVsUkFRQkhVUE5pY25JaUtxekVSUmdJazlCNG1JeUFVcVZYSVFHZzAwL2U3emRoUkVSRjZsR1R6Q05xMmFpSWlJS2kxUkVEaVFoSWlJWEtKeUpRY0JLRnUwZ2FKZVEyK0hRVVRrRllyNmphQnMzTUxiWVJBUkVaRWIrZm5xSU1tQTBjVGtJQkVSbFYybFN3NENnUGEraHdHTjF0dGhFQkY1bGtZTDdaQ0h2QjBGRVJFUnVWbTl1aEhRNjQwd21UaVFoSWlJeXE1U0pnZUY0RkJvN3gvcDdUQ0lpRHhLTytJeENNR2gzZzZEaUlpSVBNUnN0bm83QkNJaXFnUXFaWElRQUpSTldrTFZ1WWUzd3lBaThnaFY1eDVjVGt4RVJIU0hNWnRaT1VoRVJHVlhhWk9EQUtEcGZ4L0VxRnJlRG9PSXlLM0VxSnJROUIvcTdUQ0lpSWpJUTFxMmlBWUE2STFHTDBkQ1JFU1ZRYVZPRGtLaGhPN2hKN25Nam9ncUxTRW9CTHFIbndJVUNtK0hRa1JFUkI1bXNjamVEb0dJaUNxQnlwMGNoSzMvb00vVEV5RDRCWGc3RkNJaWx4S0NRdUF6ZWlJL0FDRWlJcnBEU1JKN0RoSVJVZGxWK3VRZ1lFc1E2cDZleUFRaEVWVWFncDgvRTRORVJFUjNxSHAxSXdBQVZnNGtJU0lpRjdnamtvTUFJRllOaDgremt5Q0VoSGs3RkNLaU1oRkNRdUV6WmpJVGcwUkVSSGNvUDE4dEFFQ1N1S3lZaUlqSzdvNUpEZ0tBRUJvR243R1RJVmFOOEhZb1JFUzNSWXlzQVoreEwvT0REaUlpSW9Jc016bElSRVJsZDBjbEJ3RkE4UFdIejVoSlVOU3A1KzFRaUloS1JWRTdHajdQdkFqQjE4L2JvUkFSRVpHWEJRWDZRbUp5a0lpSVhPQ09TdzRDQUxRNjZKNThIcXF1dmJ3ZENSRlJpYWk2M2czZFV4TUF0ZHJib1JBUkVWRTVvRklwQWNIYlVSQVJVV1dnOUhZQVhxTlFRRE5nS0pUMUdzR3diQUhrckF4dlIwUkU1RVFJQ0lKMjJLTlExRy9rN1ZDSWlJaW9ISkZsR1lMQTdDQVJFWlhkblZrNW1JK2lmaVA0dlBnV2xHMDZlVHNVSWlJSHlqWWQ0VFBoZFNZR2lZaUl5SWxTcVlEQTBrRWlJbktCT3o0NUNBQ0NqeSswd3grRno1aEpFS3VHZXpzY0lyckRpVlhENFRObUVyVERSMEx3OGZWMk9FUkVWQUdscDJjaklUSEZJL2ZhZCtBTUxsMU84c2k5U2lJcnk0Q2p4eTlDa2lUN05rbVM4YytHQTdoNHFmekVXVlk2cmRyaE9aWVgyM2NjdzQvei9zSE5tNWtsUGljOVBjc3RzY1RGWDhma04zN0UzZ09uQ3ozR2FwWHdmNytzeDcvYmo3Z2xCaUtpaXVET1hWWmNBTEZtWGZoTWVBT21IZi9DdE9WdndHVHlka2hFZENmUmFLRHBNeGlxRGwwQlVlSHRhSWlJcUFKYnQva0Facy85R3grOS9UamF0SXJHUHhzT2xQamNEdTBhSURJaXRFVEhwcVJrNFAycHY2Sk9yWERNL0hKY3VWam1HclA3QkQ3L2FobkdqaDZBQjRkMUJ3QWNPM0VSWDN5OUhJK011QXZQUE5uZnl4RzZodEhvL1o5VmR1Nk9SYTJhVlJFVm1mZDYyWFBnTlA1ZXZ4LzllcmRCVUZEeFE5VDJIenlEZHo5WmlERlA5c2ZRd1owTFBNWmlzY0pnTUVHdk4wRnZNQ0l0UFJ0cGFWbElUY3ZDelp1WnVKbVdoWnRwV1hqbGhXSFE2VFQyODdLempUaHk3QUw2OTI1YjZQM1QwN093Y3MwZUFESWFONnFKOENwQkpmOEc1THRQU1JQUEdvMEswWFVqU24wUElpSjNZbkx3VnFJQzZ1NzNRTldtSTh4N3RzTzhaenZrckpKLzZrVkVWRnFDZndCVW5YcEExYTR6SnhFVEVaRkw3TjV6Q241K09yUnZXeDgzYjJaaDVnOS9RcWxVUUtrcy9NTW5TWkpoTXBueGJ2QWo5dVRnenQyeHhVN0ViZFdpTG5idlBZbDVDemFnUWYzcWhSNm5WSWpvMUtFUkVoSlRNRy9oeHR0N1l2azgra0FQMUs3bHZPcG4rNDVqQUlBZVhadlp0MjNOMlhaUHoxWmx2bTk1WVRDYXZYci9hOWZUOE42VWhXalVvQVptZmpudXRxOFRGUm1LcUloUXpQemhUeHc2ZWg2dnZUZ2NBREQ2K1crZ041aWcxeHRodFJaZklTbUtBdTRmMGdWTkd0Y3MxZjJEZy8weGJ2UUFUUHRtQmI2ZnV4YnZ2L21vMHpFR2d3bkxWdTRvOEh5bFNvR21qV3BpMHV0elNuUy82bEZWTVArSHlhV0trWWpJM1pnY0xJVGc2d2QxcndGUTM5VUg1di8yd3h5ekdkTDFSRytIUlVTVmlLSitJNmhhdElPeWRRZHZoMEpFUkpWSVJrWTJqcDY0aUVIOU85Z20ydVlZUGFvUEhoeCtWNkhubllpOWpJbXZ6bmJZOXQ2VWhaQ2tvcE9EdVg1ZDhtK1IrMzE5dFZpOStGMmtwMmRqMDcrSFMzVE5vdlRyM2RvcE9aaVpxY2YrUTJmUnZHbHRoRmNOQm1CTDdHemNjaGpWbzhJUUdPQ0xsSlNpQnhFcWxRb0VCUGlVT1Q1M014aThteHo4Nis4OWtDUVpnd2QwTE5OMUlxcUZZT2FYNC9EWmpHWFlGbk1NMTY3ZnhIZlRuMFBiMXZWZ01VdlFhSlhRYVRYUWFsV0l2M0lELzI0L2dvZnU3NDZXemVyQ3oxK0hBRDhkQXZ4OTRPL3ZBMUVzV2VYcTN2Mm5ZVEpiN0k4RC9IU29VYjBLV3Jlb2k1aGRKeHlPYmRNeUdrYVRDWXVXYlFWZ1c0WnNObHVnVnFzZ2lnSjBXaldhNWlRVW54OHpDSzFiMUFVQTdONTNDblBucjhNSC8zc01VUkVoQUlEdjU2NUYwdlcwTW4yL2lJamNnY25CNGlpVlVMWHRCRlhiVHBEVFVtRSt2QStXdzNzaFhiL203Y2lJcUlJUmZIeWhhTmdVeXNZdG9LelhFRkJyaWorSmlJaW9sRFp2T3dLclZjTFFRV1VmdUxkdzdpdTR0WEJ3MDliLzhQUENEWWlNQ01Ya0NVTlJMU2NKbDh0aXNXTDMzcFBvMXFXcHczWWhKM0hUc0VGMWJQcHJTcUgzWEx0dUg2Yk4vQU1UeHc0dWRKbHBZZFp2UGdTejJZS0JmZHZidDIzWWNoaVptWHBrWnVyeHdLaXB4VjZqVWNNYStIYmErRkxkMTlNc0ZpdXk5VWF2M1Q4akl4c3IxK3lCcjY4V0hkczFnRDVmTEZhckZRQmdORm9jdHVjbkNBSzBXclg5c1ZhcnhydXZQNEtmcXExRDY1YlJFQVFCcjc1NHY5TjVHN1ljd3IvYmo2QjUwenJvMkw1aG9mRXRYYmtkRnJPRTVCdnBBSURkKzA4aUpUVURDb1dBQjRmZmhhblRseUE5UGR2cHZHKytYKzIwYmU2c0YxQ25kaldzV2ZZK0FHQnJ6RkY4K09raXpQeGlIT3BGMjVZSEh6MStFUUJRdFVvUTZ0U3VCZ0E0ZXlFQkFCQVZFV0xmNXVPckJaZ2NKS0p5aU1uQlVoQUNnNkh1MFJmcUhuMGhwOTZBOWVJNTI2L0w1eUZkcnp6TmpZbklkWVRRS2xBMmFnWmw0eFpRMUtvTGxJTmVURVJFVkxuOXMvRUFPclJyZ0pvMXFwYjVXdUg1RW4rcHFSbjRidTVhYk43NkgrNjd0eFBHUE5YZkljR1RhKzM2L2ZqK3A3VTRmdW95WHA0d0RINSt1akxIVVZKLy9iTVhhclVLUGJyWmxoU2J6VllzV3JvVmdZRyttREIyRU02ZlQ4Q2laZHZ3d05EdWFOQWdzc0JyQkZhQXFzR3o1NjVDaG96d0tzSEZIK3dHaTFkc1IxYVdIZ0F3Zk9RbkJSNHpidEtzUXM4WFJRRWJWanVlSndpQ3kvcEJMbDYySFhxRHlWNzF1bXRQTFBidVB3MjFXbW12bm0zYXVCYWVIdFduMEd2czNIMFN5MWZGbE9xK3lUZlNjRG5PVmtTU2ttSnJUWldZbEFxRndqWUhORHZiVU9yblFrVGtDVXdPM2lZaE9CVEs0TkM4NVlCR0k2UnJDYkJlUzRDVWVCVlNjaExrekV6SVJnTmcwRVBPZHM4RUxpTHlJbzBHWW1BUWhJQWdpSUhCRUFLQ0lBUUcyN1lGQmtNTURBRTB6ajgwRVJFUnVjdkowL0U0ZmVZS25udG1vT3V1ZVNvT3kxZnZ4UGFkeDJFMlc5RHZuamFvRngySmpWc09RNVpsU0xJTXlTclpmcGNseUpLTSt0R1IyQlp6RENkUHhlRi9yejZNWmsxcXVTeWV3dXc5Y0JxWExsOURRSUFQTkJvVkFHRDFtbDFJdXBhSzhhTUhvdGRkTGVIbnE4T2laZHZRckdrdGRPdmN4TzB4dWN1Wjh3a0FCTlN1VmZZRWNHbkZ4Vi9Ic3BVeENBcnlRLzk3MmpqdDMzdmdOTTVmVE1UQWZ1MFJVRWhpV014Smxoa01KbncxYXhVZUd0RU5kV3ZuRGVrd0dzMEZUbUkybTIxVmlTYVR1Y0NxeE55S3hHVUwzd0lBbkRvZGorZGUrZzZUbngrR2ZyMGRZdzBNOUVHcjVuVUxmNTV4MXd2ZFY1aVpzLzkwMnZiMlJ3c2NIbGVQcWxMcTZ4SVJ1UnVUZzY2aTBVQ3NVUnRpamRyZWpvVEtFYVBSaklFUHZnY0FFRVVSNjFkOFZPWXBmbW5wMlJnejZSdjdNb2txWVlINDhlc1g0Ty9CVCtXSmlJaW9mUHB0YWVGOS8zNzZaUVBtLzdhNTBQMkY5UlkwbVMzWXZQVS8rK04xbXc1aTNhYUQ5c2NLaFFoUkZLRlEySDRKZ2dCUkZCQVk2SXVNVEFNbXZ6RUhqejl5RHg1N3FDZEVVYnlOWjFVeTgzL2I1UEE0T1RrZDh4ZHRSbGhvQUliY1c3YStlT1hOK2sySElBQm8xN3ErUis4clNSSysrSG9GekdZclhoZzNHRDI2TlhjNkppMGpHK2N2SnVLQm9WMkxyVjdkZitnc05tODdqQzNiLzhNakQvVEFxRWZ1Z1VJaFl2ems3M0RwY3VFcnN6NzhkRkdCMnd1cVNQU2tzYU1Ib0dYVE9nQnNTZEtmZjkySXQxOS9HSkhodHA2RGMzNWVaMzhQVDBSVW5qQTVTT1JHR28wS3dVRitTTDJaQ1VtU2NDMDVEZUZWZ3NwMHpjQUFIM3ord1dnODkvSzNNQmhOdUo2Y2h2OTlOQi9UUDNtMnlBbUVSRVJFVkxtZHY1aUFIYmNNVThpdlkvdUdhTk1pR2dCd0l6VUR2eTM1RndQNnRrTzlPcmFLcmNTa20xaTZjcnZUZWMyYTFNYVU5NTVBV0dnQS9QeDEwS2lVMEdoVVVDcVZVS21LZnUraDF4dnh5UmVMc1hqNU5uVHAwTmplbzgzVmR1Mkp4Y2xUY1E3YlpueTNFbGxaQnJ6MjR2MVFxMVczeEdWQVdwcnp5aDVCQUFJQ2ZOMFNvNnNjT1g0UkowNWVBZ0IwN2VUWjZzY2ZmMTZINDdHWDBLTmI4d0lUZzZYVnJYTVR6UGg4TEtaOHNSZ0xmOStDZlFmUDRKTjNIOGZnL3UyUmVqUFQ2ZmdMbDVPd2MzY3Nlblp2WVIveWtWOXVSYUk3WkdSa1E1Sms2UFVtQUVCbXRoNXBhVmxRS3ZQdUdWa3RGQTBiMkNaMlg3NWlxenlzWGFPcXZlZWd2NytPeVVFaUtwZVlIQ1J5czhocW9mWTNOMWNUYnBRNU9RZ0F0V3BVd1lkdlBZYlgzNThIV1paeC9PUmxmUEhOY3J6NTBvTmx2allSRVJGNTNyRVRsM0g5UmhyUzBySmdsU1RjUDZSTHFhL3g3UTlyRUJVWmlpdFhiemhzOS9QVFl1elQvZEd5V1YxNzR1TEN4VVQ4dHVSZnRHOVQzNTdreWNqSVJyT210ZEFvNTVoY29paWdabzBxMkxtNzhNUmpVY2FOSGdoSmtselNBN0VnUnFNWnMrYjhCVjlmSGFKclY4UEZPRnZGMmVBQkhlSHJvM01hakFJQW4wNWZWdUMxdEZxMWZmREU3Ump5NEFmMnBhL3VJQU13bXl5QUFEUnBXQVByODFWd2x0YncrN3JDejFkYjR1TlRiMmJnano5M29WYk5xbmpsaGVHM2ZkOWJOVzFVRXo5OFBRRlRweStGMFdoR1lJQWZoaFh5K3QrdzVSQjI3bzVGNzd0Ym9YT0hScVc2VDJwcUJnNzhkeGE5ZTdhK3JUaWZtZkNOUTJMdjVUZm5BZ0RxMTR2RTg4OE91cTFyRWhHVkYwd09FcmxaVkdRSWp1ZDh1aHQvOVFaYTUzeGlYMVp0VzlYRCtLY0c0THYvV3dzQTJMajFNR3BVcjRMSEhyemJKZGNuSWlJaTk0cUxUOFpmLyt6QjVxMUhrSkthWWQvdTQ2TkdqMjdORUJZU1VPSnJiWTA1aXNOSHorUEQvejJHZHo5WjZMQlBwOVBZaHpBVXhkL2ZwOUErZkJjdlg4TjNjOWRDcFZMYWh5c1V4MnFWWURaYkVCNGU0dGIrZmt0WHhpQXhLUlhQUFhzdmpwNjRCT1FVRUhaczM3RFFpYmIzMzljVjllczVEeVFweXlxTTFXdjNJQ3ZiQXhPRUJWdVM4TVRKT0p5NHBWcXlOTHAwYW9KNmRVdGV5UmtjNUkvWEp0K1B4ZzFxd01kSGM5djNMWWlmbnc0ZnYvTTQ5SG9UUk5FMXc5c2tTVUw4MVdRQXdOeGYxdUh6R2N1Z1ZDclF1MmRyR0kxbVhMcDhEVC9PKzZmUTgzT25EZWVhT0hZdzlFWVRUcDI1Z2o5Vzc4VFRvL3FpYXBWQUJQcm5WWnArL1BudjlyOGZ1Vk9ibjN2cGUvdHpNcG5NaUl3SWM4bnpJeUp5SlNZSGlkd3NLdDhiZ0tzSnlTNjk5djMzZGNPNVM0bjJ2ai96ZnQyQTRDQS8zTnUzdlV2dlEwUkVSSzZUa0ppQ254ZHV4TVovRDhQUFY0dTd1alJEaC9ZTkVSVVppdUFnUHdRSCtaWDZtajQ2TFRwM2JJdzJyUncvaEZ5MGRDdXNWdWZCRHFscHRsVU4yM2NjUjF4OHdlOVBSZ3p0NmpTTitKUDNIa2ZiVmlYcmMzZjQ2SGw3ZFpVNzFhNFpqc1lOYTJEWTRNNjI1R0FKdEdoV3grVUp5eUVETzJMSVFQZjJOalFhemZoMCtsSnNqVG1Hc0xCQUxKNy91bHZ2ZDZ0ZWQ3VUVBRHo5M0F3a1hidFo0REVta3dVQU1HN1N0NFgyMm41K3pDQU03TnZPWVpzZ0NBNUpSNHZGQ3JQWjRuQk1VUU5KMUdvVkZBb1IxNjZuWWRhY1AzSDR5SGxrWmRtbUEydlVLand3dERzNmRXZ0FpOFVLbzlHTWhNUlVyRnl6dTlEbm1wdmN5NVZiZ2FwV0tmSEg2cDNvMkxhaGZabjgwZU1YQVFDOTdtcGhIeEp6NW13Q05tLzdEL2NON0lTUUVGc0NjZjNtdzI2dExDVWl1bDFNRGhLNVdXUytmaWp4Q1RlS09QTDJ2REpoT0JJU1UzQWs1MDNKOUcvL2dObHN4ZEI3TzduOFhrUkVSRlEyaDQrZXh4dnZ6SU5Wa3ZESWlMdnc1R045WE5JenVHM3JlcWhadzdraWFlVmZ1MkM2SmNHaTF4dnRDWW90MjQ5QXZVY0ZyVmJsZE82OS9kczVKUWVQSHIrRXpFeERpV0s2ZFBsYVNjTXZreTRkRzZOK2RJUmJoNTJVRnhxTkN1KzgvakFPSFBvSTE1TnZJbWIzQ1hUemNOOUJBT2pRcGlIU01weDdBZ0xBOGRqTHVITDFCdHExcVEvZlFpb01JNnNGTzIzYnNQa2dGQW9GZW5SckRvVkN4SXJWTy9ERC94VmMyVmZRUUpLWEp3N0R3SDd0SWNzUzl1NC9oVll0NnFKbTlhcFl2bW9ISG4rNGwzMWE4YzJjZGo5REJuYkV4SEdEQzMyT1c3WWZ3YzhMTjBHbEt2NUg1bnAxSS9EZDlPY1FGUmtLdjV3aGdSdTJITUxtYmYraFgrL1c5cDZEM2JzMGc5Rm9Mdlo2UkVTZXh1UWdrWnRGVlF1MWYzMGxJY1hsMXhkRkVSKy8vUVRHdnpUVGZ2MlpjMWJEWkRMandXSGRYWDQvSWlJaXVqMEhEcC9GYTIvL0g0SUQvZkRoTzQraFNhT2FMcnUyS0FvSXJ4cnNWRTIxZVA0YkRvK1RrOVB4N0F2Zm9HUDdPb2paZVJ5dFcwWWpJVEVGYzc2WkNOOFM5Sjlic0tqd2FjZmVrdnZjN3hTaUtHTEl2WjN3KzdKdCtPKy9jMTVKRG81N1prQ2grNzc4WmdXdVhMMkJaMGIxTFZXZnlULy8zb2Zqc1pjUVdTMEVqUnJXc0c4ZitXQlBCQWI0RkhwZTB2VTBMRisxdy82NGFwVWdyRnowRHJSYU5VNmRqbmZZQitRTkNxbGFUQi93dTd1M3dOM2RXNVFvZHAxT1krL25XWlNJYXM1RFZJaUl5Z01tQjRuY0xDclNmY3VLYy9uNmFEQjl5aGk4OU5ZY2U0THdoNS8vUmxhMkFVK043T09XZXhJUkVWSEpKU1NtNE4yUEZpQ2lXZ2krK3ZSWlZBa0w5SGdNRm9zVlU2WXRRWUMvRDBZKzBCTXhPNDlqVVAvMldMeGlPejcvZWpuZWUrT1JZcXZ2cHI3L0pGcTFxRk9pK3gwNWRoR3Z2enZQRmFHN1hQN2VjTGVhTnVVWnA2RXM1VTNUUmpVaHkzS1plZzZXSnhrWjJZZzlkUmtoSWY1T1NiWit2ZHNpS2pLMGtET0JFN0dYSFJLQWdpQTRWYnptZC9yMEZRQW84cHFsTmZYTHBZalpmZHhoVzBFOUIzTjk4dDRvdEdwZTEyWDNKeUlxS3lZSGlkek16MWVMQUg4ZnBHZGt3MnkyNGxweUdxcTY0UWVDc0pBQXpQcmlPVXg2OHdkY2lyTjlJcnB3eVJhWVRHYU1mV3FneSs5SFJFUkVKZmZCbE4rZzFhcng3ZlRuaXF5Q2NoZEprdkhwdEtVNGNmSVNabnc2QmlxVmJTbXpJQWo0M3lzUDRybVhadU9UTDViZ2paY2VzTzhyeUpXcnlTV2VjSHZGRGUxVVhLVjdsNmFvVlVoVlcya0d3WGhML2Vnb0FNRDVpMGxlanNRMTloOCtDMG1TMGJsRG8wTDdGTHJLNFdNWElBZ0NXalN0WGFickdJd203TmgxQW1mT1gwWFhUbzFSbzdyanN2NXpGeE93TGVZWUJ2WnJoK0JBeHo2aTFlNmdTbGNpcWhpWUhDVHlnTWlJVUtSblpBT3d2YWwyUjNJUUFBTDhmZkROWitQeHlqdHpjZWJjVlFEQWtwVXhNSmtzbURoMmlGdnVTVVJFUkVXYk0rOXZuRGwvRlZQZmY4SXJpVUdEd1lUUHYxcU9yVHVPNHBVWGhxTlJ3eHE0Y0RIUnZyOTZWQlc4ODlyRGVQdWpYekR4MVdTOC9lckRxQjVWOEVUVldYUCs4bFRZYnRXalczTzNUbEIydDdDd0FJaWlBS09wY3ZTdmk5bDVBZ0RRdGFONy8weFNVakt3Wjk4cE5Ld2ZoWUJTL2wyVUpCbG56MTNGL29ObkFBQ1RYcDhEV1phaFZxdnc5NG9Qbkk3ZnNPVVF0c1VjdzZCKzdlMDlCNG1JeWlzbUI0azhJQ29pRkNkUDI1WjlYRW00Z2RZdG9vczU0L2I1K1dveFk4b1l2UExPVDRqTnVlZkt0YnRoTWx2eDB2TkQzZjVwa1F5L0NBQUFJQUJKUkVGVUxCRVJFZVZKdnBHR0pTdGkwT3V1bHVqUXJxSEg3My94VWhLbVRsK0NzK2NTTUhiMEFBeTRaVUpzcnZadDYrUGpkMGJodlNrTDhjeUVyM0hmdlozeDVNaDdvTk01RHBSNDg1VUgwS3h4eVNxdWpoNi9nRStuTDRNaTM1TEswMmV1WUd2TTBTTFBPNStUdU55NUp4YlhrOU9LUExaTDV5Wm82c0xlalJXSlRxZEJacGJlWS9lVFpSa0dnNm5ZNDNLWDB4cU5GcWNlbUxmU2F0WEl6alpneCs0VDBHclZUdE8yeThxZVBNMTVDYTVhc3h1U0pHSHdnTkpObFk0OUdZZlgzL3NaV1RuZmI1VktpZFl0NnFKemgwYm8xS0d4SzBNbUl2SUtKZ2VKUENBcTM4VGlLMWZkMDNjd1A2MVdqV2tmUDRQL2ZUd2ZoNDZjQndDczNiQVBlcjBCYjczODBCMHh6WStJaUtnOFdMTEMxZ3R0N09qK0hyLzNubjJuOE03SEN5Q0tBbDZhTUF6MzltOWY1UEh0MjliSHpDL0c0Wk12bCtEdzBYTlFxZm81SFJNYzVJZHE0UVV2aWJ4MlBRMi9MdGtDUHg4dFZHb2xZbmJacXNIeUw3ZThjQ2tKdnkvZlZxTDREeHcraXdPSHp4WjVUSld3d0RzM09haFJJelBUYzhuQnBHczNNWEwwRnlVK2Z0eWtXY1Vlcy9TWE43RnI3MG1ZelJaMGJOKzB3TW5BejA3OHBzZ1B0eVZKZHRvMmZkWWZzSml0OXA2TW9jSCt1Smp6MmdzTjljYzlQVnVXK0hrQVFOMDYxUkFVNklNZVhadWljNGZHYU5NcTJ0N1hjTzM2L2NqTXpIWTY1OHpaQkFEQXVvMkhFQkxpNjdTL2YrKzJDQWh3M2s1RTVBMU1EaEo1UUdSRXZvbkZpYTZmV0Z3UWpVYUZUOTk3Q2g5ODlodDI3bzBGQUd5Sk9RcXoyWXAzWDMrMDBDYmNSRVJFNUJyWjJVYXNYYjhYUGJzMVIxaW81d2VRdEc5Ykg4TUhkMFh2dTF1aFhuUkVpYzZKcmh1QjJUT2V3ODIwYkNpVmhmY2VMRWhRb0EvK1hyOGZWcXNFUVJCUU5Td1FMNDRmZ3VwUlZlekg5T3JSRWwwN3VhN1NTcU1wZlBCRVphZlZxdURKQlNIK2Zsbzg5WmhyQjkzNStHaHc2TDl6QUFwZlV0eXZkMXY0RjlIbk12bEdPdFp0T3Vpd0xTNHVHVWVPWDRCV3EwYnZucTNScGxVOTdEdHdHcUlvWXRMNG9RVW1JWXVpMGFqd3k1eVhDOXkzZVBuMlFvY09pcUtBNWF0akN0elhvVzFESmdlSnFOeGdjcERJQTZybm0xZ2NmOFg5bFlPNWxFb0ZQbmp6TVh6OHhTSnMzWGtNQUJDejV3VGUrV1FCUG5sbkZKY1lFeEVSdWRHMkhjZWcxNXZ3NklNOVBIWlBRUkFRRmhvQW5ZOFdvaWhpM0RNRFNuME50VnFGcWxVY2s1a3RtdGJHRDE5UFJGUmtTQ0ZuMmM1YnYrcGpleVhYclJOYUFVQ2xVa0NsMHBVNkpuSW1BeEFGejMzWTYrdXJ3Mk1QMyszeTY3N3g4Z05vMnJnbU9yVnZVT0QrRWZkMUxYWmE4YTNKd2E4K2V4YXlMRHU4MSszWXZpSG16bnJCcFZPS0FXRCtENU5kZWowaUltOFFaSDJXY3gwMkVibVVYbS9Db0lmZkIyQjdvN3h1K1VjZVg5bzcvZHMvc0diOVB2dmpIbDJhNGMyWEhpejFKNmRFUkVSVU1tOS8rQXZpcnR4ZzhvRGM0cUZSVTVGNk14UHJWMy9pN1ZDSWlLaUM0N3BDSWcvUTZkUUlDZkVIWU91TGNqWGhoc2RqZU9uNVlSamN2NFA5OGRhZHgvRGlHM09RbXBicDhWaUlpSWdxTzZQUmpIMEh6NkJMQjg4UElhRTdoQ0NBVlI1RVJPUUtUQTRTZVVqTnFLcjJyeS9IZTI1cGNYNlR4Zy9GNHcvMXNqOCtkVFllWTErY2lRdVhrN3dTRHhFUlVXVzFlOTlKV0N4V2RPclF5TnVoVUNVbENBSmttZWxCSWlJcU95WUhpVHlrWm8yOFp0eVg0cTk3TFk0bkgrMk5pV09HMkIvZlNNM0E4Njk4aDIwN2ozc3RKaUlpb3NybThORUxVQ2hFTkcxY3k5dWhVQ1YxODJZbSswY1RFWkZMTURsSTVDRzE4azNxdXh6djNVcTlvZmQyd3ZSUG5vV1BqMjNDbjlGb3hnZWYvWXBmZnQvczFiaUlpSWdxaTdQbnJpSzZia1NwSi80U2xaVEpZbVZ5a0lpSVhJTEpRU0lQcVZFOWIyS3h0NVlWNTlleVdSM01udjRDSWlQeXBnN09YN1FSNzN5eUFDYVQyWXVSRVJFUlZYeG56MTlGdzNwUjNnNkRLalc1d0luUVJFUkVwY1hrSUpHSDFLb2Vidi82NHVWRUwwYVNKeW9pQkxPblQwU2JsdEgyYlR2M3htTGlhN09SbkpMdXhjaUlpSWdxcnN0eDEyQXlXZENnZm5WdmgwS1YxTm56Q1lBc1FLRmdaU29SRVpVZGs0TkVIaElXRmdDdFZnVUFNQmpNdUpHUzRlV0liSHg5TlBqcy9hY3hmRkJuKzdhekZ4SXc5c1daT0hQK3FoY2pJeUlpcXBpdUpOd0FBRVRYcWVibFNLaXl5c3d5d0ZZNXlCL25pSWlvN1BpL0NaRUgxYXFSVnoxNE9mNmFGeU54SklvQ25uOTJNRjZkZUwvOVRlYk45Q3hNZk8xN3JGeXoyOHZSRVJFUlZTeFhFMUlBQU5XcUJuczVFcXJNQkFBS0xpc21JaUlYWUhLUXlJTnFSdVgxSGJ3VVYzNlNnN242OTI2TEdWT2ZSWUNmRGdCZ05sc3hjODVxdlBYaGZHUms2cjBjSFJFUlVjV1FrSlFLbFZLQndFQmZiNGRDbFZSU1VpcGtBR3ExMHR1aEVCRlJKY0RrSUpFSDFheFIxZjUxM0JYdkR5VXBTTk5HdFRCMzFpUTBibEREdm0zUGdWTjRlc0lNSEQxeHlZdVJFUkVSVlF6Sk45SVJIaDVTL0lGRXR5a3h5VmFkcXRXcXZSd0pFUkZWQmt3T0VubFF6YWdxOXEvTFkrVmdydEJnZjN6ejJWZzg5dURkRUFUYmNwV1UxQXhNZm1zT2Z2NXRJeVJKOG5LRVJFUkU1VmQ2ZWphQ0FuMjhIUWJkQWRScWxiZERJQ0tpU29ESlFTSVBxbGtqTHprWWQrVzZGeU1wbmlpS2VHcGtIM3cxWlF5Q0EvMEFBTElzWThIaXpYamg5Ujl3TFRuTnl4RVNFUkdWVDJucFdWeFNURzZWbWFtSFFpRnlXVEVSRWJrRWs0TkVIbFE5TWd4aVR1UG81QnZwME90TlhvNm9lTTJiMU1KUHN5YWhiYXQ2OW0yeHArUHd6SVFaaU5sendvdVJFUkVSbFU5WldRYjQrV3E5SFFaVlltY3ZKRUNuMDBDdFluS1FpSWpLanNsQklnOFNSUkZSa2ZtSGtpUjVNWnFTQ3d6d3dlY2ZQSTN4bysrRlVxa0FBR1RwalhodnlrTE0rSDRsekdhTGx5TWtJaUlxUHd4R00zUTZqYmZEb0VwT2xtVW1CNG1JeUNXWUhDVHlzSnJWODVZV1g0NHZuME5KQ2pOaVNGZDhOKzA1aEZjTnRtLzc4NSs5R0QxeEJvNGN2K2pGeUlpSWlNb1B2ZDRJSFFkRmtKdEprc3hseFVSRTVCSk1EaEo1V1A2aEpKZmpLMGJsWUg3UnRTUHcwemN2b2tmWFp2WnRWeEpTTVBtdE9aais3Ui9JeWpaNE1Ub2lJaUx2a2lRSkZvdVZsWVBrZHJJc1E2TmhFcHFJaU1xT3lVRWlENnRadmFyOTY4dFhLbGJsWUM2ZFRvMTNYM3NVNzc3MnFIMVlDUUNzV2I4UFR6NzNGYmJ2T3U3RjZJaUlpTHpIYURRREFGUXFoWmNqb2NwT2tpUm90WnhXVEVSRVpjZmtJSkdINVY5V2ZPRlN4YXNjeks5SDEyYVk5OTFrOU8zVjJyNHRKVFVENzMvNks5NzZjRDV1cEdaNE1Ub2lJaUxQa3lRWkFLQVFCQzlIUXBYWnVmT0pFQVFCV2k1Zkp5SWlGMkJ5a01qRGF0Zk1xeHk4bW5BREJrUDVuMWhjRkg4L0hWNS84UUZNKy9nWmhGY0pzbS9mYytBVW5oby9IWCt1Mnd0WmxyMFlJUkVSa2VkSWtnVEFOb1NNeUYyeXNnMndXcXpRYVZnNVNFUkVaY2QzTFVRZXB0V3FFUmtSYW45OC9tS2lGNk54blZiTjYyTGV0NU14ZkZCbkNEblZFbGw2STJaOHR4SVRYNXVOK0tzM3ZCd2hFUkdSKytWV0Rvb0t2czBtOTdKS01yUmE5cllrSXFLeTQ3c1dJaStvVzd1YS9ldnpseXBIY2hBQU5Cb1ZubjkyTUw3OWNyekQ4dW5ZMDNFWVBYRUdmcGkzRnRuWkZidFNrb2lJcUNpNTFmSmNWRXp1bFBzNjA3SnlrSWlJWElESlFTSXZpSzRkWWYrNnNsUU81dGV3WG5YOCtQVUxHUFZ3THlpVnRvYnNGb3NWUzFiR1lPU1l6L0huUDN2c3k2NklpSWdxRTFHMHBRVWx0dFFnTi9MeHNWVU1zdWNnRVJHNUFwT0RSRjZRdjNMdzNJVUVMMGJpUGtxbEFrODgwaHR6WnJ5QUJ0RlI5dTNwR2RtWThmMHFQRDF4Qmc3K2Q4NkxFUklSRWJtRExUa29TMHdPa3Z2VWlMS3QwTkRxV0RsSVJFUmx4K1Fna1JkRTE4bExEcDQ5WHptVGc3bHExYWlDNzZZOWg5ZGVHSUhRWUgvNzlyajRaTHo2N2s5NDg0T2ZjVG4rdWhjakpDSWljcDNjeWtHbUJzbTliSzh3SFhzT0VoR1JDekE1U09RRkVlRWgwR3BzeTBBTVJoT1NycVY2T1NMM0VnUUIvZTVwZzE5K2VCbWpIdTRGVGI3K09Ic1Buc2JvaVY5ajVwelZTTS9VZXpGS0lpS2lzc3NkeWlXemZRYTVrZFZxZTMycFZFb3ZSMEpFUkpVQms0TkVYaEpkSjYvdjRMa0xsYS92WUVHMEdqV2VlS1EzRnZ6d0N2cjJhbTNmTGtrU1ZxN1pqY2ZIZklIbGYrNjB2K0VsSWlLcWFCUTVVNG90VnRZT2t2dms5clRVYXJtc21JaUl5bzdKUVNJdnFWdW5jazRzTG9uUVlIKzgvdUlEbVBQMVJMUm9XdHUrUFRQTGdPL20vb1ZSNDZaaDdZYjlUQklTRVZHRmt6c2d3bXkyZURrU3FzeHExYWdLQU5CcHVLeVlpSWpLanNsQklpOXhtRmg4aDFRTzNpcTZkZ1MrbWpJR0g3NzFHS0lpUXV6YkU2K2xZdHFzRmZZa29jVmk5V0tVUkVSRXBTT0tJa3dtczdmRG9FcE1vYlQ5R0pmQmxpeEVST1FDVEE0U2VZbkR4T0tMbFhzb1NYRzZkbXlDLzVzMUdTOVBHSWJ3S2tIMjdmWWs0ZmpwV0x0aEg1T0VSRVJVSWFqVlNsWU9rbHNGQjlxR3ZLVm5aSHM1RWlJaXFneVlIQ1R5a3VoOHljSDRxOGt3bSsvc3hKZFNxY0RBUHUzeHkreVhNZm41b2FnU0ZtamZsM1F0RmRObS9jRWtJUkVSVlFocXRRcW1PL3ovZFhLdkFIOGZBTURwTS9GZWpvU0lpQ29ESmdlSnZFU3JWU09pV3Q1UzJuTVg3dXpxd1Z4S3BRS0QrbmJBZ3RtdjRNVng5eUVzSk1DK2owbENJaUtxQ0RScUpZeGNWa3h1Sk9jTUpObTg3WmlYSXlFaW9zcUF5VUVpTDhvL3NmajhIYjYwK0ZZcWxRSkRCblRFd2ptdllPS1lJUWdOOXJmdnkwMFNqaHp6Qlg1ZnNRMVoyUVl2UmtwRVJPUklxMVZEcnpkNU93eXF4QXhHMit2cmVuSXFEaCs5NE9WbzhtUm02dkh6cnh0aE1MajI5UjkvNVRvdVhFeThyZXVtcFdYaDdMa0VTRkxoRThUVDA3TWhTV1VmaExmdndCbGN1cHhVNXVzUUVYa2FrNE5FWHBSL2FmRzVPMnhpY1VtcFZFb012YmNUZnYzeFZUejN6Q0FFQi9uWjl5WGZTTWVQOC8vQmcwOStpbTltcjhLVmhCUXZSa3BFUkdTajA2bnR5UnNpZHpDWnJORHBiSk94MTIzYzcrVm84dnkxYmg4V0xOcU1xZE9XMktzYnkycmR4b040WXV4WGVHYkNOMGk2ZHJQVTUyL1pkZ1JqWDV3Sll4Ri9KNmZOWElHbnhuOWRsakNSa3BLQjk2ZitpaSsrWHVHeTUwNUU1Q2xLYndkQWRDZXJ5NG5GSmFaU0tYSC80QzRZMUxjOS9seTNGNHVXL291YjZWa0FiSitlci9wN0QxYjl2UWVkMnpYQ2lLSGQwYXA1SFM5SFRFUkVkeXF0UmcwREt3ZkpqVXdtRTdRYU5lcEhSMkxIcmxoa2pqSEF6MWZyN2JEdzRMRHVPSERvTEdKMm5jRHlsVHN3WWxpM01sM3Y2UEdMbUQ3ckQ0U0craU05WFkrM1AxcUFXVitPUTJDZ2I1bGpUVWhNUVVTMUVFaVNoRU5IenFOTGgwWkZIcjl6ZHl5a1lwSityVnJVeGU2OUp6RnZ3UVkwcUYrOTBPT1VDaEdkaXJrZkVaRW5NVGxJNUVYNUt3Y3ZzSEt3UkRRYUZVWU02WXJCL1RwZ3c5WkRXTEY2Qnk3RlhiZnYzN1gvSkhidFA0bTZ0YXZoZ2Z1NjQrN3VMYUJTS2J3WU1WSGxJWnZOc0p3NkFUa2xHWEpHT3VUTURFZ1o2WkRUMHlGbnBnTW1Ka09vQ0dvMUJMOEFDQUVCRVAwRElQajVRL0FQZ0JCV0JjcjZqU0dvVk42TzBHVzBXaFhTMGpsRmx0ekhhREpEclZMaWlaRjk4UEtiUCtLN09YL2h0Y2tqM0g3ZjFKc1orR2ZEd1NLUHFWdTdHZzRmT1ljcmlTbFl0SFJyb2NmMTc5TUd3VUgraGU0L2N1d0MzdjVvQVRRYU5iNzQ2R25FWDdtQjk2ZitpcmMrbUkrcDd6K0JnSURDRTRSbnp5WGcrbzAwQU1ERm5HVytldytjaGxxdFFrUjRNSXhHTXlhK09oc3Z2ekFja2RWQ2tKVmxRTnMyOVl0OFh1OU5XVmprMHVUOGZsM3liNUg3ZlgyMVdMMzQzUkpkaTRqSUU1Z2NKUEtpaUdvaHR1b0Nvd2tabVhwY1MwNUQxWHhUZXFsd0dvMEtnL3Ayd0tDK0hiRHY0QmtzV3gyRC9ZZk8yUGVmdjVpSXo3NWVpam56LzhiUWV6dGp5SUNPOXNsK1JGUnkwczBVV0dLUHczcnlPS3lYTGtEWjVTNElDaVdFcWhFUW94dENGUkFJSVNEUWx1VFJlTDlxaGNvdjJXaXdKWlhUMHlDbHA5bS9sdVBpa0xWa0lSUzFvNkZvMUJUS1JrMGhCZ1Y3Tzl3eThkRnBrWkNZNnUwd3FCSXptYXhRYTFSbzFid091blJzakhXYkRxSmw4N3JvMTd1TlcrOTc0MFltNXM1ZlY2SmpWNi9aWGVUKzltMGFGSm9jak5sNUhCOS9zUmdLaFlpcDd6K0JXalhEVWF0bU9GNmVPQnhmZkwwY0UxNlpqU252UFlIcVVXRUZuci9raiszWTlPOWhoMjBmZnJvSUFOQ3ZkeHNjajQxRDlhZ3c5T2phREQvOXNoNEFrSmlZaWovWDduRzZWbVJFQ05xMnJvK0ZjMS9CcllXRG03YitoNThYYmtCa1JDZ21UeGlLYWxVZC8rMnlXS3pZdmZja3VuVnA2ckJkRUlYQ3Z6RkVSRjdBNUNDUmwwWFhxWWJqSnk4REFNNmV1OHJrNEcxbzM2WSsycmVwajdqNFpDeFp1UjBidHg2R0tXZEtaT3JOVE16N2RRTVdMdG1NN3AyYVltRGZEbWpWdkE0RWdXL0tpSXBpMnJFVmxrUDdJQnYwVURadENkVTlBNkJyME5qYllWRUZKbWkwdGdSeVdGWGNXcyt0dWU4QldFN0h3bnJzTVBSelowSFE2cUJzMHdIcUxuZDVKZGF5OHZYVmNGZ1d1WlhSWklaYWJmdFI3dldYSHNDWUNkL2c4eG5MNE91blJiZE9UZHgrLzZkSDljWHd3WjBkdGttU2hLMDdqcU5icDhaUXFRci9NWFBweWgyWS8rdkdBdmRaTEZiTVc3QUJpMWRzUjJDZ0x6NTVkeFFhTmNoYm50dS9UMXZvZEdwTW5iWVVFMTZaalJmR0QwYXZ1MW82WGVmVkY0ZGo4dlAzQVFEK1dyY1hzK2YraldVTDNvUldxOGJVNlV1UmZDTU4zMDRiRDQxR2hXMDdiQk9mZnk0a3B1NWRtNkZ0Ni9vSXo1ZjRTMDNOd0hkejEyTHoxdjl3MzcyZE1PYXAvdEJxMVU3bnJsMi9IOS8vdEJiSFQxM0d5eE9Hd2M5UFYrajNoWWpJbTVnY0pQS3krdEZSOXVUZ3FiUHg2TktSUDN6ZnJoclZ3L0R5aEdGNDlvbCtXUDMzSHF4YXV4c3BxUmtBQUxQWmlzM2JqMkR6OWlPSXFCYU1nWDNhWTBDZmRnZ085Q3ZtcWtSM0Z0T3ViVEN0V3dQMXdLSFFQUG8wRkpHRjkwd2ljaVZsZzhaUU5tZ016ZkJIWUwwYUQrdVprOGo4NEEybyt3MkN1bFBaK3BaNW1xK1BGdG5aUm0rSFFaV1l5V2lHUm0xYml1L25xOFdIN3p5T2w5NllnOCtuTDRQZk80Kzd2ZmV5U2lsQ3A5TTRiRnU3YmgrbXpmd0RWNi9laFdlZTdGL0V1UVczZTdrY2R3MVRwaTNCbWJOWFVidFdPRDU2K3pGRVJvUTZIZGVqVzNPRUJQdmpnNm0vNFpQUEYyUFR2Ly9oaGZGREVGNGxLTzhlS3FVOVFhbFMySDdYYXRWWStrY01kdXc2Z1EvLzl4aHExd3JIZ2NObmtId2pIYTlOSG9HN3V6Y0hBTnhNeThZalQzMkdDV01HNGQ3KzdTR0tlVE04VDU2S3cvTFZPN0Y5NTNHWXpSYjB1NmNONmtWSFl1T1d3NUJsR1pJc1E3Skt0dDlsQ2JJa28zNTBKTGJGSE1QSlUzSDQzNnNQbzFtVFdpWDhMaE1SZVk0ZzY3TTRTb25JaXpac09ZaFBaeXdEQUxSclhSK2Z2ZitVbHlPcVBDd1dLN1pzUDRKbHEySnc5a0tDMDM1UkZOQ3hiU1BjMjc4OU9yWnA0UERtaitoT1l6NjhINloxZjBIWm9nM1VnNFpEVURsWFFCQjVtbXcwd3JSbUJTekhEa1BkYnhCVUxkdDZPNlFTV2JoNEMrWXQySUFOcXovbS95M2tGcE5lbndPRktHTGExR2ZzMjg2ZVQ4QkxiOHhCVnJZUkxadlh3V3VUUnFCYXVHdVg2S2VsWldITHRpTm8xcVEyNmtYbkRkWXpteTE0L05scHlNd3k0TmU1cnhRNU1PVE0yYXM0SG5zSmQ5L1ZBb0dCdnNqSXlNYUMzN2RnNVYrN1lMVktHRHl3STU1N1ppRFU2cUw3a042OG1Za3Z2MW1CWFh0UFFxbFVvUGZkcmZEdy9YZGg5LzZUK0huaEp2dHhGb3NWRm9zVldxMGFCb090TjY1V3E4YmtDZmRoKzQ3amlObDFBdk4vbUl6cVVWVUFBQmN1SnVLWkNkL2dnN2RHT2kwSFBuTHNBaWEvOFdPaE1Ta1VJa1JSaEVKaCt5VUlBa1JSZ0NBSU1Ka3NNQnBOZVB5UmUvRFlRejM1YndNUmxTdXNIQ1R5c29iNUpwbkY1bFFRa21zb2xRcjB1YnMxK3R6ZEdyR240N0IyL1g1c2lma1ArcHdKa3BJa1k5ZStXT3phRjR2UVlILzA3OTBXOS9adDc3QnNoS2l5c3lZbHdMaDRBY1RxTmFHYjlCYkV3S0RpVHlMeUVFR2pnV2I0STFEMTZnL1RtaFV3YjlzTXpVT2pvS2dhN3UzUWl1U2JVMUdWbVdsQVFBRDczWkxybWMwV2FQMGRsNmpXcXh1QjMrYTlqcyttTDhYT1BiRVlPZm9MOUx1bkRmcjFib3VXTHFva0RBejB4ZEJibGhNRHdPcTFlM0E5T1ExUGp1eGQ3Q1RoK3ZVaVViOWVKQUFnTHY0Nkpyd3lHNW1aZW9SWERVYXI1blhRdUVFTmJObDJ0RVR4ZE8vU0RNRkJmdGh6NEJUKzJYQUE1eTRrNE9VSnd6SHVhY2NQdVBic1A0VmRlMCtpejkydDBMU3hyWEl2T05BUE8vZWN0TVZ4NVlZOU9aaVlaT3NYR2xaQXE1OW1UV3BqeW50UElDdzBBSDcrT21oVVNtZzBLaWlWeW1JSDRPbjFSbnp5eFdJc1hyNE5YVG8wZGtpdUVoRjVHNU9ELzgvZWZZZEhWYVo5SFArZU16VzlrQVFJQ1pBQ0pBUkM2RVVRUVJBTHhTNjZpSFh0M2ZYZDV1N3FXdGRkWGQwVmR5MXJ4eTRxQ0FpQ2d0STdvUVVJaEpCQVNJSDBURC9uL1dOZ0lDWWhvU1NUaFB0elhWek1uUFBNT2Zka0Y1UDg1bm1lV3dnLzZ4b1hnOWxzd3VsMFVXMXpVSERvQ0owN1JmcTdySFludFdjOHFUM2p1ZmZYbDdGMDJWYm1mYitHclR1T2g3R0hTeXVaK2ZrU1puNitoUDdwaVZ3MllTZ2poL2FXVHNlaVhYTmxic0M1NGllczArL0EwQ25XMytVSTBTQTFQQUxycjI3RFUzQUF4OGZ2WUJvMUZsUGZESCtYMWFDZ0lHOW9VMk56U0Rnb21vWEw3Y0ZvclB1clhIQ1FsYWYrZENPYnR1U3dZTkU2Rml6ZXdJTEYzdTdDUVlGV2twTTZFeHdVUUhKaVo2NmNjaDdCUVUxdkpGVlNVc0duczM2cTk5emlwWnNCS0NvdVk4WWIzemI1bWpkY081cSthZDFKU3VqRURkZGN3QzEzL2ROWGIxTmRkR0YvM24vOVVUNmI5VFBuRGV0TlVtSm5YL2dJOE8zOE5heGV0NU1ySm8vZ3Zqc20rbzYvUE9OckZBVUNBeTNzM0ozUDhDRXBBT3pNUG9EUmFDQXBvVk9kZTZtcVF0ZjRhRmFzMm41S05SNXoxMjJYb21rYVhlTmpUdXYxUWdqUlhDUWNGS0lWNk4wcm5rMWI5Z0tRbFowdjRXQXpzbHJNM2svUkx4ekFnWUlqekYyd21vVS9iS1Mwdk1vM1ptUG1YalptN2lVbzBNckk0YjI1WUdRNmd6S1NaZm1IYUZjY0MrZWlsNWNUOU5BZi9GMktFRTFtNk55RndFY2V4LzcrRzJpRkJWakdYZUx2a3VvVkhPd05YS1FwaVdndWJyZUdzWUc5K3dBeStpYVEwVGVCZSsrWXhQS1YyOG5lYzREc25BSXFLMjFzM3BMRDhsWGJHVEdzTjhtSlRaKzlWbEZWemJ5RjYrb2NkemhjNkxxTzFXcm1oNTh5NjMydDNlNUVWWlU2UzRXblhEYVVwLzkwbysvNXF5L2VqY2VqMVhuOURiZTlRTiswQkg3L3lEVjF6bG10SnF4V005TnZ1QkNBN0QwRlBQS0g0MHQvcTZ1OS93NFhMdDdBd3FQQjQ2OXZ2cGp2Zjl6RWhIRURxYTZ5czJIVEhtNysxVGdBMW0zWVRZK2syQWFicXV6Ylg4UnJiODNEWkRKaU1EVHRaME9QUjhQbGN0T3hZeVFqaHpkL3d4Z2hoRGhWRWc0SzBRcjBTdTdpQ3dkMzdqckFtSkhwZnE3bzNOQ2xjeVIzM0h3SnQwK2Z3SXExV2N4ZnVJNDFHM2FpYWQ2dFdLdHI3TDVQM0VPQ0F4ZzFMSTBMUnFYVFB6MVJna0xScHRrK2VBdERZZzhzayt2K2tpVkVXMkNkZmdmTzcrZGkrL0IvQkV5N3pkL2wxQkVVNkYxV2ZDeVVFT0pzYzd2ZEdKdndzMGh3a0pVSjR3WXdZZHlBTTc1bll2Zk96UDNpaVZySDl1NHI0SzRIWjVEYXF5dXZ2SEJudmE5YnUzNDN2L3ZMTzF4MzVhaVROaW9CaUl3TWFmQ2N5V1FnT3JydVV0OWZpb2tPNWRZYngvUGhKejlTV2xiRk5aZVBJcUY3UjV3dU4yOS9zQkJOMDBsTGplZTFsKzRtTU1ES212VzdlT25WcnlncUxrZlROSGJzek9PdTJ4di80T0dadjl6SXdJd2VqWTREMkxSbEw0LysvcTBtalJWQ0NIK1FjRkNJVmlDbFI3enY4YzdzZkQ5V2NtNVNWWldSUTNzemNtaHZqcFJXOHQzaTljeGZ0STZEQlVkOFl5cXJiTXhidEk1NWk5WVJGaHJJcUdGOUdITitPdWxwQ2FpcTRzZnFoVGcxMVM4OWcrWHlxUmg3OS9WM0tVS2NFZlA0eTNCdjIwejFLODhUOU9Edi9GMU9MWUdCUjJjT1NqZ29tb25icldIMDg5WW5tcWJ6MHIrL1J0ZDFIcng3Y3IxamRGM24vWThYWXpRYW1IVHAwQmFwcTZpNGdxL21yTUx1Y1BIWFAwN2p2T0c5c2RrY1BQN1VoOTRtTHMvY1FtTDM0ek1taHcxT3dXUXlNSHZlS21wcUhCZ01LdU11YUh6YmdpM2JjcW1xYXRxLzhkejlSYWY5Zm9RUW9pVklPQ2hFSzlDcjUvR21KRm03ODlFMFhRSW5QNG1NQ09HR3F5L2docXN2WUZ2V2ZuNzRhUk5MbDIydHRleTR2S0tHYnhldTRkdUZhNGdJQytiOEVXbGNNS29mZlh0M1ExSGtmemZSZWxXLytBeldhYmRqNkhaMk5xWVh3dCtNYWYwZ01KRHFsNThqNktIZis3c2NIOS9NUVp1RWc2SjV1RDN1a3k0cmJnbHo1cTlteDg0OE9rYUhVMWxscTNmTTUxLzl6UGFzL1Z4NzVhaEdHNzc5K0hNbU8zY2VxUGVjcHVuazVaZnczN2ZtMTN2K2dsRjlTT25sL2JDOStIQTVCb1BDYXkvZDdkdmI3Kyt2ekdKL2ZoRXZQbnNidXU2OVYvZjRHQks2ZDZKRGh4QW1qQnZJMTkrdXd1MTJNL0hpSVVTRU56eUQ4WmdQUHY2aDBURkNDTkZXU0Rnb1JDdlFNVHFjOE5BZ3lpcXFjVHBkN004dm9udlgxdDJKOFZ5UWx0S1Z0SlN1M0gvSFpOWnZ5dWJIbnpOWnVpS1RtaHFuYjB4cGVSWGZ6Ri9OTi9OWEV4WWF5TGpSR1F3ZTBJdkJBNXEyekVTSWxtTDc0QzJzVjA2VllGQzBPOGFFSGpEeGFtd3ozeWJnVjdmNnV4ekEyL2dCb0tiYTRlZEtSSHZsZG1zWW03amZYWE01YjJodkRoV1dNbmZCV2g3NS9Wc2tKM1hteXNubk1mYjhmcGhNQm43NGFUTnZ2TE9BcE1UTzNESnRYS1BYMjVTNWwwVS9ibXJ3ZkhGSkdYTytXMTN2dVlTRWpyNXdjUGlRRlByMjdrWkJZU2svL3B4SlhuNEpXM2ZzbzdLeWh0dnYremVhcG1Fd3FEejV4MmtrZFBjMkhibm04dlA0ZHY0YVRDWUQwNjhmMjZUMy85d1RONU9SM3JUdnFabGI5L0hiUDcvVHBMRkNDT0VQRWc0SzBVcjA2aG5INm5VN0FkaTUrNENFZzYzTXdJeGtCbVlrOCtCZFUxaTdjUmMvTE4zRWlyVlpPQnd1MzVqeWlocStuTE9DTCtlc3dHb3gwNzl2SWtNSDkyTG9vQlJpb2hyZkkwZUk1dUpjT0E5RFlrOE1xYktVV0xSUHhqNzkwQXJ5Y1N5YTN5cWFsSVNFZUxzVlY5ZElPQ2lhaDZicEdBeituVGtZRlJYS25iZGV3bzFUeC9MdGdqVjgrZlZ5WHZqbkY3ejV6bmNNek9qQm9pVWI2ZHdwa3FmL05MMU9JNUw2UEh6djVUeDg3K1gxbmhzLytZOE15RWptYjMrOXBkSHJsQnl1NExxYm5nZEFVUlE2ZDRyRWJuZlRxV01rdDA0YlQ3ZXVNY1IxaWZJMUU5RjFuWGMvWEF5QXkrVmg5cnpWdnVZbUozUGdZRW1UdXowZktEamNwSEZDQ09FdkVnNEswVXFrOURnZURtWmw1elBod2pQZk9GcWNmU2FUZ1JGRFVoa3hKQlc3M2NtS05WbjhzSFFUYXpmdHh1MzIrTWJaSFU1V3JzdGk1Ym9zNEJ1NnhVY3paSUEzS096YnU1dmZsd0tKYzRjN2N5TmFSUm5XeVZmN3V4UWhtcFY1L0dYWTNuc2Q5OVpOR1BzMHZsOVljMUpWRlpQSktOMktSYlBSTkIxYXlVNG1nWUVXcnIxaUZGZE9Hc0dNTitjeWUrNHFGaTNaQ0VCaVFpY2NEbWNqVnppN29qcUU4dGlEVjlFdFBvYUU3aDJ4V3MwOC9MczNNWnVObkQreVQ2MnBUYkt5QUFBZ0FFbEVRVlN4VHFlTDUxLzZncVhMdGpCdDZoank4a3Q0NzZQRjJHd09mbjNMSlNmZDV1ZlZONzV0N3JjaWhCQXRSc0pCSVZxSldrMUpka3RUa3JiQWFqVXo5dngweHA2ZlRtV1ZqU1hMdDdCcVRSWWJ0K3lwTmFNUUlEZXZtTnk4WWo3L1pobFdxNGtCNmNrTUdkU0w0WU5TaU9vUTZxZDNJTm83VDJFQnpwVS9FOWpLbWpVSTBWd0NicnFUNnBlZVJ1a1lpeUU2eHIrMUJGaXcyVnMyRkJIbkVyM1Y3SFBzY25sWXZUYUxPZCt0WWQyRzNhaXF5cVVUQnJGN3owR1dyOXpPaWxVN0dERXNsZXV1SEVWYWFyY1dxZW5pOFFOclBkZDFIZlVYWDYvYy9ZVTg5K0xuN041emtGOWRld0czVEJ1UHkrVUJIVDc3YWhuYmQrYnhtd2V1SkQ0dXV0NTcvUDQzMTlBbnRYdVQ2dG15TFlmblgvb0NnK3dwTG9Sb3BTUWNGS0tWU0V2dDZudWN2ZmNnYnJkSFpwZTFJU0hCQVV5YU1JUkpFNGJnY25uSTNKYkQ2blZackY2L2sveUR0WmVTMk8wdVZxelp3WW8xTzNnWlNPamFrYUdEdkxNSzAxSzYrcGE1Q0hHbUhKOStnR1g2SGY0dVE0Z1daWjE2TTQ2UDNpYnd2dC80dFk0QWl3bTdoSU9pbVdoYTNiQ3I1ZTZ0a1pkZnpMWWQrMW0zTVp2MW03S3BxcktocWdvalI2VDVsdTRDckYyL201bWYvY2p5bGR0WnZuSTdhYW5kdU83S1VZd1lsdW9MTnpkbDdtSDVxaDJOM0ZNbkw2K1lHWTNNMXJ2KzZ0RkVSb1pnc3psNDU4TkZCQVNZY2JzOFpPM0tZOXlZL2dCVVZkbVkrZGtTdnBxekFsVlZlZXpCcTN4aG9zbGs0UEhmVGlWK1poUXpQMXZDcmZlOHdwU0p3N2p2am9sMTdoVVJIa3luanZVM1dTa3FMbWZtWno4U0hHakZaRGF5Yk9WMkFPTGpvazVhdnhCQytJdUVnMEswRWtHQlZqckdSRkJZVklySG83RW5wNEJlUGVJYWY2Rm9kVXdtZzIrUHdudHVuMGhCNFJGV3I5dkY2blZaYk5xYWc5TlplMVpoenY1Q2N2WVg4c21zbjdCYVRhU2xkQ005TFlIMHRBUlNlOFpoTXNsL3FzV3BjMjFhaHhyWEZVT25XSCtYSWtTTE1zVEdvWGFLeFpXNUFWTzYvN2Jvc0FhWWNkaGRqUThVNGpUb3VvNC8xaFZ2M1o3TFk0Ky9YZXRubWZpNGFLWmNPcFRMTGg1Y3B5UHg0SUU5R0R5d0I1dTI3T1hkRHhleFpkcysvdnhNTGcvY1Baa3BsdzBEWU8rK1F1WXRYSGZTKzFxdFpzb3JheG9kTi9IaUlVUkdobUN4bVBuK3g0M1k3UzVVVlNFcG9UTlRyeG9GUUkzTnlmenYxOU9yUnh5UDNIZUZMOGc4UmxVVmJybHhQQU1ISlBQeWpHL29rWGpxMzBmRHd3S1p2M0FkSG8rR29pakVSSVh4NE4yVGlldFMveXhFSVlUd04wVzNWZXYrTGtJSTRmWFh2MzNNMGhWYkFIand6c2xNdm5TWW55c1NaNXZMNVdiamxyMitXWVVGaDBwUE90NWtNcERTSTg0WEZ2YnAzUTJyeGR4QzFZcTJyUHB2VHhEdzBCOVF3OEw5WFlvUUxVNHJQWUx0MWI4VDlOaWYvRmJEM1EvUG9FTkVDRS8vZWJyZmFoRHQxMlZYUDhIRWk0ZHc5KzJYdHZpOS8vek1od1JhemZSTzZVci9ma2tOTHJ1dHovcU51NW0vY0QyL2ZlUWFUQ2IvclpBNVZGamE0S3kvRTNrOFdwMFZIZFhWZGdvT2xkSWxOcEtBQU10Slg2OXAzbCsxVDdaM29SQkN0QVl5SFVXSVZxUlh6emhmT0ppVm5jOWtQOWNqemo2VHljaVFBVDBaTXFBbjl3UDVCdyt6ZXYxT1ZxL0xJbk5iam5ldm14TzRYQjYyYk05bHkvWmNabjYrQkZWVlNFNklKVDJ0TzMzN0pOQXZMWUdRNEFEL3ZCblJhamxYL293eGZZQUVnK0tjcFVaRVl1amRGOWZxNVppR251ZVhHcXdXTTNhSHpCd1U3YzlmL3pqdHRGODdzSDhQQnZidmNSYXJPVDFOQ1FhQmVyZDZDUXF5a3B6VXVVbXZsMUJRQ05GV1NEZ29SQ3VTMHFPTDcvSE8zUWY4V0lsb0tYR3hIWWlMSGNGVmswYmdjcm5abHBWSDVyWWNNcmZ0WmZ2T3ZEcU5UVFJOWjllZUEremFjNEF2Wmk4SG9GdDhOT205RTBqdmswaEczd1FpSTBMODhWWkVLK0pjOEMxQlQ3M283ektFOEN2TFpWZFMvZGZmK2kwY05KdU4yR3l5NTZCb0hxcXFIRjFhTElRUVFwdzVDUWVGYUVWU2VzU2pLTjRmOW5MemlxaXVjUkFVZVBMbENxTDlNSm1NWlBSTklLTnZBakFXVGRQWW1YMkF6RzM3eU55YXc1YnQrNml1c2RkNTNiRk95SE1XckFHZ1Uwd0U2WDI2SDEyS25FaVh6cEV0L0U2RVB6bFgvSVQ1MHN0UlRMTDhYSnpiRktzVjgwVVRjYTc2R2ZPd1VTMStmNlBSZ01mamFYeWdFS2RCVlZVOG11YnZNb1FRUXJRVEVnNEswWXBZTENhNmQrMUlUdTRoZEYxbmU5WitCZy93LzlJTDRSK3FxcExhTTU3VW52RmNkOFVvZEYxbmIrNGh0bXpMSlhQclhqSzM3YU8wdktyTzZ3NFZsWExvaDFJVy9yQVJnTkRnQUJJVE9wT2MwSm5reEZpU0VqclRMVDVHdWlLM1UrNE5hN0RjY0t1L3l4Q2lWVEFrOThMeDJmditDUWNOS200SkIwVXpVVlVWWFpPWmcwSUlJYzRPQ1FlRmFHWDY5TzVHVHU0aEFMYnUyQ2Zob1BCUkZJV2s3cDFKNnQ2Wnk0OTIrTXMvVUVMbTlod3l0K2FRdVQyWHdxSzZEVTRxcW14czJyS1hUVnYyK280WmpRYTZ4Y1dRbk5pWnBNUllYM0FvTTFYYk5xM3NDTHJkamlGV09wMExBV0NJNjRwZVZZbFdVWTRhR3RheTl6WVljTHRsWnBkb0hnWlZRWk5seFVJSUljNFNDUWVGYUdYNnBuWmp6dnpWQUd6ZGtldm5ha1JyRjljbGlyZ3VVVnc2ZmpBQUpVY3EyTFJsNzlHd01JZTgvSko2WCtkMmU5aXpyNEE5K3dyZ2h3Mis0ekZSWVNRbHhKS2MyTmtiSEhidlRPZE9zaXk1clhEdjJJWXhMZDB2OTlZTzdNY3g1M05NdzBkajdEZm9OQzZnQVRxb0ozU3YxSFhjNjFlaVJFWmhTT3haNzh2MDhsS1UwSEJRNm03NnJsZFY0Tm1kaGFGYklrcGsxUEVUSGcrdWxVdFJZK01hdkc2ejBEUncyTkVkZG5TN0RWUVZOYVpwbTlvZjQvanlBOXk3dGhONHh5TW9IWnJlSWJTbHVOY3VSNG5xaUtGN2t1OS9FNjN3SU80TnF6RDI3b2ZhTGFuRmF6S2twZVBac1JXMXBmY2VsTnhHTkNPajBZREhMVE5UaFJCQ25CMFNEZ3JSeXZSSjdlWjd2SDFuSG02M0I2UFJjSkpYQ0hGY1ZHUW80MFpuTUc1MEJnRFZOWFoyN3lsZ1Q4NUJzbk1Pa3IyM2dOeThJanllK21lekZKV1VVMVJTenNxMU8zekhyQll6Y2JFZGlPOFNSWHhjTkhHeDBjVEhSZEUxTGhxclJmYTFhMDA4V2Rzd1hYaUpYKzZ0VjFmaHlkNkJNYVhQcWIvWVZrUE5XNjlnaUkzSGN0WHhMcGg2UlJuMnIyYWlCQVFSOUpzbndWcTdNN2RlVVViTnkwK2pkb2tuNE1hN3dHS3RkVjRyTE1BKzh3MnMxOTJDOGNSdzBPM0c4ZlZIbUVhTThZV0RqbSsvd0pPOWc0WllyN2pCRjJ4cEIvYmpYRHdQZEEzZDQvR0dmcG9IM0c1MGp4czhIbkM1ME4wdTc5OHVGemdkNEhIWHVxYmFwU3VCRC8vNWxMNVVla1U1K3VGaWRJK2JWdGNEMCtIQS91VUhLQllyUVg5NUVSVHY5eTczdWhVNGYvd09OYWF6WDhKQlkxb0dycVhmdDNoakVwZkhqVW0rZjR0bVlqSVpjVG9sSEJSQ0NIRjJTRGdvUkN2VE1TYUNxTWhRU281VTRIUzZ5TjViUUVwUFdTSW9UazlRb1BXRUppZGVMcGVIM1B3aTl1d3RJSHZ2QWJKekN0aVRjNmplWmljQWRvZVQ3SndDc25NSzZweUxqQWp4aG9heDBjVEhSL3NlZCtvWWpxcktub1l0U1hlNThPVG1FTkF6MWQrbG5EcHJBR3BJS0s2VlMxQTdkOEUwWWd3QVNsZ0Vsc2xUY1h6K0h2YXZQc0o2L1czSFgrTjJZM3QzQm5wbE9VcGdDcGpQYkVtOGZyZ0k3Y0QrT3VHVlhsMkpYbHlJYnJQNWppbEJ3V2lGQjhCZ0JJTVJ4V2dBZ3duTVpsUkRJQmlOdUhmdlFGRVVqUDJIb3BqTllES2ptQzFnUHZhM0JTVXc2UFFMZGpyQjRUajVHQVhmMTBYYm40UGoyODlQLzM0bk1JMGNpekc5N3V4UTk0NU1jTHN4RGg1VWF3YW9LM01EbU13WSt3dzRLL2MvVmNhVU5PeHZ6MEQzZUZBTUxSZld1Vnh1REJJT2ltWmlOaHR4dWwzK0xrTUlJVVE3SWVHZ0VLMVFuOTdkV2JJc0UvRHVPeWpob0RpYlRDYURkNC9CaE01TXVQRDRMK3VIaWtxOVFlRmU3d3pEUFRrRkZCYVhuZlJhUjBvck9WSmF5ZWF0T2JXT0c0MEdZanRGRWhjYjVadHhHTjhsaHZndVVZU0ZCamJMK3pyWHVYZHV4elRpZkgrWGNYb1VCZXYxdDFIOTRoTTR2djRZTmFZVGhtUnZ5R2thT2dyMytwVzQxNi9FMDI4UWh0NzlBTEIvOFQ3YS9od01QVkt4WG5kcjdXWEZIamVPZWJQUXk0NEE0TnEwRnMraEF5ZWM5ODYyOGV6THhqSG5NMHdEdlh0NFlqSVJlTi92YXBYbTNyZ0crOHczYXBjYkhrbmdZMCtkOUMzVi9Pc1owRFFzbDE5L3lsK09wcWg1K2VUM0IwQlJDUDc3bXdEb05kVjQ5dTQ2Sy9jMjl1bGY3M0gzNXJYZTh3T0crbzU1c3JQUUR4ZGhUQi9vUGRCWW9BbGdNc0ZaL25EQk9HSTA3bDA3TUtXZXhzelcwMVJkN1NBazJOcjRRQ0ZPZzhsa3dPbDBOejVRQ0NHRWFBSUpCNFZvaGZxbWR2T0ZnMXQyNUhMMWxKRitya2ljQ3pyRlJOQXBKb0tSUTN2N2p0a2RUdmJuRjVPWFgwTGVnV0x2bi93UzhndEtjRGdhbnJIZ2RudlluMS9NL3Z6aU91Y0NBc3hFZHdnak9pcU1tS2h3b3FOQ2lZNEtKeVlxak9pb2NEckdoTWx5NWRPZ0h5bnh6bVJyQmpXdlBJMVdlUERrZ3pUdlVuWEgvRms0Rm43VDZEV0RuMzYxZGdCa3NXSzkvblljMzN5TUVseTdjWVRseWwvaDNyNFpRODgwN3dGZFJ6RVlVR083RW5EenZmREwyV0FlRDY2VlMzdzFlYkt6OE9UVURjYTBRd2ZSU2dveG5NSlNWOCt1N1dpSGl4b2RwMWRWZ3FaNTYyaUVFaExXWU9EV0VOUFFVWTNQUER6aDYydEk2VVB3UDk0NjZmRHFKeDVCcjZvZytQbi9nTkYwU3ZYb1ZSVzR0MjFHaWU2SUllRjRJeTNYc3NVQXVEUFhVNVc1dmtuWHN0NTg3eWwvUFJxakdJem9KWFgvZTlTY2lrdktTVXJvMWFMM0ZPY09zOGwwMHUvRFFnZ2h4S21RY0ZDSVZxaFA3KzYreDVtL21KRWxSRXV5V3N6MFRPcEN6NlF1dFk3cnVrN3g0UXJ5OG92Sk8xaENYbjRSZVFkS3lEOVEwdWhzUTV2TjJXQndlRXhRZ01VYkhrYUhFOVVoakpob2I1QVkxU0dVbUtNQm90bDhhdUZGZTZkWFZxQ2NZbk9McGpKMFMwSU5EVy80M3BvSHo0NHQzaWNlRDRhRUhpaVdSbVpNSFozcFovL2c5VnFIMVE3Uk9MK2ZVKzlMN0IvL3IvWWxRc093Zi9aZXJXUFc2MjhEczRYZ1oxL0RzMmNudHYvOEhldlZOMkljZk1KK2N3NEhWWCs4RjlPdzg3RmMrU3NBM0J0WG43emVvMXpyVnVEZXVxRUpBNzIvdER2bWZOYm9VRVAzNUZNUEIwZGZkTXJOVEpxVGE4MHkwRHlZaG96eUhkTUtEK0xldGdrMXBoUEdmb1B4SE5pUFovdG1qUDBHbzhaMGF2QmFKenQzdXBTd3NCWU5CM1ZkcDdpa25JNGRwYUdUYUI1V3E0bWFtaWJNeEJWQ0NDR2FRTUpCSVZxaHhPNmRDQXcwVTFQanBLS3loZ01GaCtuU3VZTy95eExDUjFFVVlxTENpSWtLWTJCR2NxMXpMcGVidkFNbFIvOFVld1BFQXlYa0hTeWlwc2JacE90WDJ4eFU1eFd4TDYvaEdWb0JBV2JDUTRNSkN3MGlJaXlJc1BBZ3drT0RDQXNMSmp3MGlQRHdJTUxEZ2dnTERTSXlQQVNUcVgzdi9hVlhWcUltTmM4c3BjYVd4cnFXTGpnZURnSnE1emdzVTZZMjZkcnV6V3U5UWFIcERNTmVsd3QwSGE2OUdZeW4rZU9OcHFQbDdhdDk2RWp0UU1sNncrMU51dFN4WmNXQkQvM3A5R3BwU3pSdjkyY0F0Y1B4eGkrT3VWK0NybU9aZUEyRzN2MXdyZjdaR3c3MkgzTFdad1kyUmdrSlE4dlowMkwzeThrOUJFQ25qZzJINmtLY2llREFBRW9PVi9pN0RDR0VFTzJFaElOQ3RFS3FxcERhc3l2ck4yVURzSFY3cm9TRG9zMHdtWXdrZHU5RVl2ZTZzMzhxcTJ3VWw1UlRXRkpHY1hFNVJjVmxGSmVVVTFSU1JuRkpCY1dIeTNHN205WjkwV1p6WXJNZG9hRHdTSlBHVzYwbXdrT0RmWUZoZU5peFA4R0VoWjN3UERTSXlJZ1FUS2EyOVMxU3E2ekFGQnJXK01DelRDOHZ4YkZnTm1xM1JMVGN2YWhkRTNBdFc0eHB5RWpVemszYkw5V1FsRUxBWFkrZVVSMjIvNzFTSzZBOGtmM0xEK0diVHhxL2lOdEZ6U3RQTitsK2VsVWxucjA3R3o1ZlV3MmFoanR6WFlOakROMlNVTUlpNmh4M3pQNFUxNnFsOWIvbzZJekVtbjgrUllQdGlvMG1ndi82U29QM1BkdGNhMWVnbHg2dWRjeVR2UVBQOXMybzhRbStmU0w5U1EwTncxWFpja0hLNWt6dnJQK012b2t0ZGs5eGJna0t0bEpkWFg4ak1TR0VFT0pVdGEzZmZJUTRoL1JKN2U0TEI3ZHMzMWVyY1lRUWJWVkljQUFod1FIMUJvZmdYWXBYVmw1TlVVa1pSY1hsRkpXVVUxeGM1Z3NQaTByS09GSmFpYWJwcDN4dnU5M0ZJWHNwaDRwS216VGVZRkFKc0pvSkNMQmd0Wm9Jc0J6OTIzcjA3d0FMQVJZelZ0OFljNFBqQXdLT2pyT1ltMjBHbzE1WmdlS0hjTkR4OWNjb0Zpdm1NWmRnZjNjR3B2UkJ1QlFGeDZ3UENiam50N1ViaGZpSnNYYzZhbHkzNHdjOEhwd0w2dGtYMFdnaThON2YxanJrM3JVTjUveXY2Z3pWQ2c5aWYvKy8zbG1LOVRYUE9CcmkyVDk1dSs0NVRRZTNDK3YwdStydCtvdmJEVTRuaHBTK0tNRWhKMzF2ZFY2NmRXUFRtbjZjTFpvSDUrSzV0WTg1SGI3bDNwWkoxN1JjTFNlaGhJYWpWNWEzMlAzbUxsaExlbG9DRWVIQkxYWlBjVzRKRHJSUUxjdUtoUkJDbkNVU0RnclJTdlh0ZmZ3WDJhMVp1WDZzUklpV295Z0tFZUhCUklRSDB5dTU0VmxuWlJYVmxKZFZVMUZsbzZ5OGl2TEthc3JMYXlndnI2Szhvb2J5aXVwYWY5c2RUVnZPZkNLUFI2T3EyazVWTTg3TU1KbU1HRlFWMVFBS0tnWlZRVlZWVklPS3FpcW95ckhuM3I4TnFvS0NnbXBRdmE5VFZSUkZ3V0JRZU1wYWhoSVMybXkxMXNlMTdBZmNXelpndmU1bUZMUEZkOXc2NlZwcVhuMGU1K0s1bU1kTlBPazExSzRKcUoyOGUrYzVaczFzVWdPUEV3WGMrZ0NHMUw2b01aM1JxNnRBclJ0R0dsUFQ2K3c1V0c4NHFLcW84ZDFySHlvNWVmT1JnSnZ2dzVCU3R3UHV5WllWYTNuN21qUkQwVEorRW1xM1U1dDVWdlAzUDZNMVV2UFo1UHA1a2JjWlRtQVExRlFEb0JYa281ZVhZUnc4RWtOaXo3cXZXZlVUbmwzYjY3MmVzZDhnRE0yd1BGNEpEVVZ2b1ptRFg4MVpTVTV1SWErOGNGZUwzRStjbTRLQ0FyRFpKQndVUWdoeGRrZzRLRVFyMWJ0WFZ4UkZRZGQxOHZLTEthK29JU3cwME45bENkRXFoSWQ2bC84MmxjdmxvYnlpMmhzcWxsZFRYbGxEUlVVTjVSVlZsSlZYKzBMRWlvb2F5aXFxcWFpc2FmTHk1alBoY3JrNVc3MG10ZlJUbjAxNVJ2ZmJuNE5qenFjWWV2YkdPT2c4UEx0MytNNnAzWk14RGhxQmM4RTNHT0lUTVBSS2EvQTZnUS84MGZmWTBEVUIzZG40TDd1ZTNEM294WVhlSjBkbkpsb21YWHVhNytRb1hUK3RXWTVhU1NGS1hqMnp3NXlPZXZjd0JOQ0tDazZud2xibjJKSnlyQUdZUjAvQU9YOFdBR3EzSkFMdWVCaERBOHZLUGRrNzhOUTMyeEpRTzhVMlN6Z0lzT3dJL0gzaUg1cmwyc2Zwb0N0TXZXWTBmWHAzYmVaN2lYUFpzWjhKeTh1ckNRdHIrdmRESVlRUW9qNFNEZ3JSU2xrc0pub2t4YklyK3dBQVc3ZnY0N3hodmYxY2xSQnRrOGxrSUtwREtGRWRtajZ6enVsMFlYZTRzTmtjMkJ3dTdIWUhOcHNMdStQRXY1M1k3RTd2T2Z1eHgwNXNOaWQyaDdQZVl4NlAxaXp2c1ZveEVWWlowWGlYNExOQXJ5akQ5djUvVUt3QldLZmVWbStvWnIzaUJxcjM3c0kyOHcyQ0h2d2pTb2VZUnE5ckhEUUM0NkFSRGQrM3ZCVEhuTS9RaXd0UlFzT3dUTHkyM2xsN3YyVC80Z1A0YXViSjM1T21vWnhHSXhQSHQ1K2ZkRmx4elg5ZXFIdnVOSmJGdDBidVRXdkI2ZkEybnpsaDVpaHcwb0RQT3UzT0ZtOUlvbGRVMEs5ektJUER1dUN3Tjk5c0s2ZmJROWJPUEF6MXpHQVY0bXlLalBCdU9YQzR0RUxDUVNHRUVHZE13a0VoV3JHK3Zic2ZEd2V6Y2lVY0ZLSUZtYzBtekdZVG9TSE5NMlBYNlhTaDZUcWFCelJkUTlNMFBKcUdydWxvbW81SDh4N1ROWTZlMDlGMDcvbGo1elJOUC9vM0JQN3dKWHBGT1VRMUhzS2RDYjI2Q3R2ckw2S1hIU0hnMXZzYjN1ZlFZaVhnaHR1cG1mRTNhbDc3TzRIM1BOYWtnTEJlYmhmT0pRdHdMcDRISGcrbTBST3dYRFFaTEpiR1h3c1krL1RIY01KeVlkM2pycnVQb051RnJ1bTRONjZwZGRpVGUvSU90ODI1ckxpMU0vWWZpbnY3Wmt3akw4UzFacG0veXprcHZhS01zQTVoUFAvYm01cjlYclBucmVhTmQrWno3VlhuRXh6VS9HRzlPRGQxT1BwaDE1RWpWU1IyYjJTd0VFSUkwUWdKQjRWb3hkSlN1dkxsN09XQXQyT3hFS0w5TUp0TlovVjY5c3dvdElweW1xZmR5VkVPTzdhM1hrWXJMTUI4NlZXTmRxRlZ1eWRqdWVJR0hMTm1ValBqQlFMditUK1Uwd2d2blQ4dnh2bmQxeGdTZTJLNStrYlVtTTZuOUhwalNwKzZldzcrSWh6VUhRNndWV09mK2NZcFhkdVRzeHZkV1hkZnlwTjFLOVlPbHpUcDJqV3ZQbmRLdFhodnJJT2haWDY4VTBMRENManR3VmJSZEtZeFdrVTVhZ3Z0eVRudWdneis4OVpjVnE3WndmZ3hMVHREVXB3N29xTzhIOHdVbDdSY294MGhoQkR0bDRTRFFyUmlHWDJUZkkremR1ZmpkTHJPZXFBZ2hHZ2ZsT0NRWm0yNG9GZFhZWHY3WDJoNSt6QU5IWVY1N0NWTmVwMXB4QmowOGxLY2krZFI4K3B6V0tmZGdTRTVGUURuOTNQUURoMXM5QnErUGZwMERlZUMyU2NkcThaMHduelJaSTVPdWZTK1ROZEJPMkVQU2YyRXBkMmFCeFFWN0RYZXZmS3V2NjNXOWR3N01uRjg4MG1EOTNNdVhYQjYzWXFid0ppV2dSSjhhb0dXYS9OYWNKNTZBNTdUWmphZittdGNyb1k3S2h0VU1KNzk3M042WlRsS3lLbDFmajVkZ1lFV2hnOUpaZHYyWEFrSFJiUHBFQm1DeVdnZzcwQ3h2MHNSUWdqUkRrZzRLRVFyRmhZYVNPZU9rUlFVSGtIVE5EWnYzY2ZnQVQzOFhaWVFvaFZTUWtPOXk0cWJnVjU2R051Yi8wUXJPb1NoZHo4c1U2NnZHKzY0dldHWTduSFhPV2UrYURKNmRUV3VWVXV4dmY0UzVvc21ZeDQzRWMrK1BYaHlkalZlZ01jYjdIbnk5b0c2LzZSRERiWnEzTnMyWVg5M2h1K1k0N04zY1h6MmJwMnhyaFUvNGxyeEk5YnBkNkZWbEdPTTYxNW5abU9ENFp5cWdqV0FnSnZ1d2RBanRjN3BreTRyUHBoSHpYLy9nZEpBQ0dic053ZzFLZ1pqL3lFb0lRMHMyd2J3dVBHMnVqNCtjOCtRa0l4dXEybjROYTNBeVdabkducWxFZkRyaDgvNlBmWHlzb2FYd0RlRDlEN2QrZmE3dFMxMlAzRnU2dDY5SS9rSEQvdTdEQ0dFRU8yQWhJTkN0SEw5K2laUVVIZ0VnSTJaMlJJT0NpSHFwWFNJUnNzL2VYQjJPdlRxS21yKy9TeDZSVG5HUHYyeDNuZ1h6cVVMY002YlZlOTQ1L3l2Nml6Wk5WOThPWmFyYjBRSkNjWDUvUnljU3hkaXloaEN3SzhmYWxJTnpoL200WnczcThtTkxQVGlRc3dYWDM2U0FiVTdFeXNoWVdDclFZMk1hbEk5dU4wb1JoT0JkejRLVUc5SDRwTjFLd1lJUEJhQXVWMTFac3E1TjZ6QzBLTzNMeGgwTFYyQWE4TnFBaC80ZzIvSnNIdmpHdXl6WmhKdzQ1MFlldmIyMWVYTzNnbjJHa3dqTDJ6YWUvRURZNy9CcURHZDZqMm5OdE9lbWJySGpkb2h1bG11WForT01SSHN5eTJrdXNaT1VLRHNPeWlhUjN5WGFMTDN0by91NTBJSUlmeEx3a0VoV3JuKzZZbDh0Mmc5QUJ1MzdQVnpOVUtJMXNyWU14WEg1eC9DbEd2UDZuV1ZvR0RNWXk3QnMyOFAxbC9kRHFvQlEwSVB6T01uMVJxbkhTbkJ2WDRsaHA2OU1YUkxxblhPa05nVEFQT0VLYWlSSFZDaU9xRkVkenlyZGRhcU9ib2o1bkVUQWU5eVVzZXNtVmd1dng0bExBTFAzbDA0dnZxSWdGdnVRemthQm5wMlpIcnIvRVhkRGRITGpqUzVvVWhqNHdMLzc2bGFleWk2dDJ6QXRmcG50S0lDakJtREFkQXFLdEFPN01lZHVSNWovNkdBZC9rMHRtcWN5eFlUY0N3Y05CclJ5dzdqMmIwRDk5YU5MZDRSdUttTS9ZZTBlRzN1RlQ5aEdYOVppOTJ2VTB3NHVxNnpmVWNlZ3dmS2gzcWllWFNOaTJiSno1bDRQQm9HUXozYkd3Z2hoQkJOSk9HZ0VLM2NnUFJrMytQZGV3NWlzemtKQ0RpTlBaNkVFTzJhWWpKaDZKYUllOWNPakQzckxuTTlFNlpSNHpDTkd1ZDdia2pvZ1NHaGR1RGgyYlVkOS9xVkdIdW1ZYnBnUW9QWE1nNGVlVlpyT3ltbkE5di8vb1dXbjRzeExRUGpvQkhvMVZWb1JRWFUvT3RaQW01L0VEV3VHNjdNOWFDcUdCS1NHNzhtb0VSR0VmU1hGMDg2eHZiV0s2QnBCTnh4OGlXeVN0QUorK0E1SE43OURSWEZ1M1Q3S0ZQNlFPL3N3VlUvSFE4SHUzUkY3WmFFWjBjbStwRVNYOUJwbVh3ZE5TODlpZVByanpHbTlQSE9TclJWbzl0c2piK3hvM3N4YWtjT294Z2IrUkhSYkVFSmJwazkvTTZVTzJzcmhxUmVLSVptYmRkVFM0ZEk3OWNtLzBDeGhJT2kyY1RIUmFGcE9vVkZwY1IyN3VEdmNvUVFRclJoRWc0SzBjcEZSb1RRTFQ2RzNMd2lkRjFudytac3podlcyOTlsQ1NGYUlVTnFIenhiTjUzMWNORGZqalZhYVdpUHZucTUzZGplK3c5YWZpN21peS9IT0dnRUFNYStBd2k0NVg1czc3eEt6UnN2RVhqZjczQnZYT09keVdhcHUveFRyNm55UGpnYWxubXlzN3hMaGh1cnVaRmx4U2RTQW9OUXV5ZGovL3BqOUxJam1JWmZnQnJYelhkZTdacmdtL1hvYmF6aFhXNXNHaklTUis0ZW5DdVdZSmw0dFhkczV6aU1BNGZqWHJjQzUwK0xNSSs5Qk9jUDgzSCsrRjJqZFJ4VDg4TGpqWTR4OWgyQTlhWjdtbnhOZjNKdjNZd3hOYTFGN3hrY0hBQkFWWFhkVHRaQ25DMDlrcm9BM2crUEpSd1VRZ2h4SmlRY0ZLSU42SitlUkc1ZUVlQmRXaXpob0JDaVBzYVVOR3h2dllybHl1c2JIOXlLMWZ6ckdYQzVVQUlDUVRYZzJic1RGQVcxVTJ6VEx1QjJZM3ZuVlR3N3QySWFOYzYzeFBnWVEwb2ZyTlB2QXFjVDUzZGZnOXVGNmJ5eHZ2UDJEMThIa3hsRlZYRmxiZ0JWOVMzOXRYLytIdnJocG5jSHRiMzk3MGJIcU4yVHNWNHpIZmZhWlNpaDRWZ3V1NnIyQUVYQm1ENFExNG9sYVBtNUdGTFRBZStNUXVkM1g2R1lhb2VtbG9zbTQ5NndHdGZQMzJNZVBSNjFXeEttWWFPYlhITlRxSEZkeityMW1wTm5XeWJtODV1MnYrWFpvcW9xUVVGV0txc2tIQlROcDB0c0IwSkRBdGk2UFpmUkkvdjZ1eHdoaEJCdG1JU0RRclFCL2RPVCtIcnVTZ0EyWnU3eGN6VkNpTlpLRFk5QXNRYmdPWmlQSVRiTzMrV2NOc1Zzd2JNLzUvanowRERNNHllamhFYzI2ZlZhUVQ2ZVBUc3hqUnlMWmNyVWVzY1kwekxRSzhxd2Yva0JodDc5TUNUMThwM1R5MHZ4N05zRHV1N2RjL0h5NjMyZGJvTWUrUXRvMmhtOHUzcW9CckJZQ0xqakVWOFg1Rjh5ajcwRXk0UXB0YzhGQkJMMHAzOTRYM01DSlRJSzYzVTNlL2Q2TkJneDl1bmZhdmNmYkc2ZS9GeVVrQkRVRnV4VWZFeHdVQUJWVmEyN2M3Um8rL3FsSjdGbGUrTXpsSVVRUW9pVFVYUmJ0ZTd2SW9RUUoyZXpPWmwwL1pQb3V2ZWY2MWN6LzBSb2NOMWZIb1VRd3JuaUp6QVlNWThlMS9qZzF1N29mL05PN0N6Y1ZGcGhBV3JIem8yUEs4aEhzUWFnUk5TekpFL3plSU03MFdZNWwzd1A2SmlIdGVCZWwwZmQrZUMvaVlrTzU2bkhiMnp4ZTR0eng1ZmZMT2MvYjgxajNwZFBZRGFmd3RZTFFnZ2h4QW1rclpVUWJVQkFnSmtlU2NlWDA2M2Z0TnVQMVFnaFdqUHppUE54ZmpjYjNkSDR2bml0bnFLY1ZqQUlOQ2tZQk84ZWZmVUdneURCWUJ1bjIydzR2NS9ybDJBUUlEUWtrS3FxSmpTQ0VlSU05TzNkSFYzWFpmYWdFRUtJTXlMaG9CQnR4SUQwSk45aldWb3NoRGdaODRTSk9PZk84bmNaUXZpVlkrNHNMQk1tTmo2d21aak5KbXgycDkvdUw4NE5QWkpqQ1E4UFp1V2FuZjR1UlFnaFJCc200YUFRYlVUL1d1SGdYajlXSW9SbzdjekRSdUxldWdtdHJOVGZwUWpoRjlxUnczaXl0bUVhTXNKdk5SZ05LaDczV1ZQV21Yd0FBQ0FBU1VSQlZONmZVb2hmVUJTRmNSZGs4T1BTelhnODh2ODNJWVFRcDBmQ1FTSGFpUFMwN3FoSE41MC9XSENZSTZXVmZxNUlDTkdheWV4QmNTNXp6cDJGZWNKbGZxMUJOYWg0Tk5uYVd6Uy9jUmRrVUZaZXpmcU4yZjR1UlFnaFJCc2w0YUFRYllUWmJLSlBhamZmODdVYlpkOUJJVVREVFAwR29oM014MU53d04rbENOR2lQQWYyb3hVZHd0VFh2eDJhRlJSZkl6RWhtbE9QNUZoaU8wZnkvWThiVy9TK21xYmpjcmtiUEcrM082bW9PTFdPM2J0Mkh5QnpXMDZELzNiMjVSYXlkMTlCazY2bDZ6cExsMjJockt6cWxHcG96TjZjQWpac2FqaUl6ZHFaeDV2dmZFZkJvU05uOWI1Q0NOR2NKQndVb2czcEwvc09DaUZPZ2ZXNjZkZy9mc2ZmWlFqUm9od2Z2NHZsdXVuK0xnTkZrWEJRdEp4cnJ4akZUOHUzVWxSYzFtTDN6TnlXdzVTcFQ3RnlUVmE5NS8venYzbmNkTmRMVGI2ZTArbmlxUmMrNFMvUGZOUmdvUGYzZjgzaXVSYy9yM1BjNWZLUXU3K3cxckY5dVlYODlmbVAyYndseDNmTWJuZXlZVk0yOHhldTQ3OXZ6ZWZCLzN1ZHBjdTJvR2thWDM2OXJNNmY2dXE2VFlXK25MMkNGMTcrc3NIM01YdithcjZjdlp6d3NLQ212blVoaFBBN283OExFRUkwM1lCK1NiejM4U0lBMXNuTVFTRkVJOVNZamxqT3Z4RDcrMjlnblg2SHY4c1JvdG5aM3YwdjVqRVhZWWlLOW5jcFFyU29TeWNNNHFQUGwvRHVoNHY0djRldmJwRjdMbCs1SFpmTFEyclB1TE55dlhjKytKNkRCWWQ1K2s4M0VoRVJRbWxaSmFWbFZTUjJiN2o3dktacGZQL0RKdDZidVFpYnc4VTdyejFJZUhnd0FKbmI5bUV3cUF3YTBNTTNmdmVlZ3p6MitOc29pa0tIeUJDNnhFYVJsMStDMiszaHRiZm1ZVElaTUJnTWVEd2FMcGViWVVOU0NRb0txSFZQWGRkUkZhWFdjKzJFTFFUV2I4d21QUzBCczluVTRENlFxcXFnbkhBTklZVHdOd2tIaFdoRFVudkdZN1dhc050ZGxKWlZrWCt3aExqWUtIK1hKWVJveFl4OStxRWRPb2h6MFR6TTR5NzFkemxDTkJ2SGQ3TXhkT3lFTVMzZDM2VUFvT21hYjY5Z0lacWJ3V0RneHVzdjVLVi9mOFhVcTBmVE5iNTVBM0pkMTFtK2NqdURCaVQ3d3JnenNXRlROcDk5dFl6TEp3NW4rTkJVZEYzbjBUKzhUWFcxalRmK2RUOWh2NWlGWjdNNVdMQm9BN1Btck9EQXdjUEVSSWR4MC9WakNReTArTWFzWExPRHFBNWhMRjIyeFhlc1EyUW9BTy84NXlIaTQ0NS9qWnhPRndBUDMzc0ZFOFlOWU5PV3ZUejYrN2NhZVBPZ3FNZUR2VSsrK0ltMzNsdFFhMGpKNFFvdW12SjRnKy8zejcrN250RWoremJ5VlJGQ2lKWWo0YUFRYllqQm9KS2Vsc0NhOWJzQWI5ZGlDUWVGRUkweGo3c0UyNGR2NDk2NkdXT2ZmdjR1UjRpenpyMWxJOXJCZkFKdXVObmZwZmhvSGcyREtqT0RSTXVaY0dGL1B2NThDYy8rNDFOZWZmRnVqRVpEczkxcjdZYmRGQmFYY2Y5ZGs5aXp0d0MzMjFOblRGbDVOUjZQeHM1ZCtmVmVJem9xak1qSUVQYmxGdkxrOHgrVGx0cU51Mi8zZm9pbEtBcDMzWG9KdjMvaVhaNzV4NmM4LytRdHFFZi9QUlVjS3VXNm0vOUdkYldkYmwwNzhwc0hybVQ4MlA2b3F1SUw1TXZMcTltNGVTK2FwdkhQR1YvNzd2bWJCNjhDcUJQY0g1djUxMUNlWDFQaklHZC9JV2twWGRIUmZhOWZ1bXdMQVFGbUhycG5DZ0JMZnQ1QzVyWWM3djMxUkF5R2hqOGM2Sm5jcGNGelFnamhEeElPQ3RIRzlFOVA4b1dENnpkbk0rbmlJWDZ1U0FqUkZnUk11NVdhVjU1SENRekNrSmpzNzNLRU9HdmN1M2ZpL0c0MmdmYy81dTlTYXZGb09xcEJ3a0hSY2d3R0EzOTg3RG9lZU94MVpydzVsd2Z2bnR4czk1b3pmelVkWXlJWU9qaUZhNmMvUitsSm1uN2M4OGhyOVI2Ly9hWUpET3JmZzBmLytEL3NkZ2ZqTHVqSDl6OXNwTEtxaHZMeUdzb3Jhd2dNdExCK1l6WmZ6bDdHTlplUEFyejdCZzRia3NLVms0WXpJT1A0OTdQN2YvTmZCdlJMNHBZYngvUGRvZzBFQmxyNTlOMy93MncyK2NaczJiWVA4TTVVek1rdHhHaFFHVFlraGJMeWFnQ0Nnd1BycmZXYnVhdjQ1TXVmbURYemozZzh4OFBCTjk5ZFFFcVBPQjcvN1ZRQXZwNjdpdlMwQkM2Zk5MeXBYMG9oaEdnVkpCd1VvbzBaa0g3OGg2QzE2M2VoYWJKc1NRalJOSUVQL283cWw1L0RNdkZxbVVFbzJnWDNsbzJ0TWhnRTVQdXo4SXVVbnZFOCtzQ1Z2UERQTHdnTkR1Q1dHOGVmOVh2azdpOWk1ZW9zaGd6cWlhb3FQUDUvMStGMEhaODVtSnRYeUgvZm1rOU1kQmdWbFRZOEhnK1RMeDNPb0FHMVA1aUs3eEtGeVdURVpyT2phVHF2L0djMkFDYVRrYkRRUUVKREErblZJNDdzdlFYODc3M3ZHVHF3RndBSjNUdnk5Sjl1ckZQWGdZTERoSVVHNG5TNitPS2JaVXk4ZUhDdFlQQkVMNy8yRFFCQlFWWm1mL3BudG16M2hvWnhzUjBBT0JicmV6emU5elV3STVtMzNsdkFsdTM3OEhnMGpFYVZiVHR5S1RoMGhMdHZ1NVFEQnc5VGNyaWNmYm1GL09yYUN6aHc4TER2WGxFZFFyRlk2cTlEQ0NGYUN3a0hoV2hqa2hNN0V4WWFTSGxGRFhhSGs4eHQrOGpvbStqdnNvUVFiVVRRUTcvSE52TnR0SUo4ek9NdjgzYzVRcHcyeDNlejBRN210OHBnRU1EajBUQklPQ2o4WU1LRkExQVZoWC84YXhaSHlpcDU1TDRyem1yemkzYy9XbFNyRTNkR2VsS3Q4MnZYN3lJb0tJQUJHY21zV0wyRHBJUjREaFNVY00vQSt2ZTlmZUdwV3pGYlRFU0VCUkVSSGt4QWdLWFcrZmtMMXpGcnpncnNkaGRHZzBxNXpWbm5HcFdWTlpTWFY5TzVVeVEybXhOZDA5RTFqYS9uclBTTk9iRXh5WE5QM0V4MFZDaXFxcUpwR3JObXI2QmpkTGh2SDhKamV4TysrZDRDQm1Za2s1N1duWkNRUUZhdDNvbmI0OEZvVlBuMnV6WEVkdTZBdytsaStoMHYrcTQ5ODdNbHpQeHN5ZkgzOS9RdERNdzRmbThoaEdpTkpCd1VvZzBhT3FnWEMzL1lDTURxOVRzbEhCUkNuSktBWDkyS1k5RjhiTys5VHNCTmQvcTdIQ0ZPbWUzZC8yTG8yS2xWN1RINFM1cW15OHhCNFRmangvWW5QaTZLeC8vNkFZL2t2OGxWVjR4azVMRGVaM3pkSFZsNS9MUnNhNFBuWFM0UGk1WnM1cnhoS2I0OUQwY082ODJNTitkU1dsWkpSSGhJbmRmRXhuWmc1YW9kRFY3VFpETHkraXYzbzZvSzNidDFaT3YyWFA0NTQyczZ4VVFBNE5FMDFxemRDVUR2MUs2RWhRWHg4dC91NE00SFg4VnVkL282RUVkR2hCQVI0VzJlMGlXMkExMWlPM2ozSkh6MWEzYnRQc0Q5ZDAzeTNUT3VTeFNUTGgzSy9JWHJXTEZxQnk4K2R6dDkwN3F4YWwwV1hXSTdZTGU3K1BHbkxmejZwb3RJNzVQQVU0L2Z5TE12ZmtaU1FpZW1YajBhOEhaR2ZtL21vbFA4Q2dzaGhIOUlPQ2hFR3pSc1lJb3ZIRnl6ZmhkMzNueUpueXNTUXJRMWxuR1g0TjY2aVpwL1BvUGx1cHN3eE1iNXV5UWhHdVU1c0IvN3grOWlHWE5ScStsSzNCQzMyOU9zRFNHRWFFeEt6M2plblBFQU16LzVrV2RlK0pUUWtBQjZKTVlTRVJGQ3g0N2hYREZwT0VHQjFpWmZ6KzMyOE9Lclh4RWZGNDJtYWZXTytXSHBaaW9xcWhrenFoL0xWMjhIWVBTb1BzeDRjeTV6djF2SHRLbGo2cndtZDM4Ui8zNTlEaUVoZ1ZqTXRYODlyYWkwWWJXYXVPeml3UUJNbjNvaEpZY3IrR241TmwrSFlVVlJDQThMWXRwMVl4aDlucmNEY0Z5WEtENTk5N2RNbWZvVWp6NXdKZVBIOUFlTzd6bFlZM05RVldWRFVSVFNVcnZoY0xxWmZPbXdXdmQrNko0cFBIRFhaRHdlRFpQSlFIRnhHWG41Sld6THlpTXlJb1NicDQxanlJQWVCQVVGc0hmZklXdzJCMWRNR3M3d0lTa0FKMjFJSW9RUXJZMkVnMEswUVlNRzlFQlZGVFJOWjkvK1FvcEx5b21PQ3ZOM1dVS0lOc2JZSndNbHBqT09qOTVHN1JTTCtiSXJVU01pL1YyV0VIVm9SdzdqL1BaTHRPSkNyRk52d2hBVjdlK1NHdVZ5dVFrTXREUStVSWhtRkJFV3pIMTNUdUtXRzhjemYrRjZkdXpjVDlhdVBINzhlVE1ETTVKSjdSWGY1R3N0WGJhRm5IMkgrT2ZmZnMzTE0yYlhPZTl5ZVhqdm84VjA2eHJENElFOWZPRmdSSGdJSTRhbDh1bXNuNWg4NlJCQ1E0UHF2ZjdEOTA1aDlNaSt0WTQ5OGR4SGJONnkxL2Q4OFUrYkdKU1J6RE4vbnQ3a3V1dHoxNE92QXBDWTBJbkhIcmlLRHovOXNkYlM0Qk05LytUTnhIV0pZdnpZQVlDM3dVcGtSQWhqUmgzL2dPTGI3OVlRSEJ6QWVXZGhkcVlRUXZpRGhJTkN0RUZCZ1ZiNnBIWW5jMXNPQUt2VzdaU3V4VUtJMDJLSTZVamdmYi9CbGJrQjI2dC94OUM3TDViTHJrU3hObjAyaVJETlJiZlpjTXlkaFNkckcrWUpsMkc5ZHBxL1Myb3l0OXVEMlNRL2FvdldJU2pReXRXWG53ZWNkOXJYR05BdmlTbVhEU005TGFIZTgzUG1yNmF3cUpUZlBYcE5uVDBPcjdsOEpNdFdiT09EVDM3azNqc20xdnY2UFhzTDZ1dzNXRnBhV2V2NWQ5OXZJQ0RBekJXVFI5UTZucjJuZ0hjL1dzUmR0MTVNWkVRb0N4ZHZ3T0YwQTdCK1l6YlZWWGJBMjh3RTRQZS91WWFvRG1FRVdNeUVod2VqS0FvT3A1UEpseHlmUGJocWJSWTdkdVpoK1VWVGs3TFNLcnJIeDlRNnRuTlhQbFZWTmk2OTZpKytZOGUyWmZ6dG45N2xsMXMrUHZtSGFZd1lsbHJ2MTBFSUlmeEJmbUlSb28wYU1yQ1hMeHhjdlY3Q1FTSEVtVEdsRDhDVVBnRFg2dVZVLy9XM21DK2FpQ0c1RjRhNHJ2NHVUWnlEUFBtNWVMSjM0dngrSHBZSkU3Rk92TUxmSloweXA4dURVY0pCMFk1RVJJUnczNTJUNmoxWGNPZ0liMy93UFYxaU96RDIvSDUxenZmcDNZMUJBM3J3MVp5VkRCdmNpNEg5NnpibytPeXJaWHc1ZTBXdFkwNm5pK0RnZ0Facnl0MWZ5UHNmLzhpU256TUI2TjQxaGttWER1WE45eGI0eGl6NU9aT2ZWMndENEtuSHZSOHdwUGJzU3Blam5Za0J4bzVPNTVNdmZ2SXV0UTd5ZmppMllQRUcrdlZOSkRyNitPb2NsOHREOGVGeXlpdHJXTE51RjBNRzlRUmcydFN4Mkd6MldyWGw1WmN3YitFNkxwMHd5TmNGK1podVhXdUhpMElJNFcveUU0c1FiZFN3UVQxNTYvM3ZBTmk0ZVErYXBzbkc1MEtJTTJZYWVoNm1vZWZoWFBrempzL2VSNitxeEpDV2pqRXRBMk5LbXIvTEUrMllPMnNyN3EyYjhHekxSQWtKeFRoZ0NNRi9ldGJmWlowMmw4dU5TZlljRk8yTXF0YnRlcXhwR3MvKzR6UHNkaWUvZWZES0J2ZmF1L2ZYbC9IcisvL04wMy8valArK2NpOGRvOE5ybmYvOW85YzB1cXdZQUYxbjFab3NaczFad2ZxTjJRQU1HNUxDRGRkZVFGcUs5d090dVY4OFFWV1ZyY0U5QjQrcHFLakJhalV4ZEdBdlB2emtSMWF0emVMQ0N6TFl1SGtQQndzT2M5T3Z4dFlhbjd1L0NFM1R5ZHFWejQ2ZG4vUHVmeDRtTkRTUVNaZDRQNlQvZXM1S3hvM0pJRGc0Z0RYcmR6RnY0VHBHait6RHdJd2VyRnk5Z3dFWnlWZ3N0V2NpQ2lGRWF5RGhvQkJ0VkVLM1RrUjFDS1hrY0FWMmg1T05tWHNZbUZIM1UxZ2hoRGdkNXVHak1BOGZoVlpSam1mSFZseEx2OGYrOWd4TUkwYUR3WUFTRm80U0VvWWFHb1lTR280U0dvcGlrYVhJb21HNnc0NWVVWUZlVVlaV1VZNWVXWTVlVm9ydTl1QmU5Uk9HcEo0WVUvdGdQdjlDMU5DMnY0K3V5K1hHWkpKd1VMUi9MNy8yRGR1ejluUFZsUFBvbFJ4SFZaVU44UDRiMEhWOHp6dEVobkQ3elJmeDM3Zm04OUQvdmM3elQ5NU10NjRkZmRlcHJMUlJYRnhlNjlvT2g3UE8vYkoyNWZQSHY3NVBRSUNGU1pjTVljcGx3MGpvM3Vta05XcWF4cTdzZzJ6SzlBYU5MLzc3S3dvT0hhYW91SnkzWG4yQWxGN3hkT29Zd1llZkxtSFVpRFJlZTNNdUhXTWlPSDlFbjFyWDJicmRHeTcrN3VGcitNT1Q3L0gyQnd0NTZON0xBVmk4WkJQL2ZuME91cTdYV2ZhY2Y2Q0V2enc3azBtWERLM1ZGVmtJSVZvTENRZUZhTU9HRFVyaDJ3VnJBRmk5ZnJlRWcwS0lzMDRORFVNOU9wdFE5M2h3NzlxT1hsS0NYbEtFbHJNSFYyVUZlbVVGZW1VNU9PditFaWVFajltTUVoS0dFaEtLR2hLS0VoS0NFaHFHMmlFYXk0VExVQXp0SzBoenV0eXk1NkJvOTE3LzN6em1mcmVXUHIyN2NmdE5GL0d2Lzg1aC9zSjF0Y1pNbWZvVUFFRkJWbVovK21mMjVoeGk0ZUtOL09ieHQvbm9mNC81eHYxenh0ZjEzaU0wTkxETzg5dHV2SWdMTCtoWGE0L0M1MS84ak9URVdLNitZbVM5MTNuMEQyOWh0M3UvVHgwK1VrbS9QZ2trSjhZU0V4Mk9xaXJjZXVONG52M0haeno4dXpmWnUrOFF6ejk1QytaZjdEZTRZdlVPSWlOREdEeXdCNWRPR01UY0JXdTVZdElJWXFMRGVQMmQrU1FsZG1iS3hHRjE3aDNYSllwcnJ4akp4MS84eEloaEtmSXp1eENpMVpHZldJUm93NFlPN0hWQ09MaVRlMjY3MU04VkNTSGFNOFZnd0pUYXQvR0JRZ2hjTG5lZFlFR0k5cWFxMms1eVVtZWUvY3QwekdZVDQ4ZGswQ3U1Q3dDTGwyNW05NTZEM0hYckpRQ1lqb2JsanoxNEZVYURnWDdwQ2I1akFBL2VQWmtoZzNyVnV2NHJyMzFEMXU3OFdzZGlPM2RnNGlWMTk5cmV1bU0vaDRySzZnMEhWVlhsM2w5ZmhzM3U1TFUzNS9Mc1g2Ylgybk1RWU96b2ZuejQ2Ukt5ZHVVellsZ3Fnd2ZXRHZBS0RoMWh3K1k5WEQ1cE9BQTNUaDNMb2g4M3NXRlROcnYySEtDMHRJcS8vbUZhZzl2ODNIajloZnl3TkpPWC92MDEvNXZ4SUZhcnVkNXhRZ2poRHhJT0N0R0dEZWlYaE1sa3dPWHlrSCtnbU9LU2NxS2oydjVTTENHRUVLS3RjenBsejBIUi9qMXc5eFJxYXV3RUJYbWJodlRybTBpL3Zva0FaT2NVa0p0WHhLUkxoOVo2amFxcVBQckFsWFd1RlJZV1JLZU9FYldPbWN6R1dwMlBEYXFDMisydTgxcW4wMFZ4U1RsOTA3cjVqdWxIMndXWGxsYnkvSXVmWVhPNHVIcEsvZDJhSFE0WC8zbHJMdnZ6aWdCWXZYWW5zMmF2NE1vVGxnZS8vL0ZpZEYzbmtuRURBWWpxRU1yN3J6L0toczI3V2JoNEk5T3VHME5LcjNqZmVMZkw0MzIvaWpjc3RGaE0vUHJXaTNuNmI1L3c3b2VMdWV2MlMrcXRSUWdoL0VIQ1FTSGFNS3ZWVEhwYUF1czNlVGRqWHI1Nk81ZGZOdHpQVlFraGhCREM3ZlpJNHdIUjdwbE1Cc0xDZ3M3cU5iZnYyRTlaZVRVMnU0TXQyL1lSMnluU2R5NDJ0Z01yVm0zbi9ZOS9JT0xvZlhWZForM0czYmpkSGxKN0hnL25EaFFjQWVEMXQ3L0RZRkM1L3ByUmRlNmxhVG8vTDkvSzJ4OHVJdjlBTWFOSDl1WHlTY040NW9WUG1mSEd0NnhZdllOcFU4ZmdkTGhadUhnajU0L3NRMUppWjkvck8zUUlvYkNvbkxTVXJreS80VUxtekYvRDNuMkhzSmhNck5td0U0RE9KOVEvWmxRNkd6Wm1NN0IvOGxuOW1na2h4Sm1TY0ZDSU5tN293RjYrY0hEMStwMFNEZ29oaEJCKzVuQzRBRERKc21JaFR0bWVmWWY0OHB2bHFLcENjbUlzdDAyL3lIZnUxbW5qS1N3cTVZT1BmMERUTk4veHdFQUxGMTZRd1lTanMvb0FsdjZjQ2NDQWpHUWV1R3NTOFhIUnRib1Y3OWxid0JQUGZjVEJnc01FQmxwNDhPN0pUTDdNdTEvZ2pKZnU0YmtYUDJmajVqMWticzNoeVQ5TW8xdlhHTzYvbzI0emtXbFR4M0Q5TmFNeEdGUXFLbXVZUFhjVkFDRWhnZHcyL2FJNnN5SHJtelVwaEJEK0p1R2dFRzNjMEVHOWVPMS9jd0hZbUxubmFIZEUrYWN0aEJCQytJdlQ2UTBIemRLdFdMUlRacFBockMyYkh6S3dKNHUvZmRiM2ZOSWxRNWhVejU2Q0FOMjZ4dkRmbCs5cjBuV25UUjFMVkZRWVYwNGVVV3RwOGpIeGNWRllyU2FtWFRlR3F5OC9qNUNRNDQxUG9qcUU4dUt6dDdGeTlRNktTc29aUGpTRndRTjdZR3pnUFJzTTNxWER2N3IyQW41MTdRVm9tdGJnM29OQ0NORWFLYnF0V3ZkM0VVS0lNelB0enI5VGNLZ1VnS2Nmbjg3d3dTbCtya2dJSVlRNGR4MCtYTW0xTnozSFEvZGUzbURJSVlRUVFnalJXc2pIR1VLMEE4TUhwL29lTDF1MXpZK1ZDQ0dFRU1McE9qcHowQ3d6K1lVUVFnalIra2s0S0VRN01IUmdMOS9qRmF1Mis3cXpDU0dFRUtMbDJlMU9BS3l5NTZBUVFnZ2gyZ0FKQjRWb0IvcjFTU1F3MEF4QVJaV056RzA1ZnE1SUNDR0VPSGM1bkc0QXpOS3RXQWdoaEJCdGdJU0RRclFESnBPQllRT1BMeTFldm5xSEg2c1JRZ2doem0zSEdwSllaRm14RUVJSUlkb0FDUWVGYUNkR0R1L3RlL3pqejVsK3JFUUlJWVE0dDlrZFI4TkJxOW5QbFFnaGhCQkNORTdDUVNIYWlXR0RVakFhRFFBY0thMWs5NTZEZnE1SUNDR0VPRGM1ajRXREpsbFdMSVFRUW9qV1Q4SkJJZG9KaThYRWtJRTlmYytsYTdFUVFnamhIeTZQQndDejJlRG5Tb1FRUWdnaEdpZmhvQkR0eUtoaGZYeVBsNjNhN3NkS2hCQkNpSE9YMCtGdFNHS1JoaVJDQ0NHRWFBTWtIQlNpSFRsdldHOVVWUUZnMy81Q0RoV1YrcmtpSVlRUTR0empjRGdCTUV0REVpR0VFRUswQVJJT0N0R09CQVZheU9pYjVIdiswL0l0ZnF4R0NDR0VPRGM1bmQ2WmcyYlpjMUFJSVlRUWJZQ0VnMEswTTZPR0hlOWFMRXVMaFJCQ2lKYm5jTW15WWlHRUVFSzBIUklPQ3RIT25EYzh6ZmQ0VzlaK0tpcHIvRmlORUVJSWNlNXhPbHdvaW9MUktBMUpoQkJDQ05INlNUZ29SRHZUSVNLRXRKU3V2dWRMbDIvMVl6VkNDQ0hFdWNmaGNNdXNRU0dFRUVLMEdSSU9DdEVPalR4aDl1RHkxZHY4V0lrUVFnaHg3bkc0WEJJT0NpR0VFS0xOa0hCUWlIYm8vQkY5ZkkvWGI4cW11c2JoeDJxRUVFS0ljNHZENGNRaW5ZcUZFRUlJMFVaSU9DaEVPOVFwSm9La2hNNEFhSnJPNm5WWmZxNUlDQ0dFT0hjNEhXN01ack8veXhCQ0NDR0VhQklKQjRWb3AwYWRzTFI0NlFyWmQxQUlJWVJvS1M2M0c3TlptcEVJSVlRUW9tMlFjRkNJZHVyRWNIRFYyaXhxYXB4K3JFWUlJWVE0ZHpoZGJzd21XVllzaEJCQ2lMWkJ3a0VoMnFudVhUdlNNU1lDQUxmYncvTFZNbnRRQ0NHRWFBa3Vsd2VUaElOQ0NDR0VhQ01rSEJTaUhSdC9RWWJ2OFE4L1ovcXhFaUdFRU9MYzRYSzVKUndVUWdnaFJKc2g0YUFRN2RoRll3ZjZIcS9idUp1S0twc2ZxeEZDQ0NIT0RTNjNCNU5KOWh3VVFnZ2hSTnNnNGFBUTdWaVh6cEVrSng3dldyeE1HcE1JSVlRUXpjN2xsSm1EUWdnaGhHZzdKQndVb3AyNzhQeCt2c2V5dEZnSUlZUm9mazZYQjdOUndrRWhoQkJDdEEwU0RnclJ6bzBmTThEM2VHUG1IbGxhTElRUTR2L1p1Kyt3cUs2MWpjTy9tYUVNWFJBRjdJTEczbVBYcUxIMzJHS2FTVXd4UlZOTVRFeSs5R3FxUitPSkowWlBxcHJFM283R1hzQWFlMEd4MXlBcUlnb01NRER6L1RFNkNRRUVDdzdnYzEvWHVjTGVzL2ZhN3lCeThPRmRhMGtCYzZ3NXFHbkZJaUlpVWpRb0hCUXA1Z0pMK0ZLdmRyanplTVhxN1M2c1JrUkVwUGl6Wm1UZzdxSE9RUkVSRVNrYUZBNkszQVk2dFBscmF2RktUUzBXRVJFcFVCa1ptYmlaMURrb0lpSWlSWVBDUVpIYlFOdFc5VENaSEgvZGQrODl4dm1FU3k2dVNFUkVwUGpLekxSaFVqZ29JaUlpUllUQ1FaSGJnTGUzQjAzdnJPWThYcWFweFNJaUlnWEdFUTRhWEYyR2lJaUlTTDRvSEJTNVRYUzRxNzd6NDFWUnUxeFlpWWlJU1BHV21abnA3TmdYRVJFUktlejBVNHZJYmFKWjQrcDRlWGtBRUhQZ0pLZGl6N3U0SWhFUmtlSXBJOE9tY0ZCRVJFU0tEUDNVSW5LYjhQUjBwM1h6V3M3akpTdTJ1TEFhRVJHUjRzdHV0MnZOUVJFUkVTa3lGQTZLM0ViYS8yMXE4ZS9MRlE2S2lJamNiQmtabVFDNHFYTlFpcm5FeEdRT0hvckZaclBuZXMzRml5blliTFo4ajVtZWJzMTJMbXJkSG5idVBwTHJQV2ZQSnVieTdPUjhQL2RtdTNBaGlTM2JEM0QrdkRZQkZKR2lRVCsxaU54R0d0YUxJRERBRjRCejhSZlp2ZmVZaXlzU0VSRXBYakl6SFVHSU9nZWx1RnU1WmlkUHZUQ090TFQwWEsvNWN0d3NCajh6TmwvakxWNjJsVUZQZnNtWnY0VjlxYW5wZkQxeEFSOS9NWTJrSkV1MmUzNlp2cHBIbi9rWDZ6ZnR5M0orODlZRDNEZjRNK2JNWDUvcjh6SXlNa2xLc25EMmJDTEhUNXhoMTU2alJLM2J3L3hGbS9qNWx4V00rMlkrSDN6Nkt4WkxXcjdxLzd0ZGU0N3k2cHZmczMzWDRXdStWMFRFRmR4Y1hZQ0kzRHBHbzVHNzc2ckx6UG5yQUZpNllodTFhMVIwY1ZVaUlpTEZoek1jTkdxM1lyazl4WjQrVDFob0VEYWJqVzA3RDlPaVNmVjgzVmY5am5Ja3A2VHgxb2MvTWZiVHB6Q2JQVENiUFhqbGhYNjg4dVozalAzUFBONTRaYUR6K2syYjkvUGZuNVpRTXNpUDhNcWhXY1lxVzZZa1pjTktNbTdDZkxidE9zeXJML1FGNFBHaFgyRkpUY2RpU1hQK1hiMGFvOUZBdjE0dHFGbWpBa3RYYm1QL2dWTzVYbHV6UmdYYXRhNExnTTF1ZDk0dklsSVVLQndVdWMzYzNhYWVNeHhjdG1ZYlE1L3Nqb2VIdTR1ckVoRVJLUjZ1VEtFMGFscXhGRU1IRDhWeU50N1IyWGYwZUJ3QW03YnN4OFBEbmJDUVFOTFNyRHozeWplOC9IeGZ5b1FHa1p5Y1NxT0dWZk0xZHNVS3BYbHhhQzlHZlRHZE1lUG44dHBMQXdCb1dMOEtIZHZWWituSzdmVHYzWkpxZDVUamRGd0NIMzcrRzk3ZW5veDY3eEZDU3BYSU1sWllhQkRqdm5pYVQ4Zk1ZRTNVYnM2Y3ZjRDQwYy9TcUVFVk1xdzJQTTF1ZUprOU1admRPWGtxbmxXUk94bllyelgxYW9majYrZUZ2NjhYL243ZStQbDVPd08rSGJ1T3NITE56bHpyejh5ME9jTkIrNVZ3MEtEdkF5SlNOQ2djRkxuTlZLOWFuckNRSUdManpwT2FhbVgxdWoxMGJGcy83eHRGUkVRa1QxZENBZlVMU1hFMGJYWWt5MWR0ejNMdS9VOStBYUJ6aDRiczJYdUNjbVdEYWRPeU52LzlhUWtBcDA4bk1IL2h4bXhqbFFrTG9sR0RyTUZoaDdZTk9IVXFuZzd0R21RNS85UmpYZW5Uc3dYVjdpZ0hRSEJKZjFxM3FFbW51eHNRWGlrc3gxck5aZy9lSG5rLy93MWRUSU42RVJnTUJsNTVvVisyNjVhdTNNYXF5SjNVcVZXWnBvMnI1ZnJlUnp6Zmx4SFA5ODMxZFp2TjdweUNuSmFlQVVCR1ptYU8wNUs5dkR4ekhVZEV4QlVVRG9yY2hycDBhTVQzVTVZQ3NIREpId29IUlVSRWJwTEwyU0FHZytKQktYNWVlYUV2dzRmMkJtREI0azE4TTJrUk0zNStIYlBaZzFHanAzTXVQcEd2djN3R1QwOTMxcXpkRGNBUFU1YmxPRmJybHJWcDFLQXFLeU4zOHNYWVdWbGVtelk3S2wvMXJJcmNsZVY0NUl2OXVhdFZiZWV4d1dEZ2lVZTc1UHY5M1lqRFIwN3oxQXZqc3B6NzZQUGZjcngyMGF6M05ITkhSQW9WaFlNaXQ2SE9kemQwaG9NNzl4d2hOdTQ4WVNGQkxxNUtSRVNrT0xpU0RycTJDcEdDNE83dWhydTc0NStRN2liSGY4MW1ENmJQam1MdCttamVmK01oS2xVTVljdjJBNXlMdjhpcncvdlRyblVkQUM0a3BuRC80RThaTnFRSDNiczB4bWgwVExuTnlNZ2tOVFdkTnEzcVVEcTRSTTRQenNQcHN3bEVydDFOaHMweDFyLytQWmVCL1Z0bDZTcE1TN1BtdUhPeTFlcllZVHc5M1pwamw1L0JZTUJzOXNpemhxQkFYeDY4dHkwQWg0L0ZzWDdqWHU1dVU0K3drRURuTmVzMjdlUEkwZE80dWVtZjRTSlN1T2k3a3NodHFGUndBUFhyUkxCOTF5RUFGaTdaek9PRE9ybTRLaEVSa2FKUG5ZTlNYRTJmRThrUGs1Yzdqek15SEtGYS8wR2pTRTExN0ZqODhaZlRHRDZzTjVGcjl3QlFxM3A1WjRkY2NySmp0K0ZTd1FFNWRzMzE2dDZVK25YQ3I2dTJUVnYyRTNtNVUzSHp0b09zV0xPZGxaRTd1SDlBR3g2K3Z6MG1rNUZuaG8vbjJPVjFFbk55WlhyMFB4bU5CcGJPK3lqUEdvS0MvSGpzWWNmUDB3dVhiR2I5eHIxMDc5STR5M3VLUFozQTBXTngycWhFUkFvZGhZTWl0Nmx1SFJzNXc4SEZ5N2N3K01HTytrRkZSRVRrQm1uTlFTbXVHdFNwZ3ZteHJCMTBHemZIc0g3VFBqcTJxMCt0R2hVQkNBendaZDNHZlFDY09CVlB1YktsQURnZGx3QkFjSEJBcnMrNGNDR0pKU3UyNXJzbVgxOXZ1blc2TTh1NVZzMXJNdWF6cC9qNDg5K1kvT3RLL3RoNmdJL2VIa1RQTG8xSnVKQ1ViWXdqeCtOWXQyRXYySDlDdGdBQUlBQkpSRUZVYlZ2WHBXeFk5cGswUnBPUktkTldNWFhhcWp6ckdUcWtCOTA2M1lrbEpSVUFqMzkwQ0Zvek01MmRseUlpaFltK000bmNwbG8zcjRXUHQ1bmtsRlRpRXk2eGFVc016UnBYZDNWWklpSWlSWnI5OHJSaWRRNUtZWktVbk1xaHc3R2NQcE5BM09XUXJtL3Zsdmo2bVBNOVJwV0lNS3BFL0RWTmQ4R2lUV3pjSEVPZlhpMFlOcVNIOC95WXIrZGdNSUMzdHljeEIwN1N2SW5qNTh1WWc2ZHdjek1SVVRrMHk3ak43cXpHaExIUFViWk1FS2YrUE0rRTczN1BkMDFob1VGMDYzUW50V3RVWk1MWTV3Z05jVXhMcmxXOUFoUEdEbVBVNk9ta3BWa0o4UGVsVDY4V09ZNnhkT1UyMW0zWVM0ZDI5WjIxL3RQR1AyTG8zTDRoQUpiVU5KWXMzMGFGOHFWcFVEZHJwMlA1c3NFQXhDZGNBaHlmZzcvTHNHWW9IQlNSUWtuZm1VUnVVeDRlN25SczE0QTUvMXNQd0tKbG14VU9pb2lJaUJRVEJ3L0hNbXZ1V3Jidk9rTGNtWVJzcjdkb1ZwTXE0VG52OUp2amVJZGllZW4vSmpxUGs1TWQzWEZMbG05bHlYSkh0OStUajNaaDZjcnRkTzdRaU9Ta1ZMWnVQOFNqRDNZQVlQUFdBMVNOS0pNdEhQUHo4OGJQenh1QThNcWhMSmorVHE0MTJPMndhT2xtZnB5Nm5QVDBETHAzYVFJNFFyaS9CNWNBdnI1ZWZQaldJQ3lXOUJ1ZUhkTzBjVFhuVHNhL0w5M0NrdVhiZVB6aFRyUnFYalBINjg4bk9Eb1VBL3k5czV5M1ptVGk0VzY2b1ZwRVJBcUN3a0dSMjFpM1RuYzZ3OEcxRy9keTRXSXlKZng5WEZ5VmlJaEkwV1UwT0RaWnlNeGg0d09SVytIZzRWakdUMXpBamwxSEFLaGJ1eEtkMnpmQTE5ZUxpUEF5K1BxWXJ5a1V2S0owS1g4ZUc5U1J5Yit1Sk9GQ0VnUHVhVTNsU2lHa1d6UDQ3dWNsMkd4MmF0VW96L2pSeitEdFpXYlRsdjJNL3Zkc3pweE54R2F6c1RmbUJFOC8wZldxenpBYURYaDVlZWI0MnQ1OUp4ajM3WHhpOXAra1daUHFEQnZTZzdEUXEyK29aekFZc25UdlpXUmtZclZtWkxubWFodVNlSGk0WXpJWnM1eGJ0SFF6SWFWSzBLS3A0NWZxeWNtcCtQeWpBL05jL0VVOFBOd0pEUFRMY2o3RG1vbUhPZ2RGcEJEU2R5YVIyMWhFcFRDcVJwVGh3S0Uvc2R2dExGbStoWHY3M09YcXNrUkVSSXFzSzdPSjdUYTdhd3VSMjlKUFU1Zno0MVRIcGlHZDJqZmdrUWM2RVBxMzNYSnZ4Sm16RjVrOWZ3T3BhVmJlZitNaFdqYXZpY1dTeHBzZlRNWmtOUExsUjRPejdBN2NySEYxM04xTnpGdTRnWlNVTkV3bUl4M2Excit1Wnk5ZHNaVlBSczhnTERTSUQ5OStPTmZwdnpuZFp6S1phTk9xRGlhVGtWbnoxdVk2YlRtbkRVbGVmcTRQM1RvM2RoNGZQUmJIN3VoalBQMUVWNHhHSXpQblJQSGpMeXVZTW1tRXMvc3hJeU9UdlRFbkNLOFVrbTI4MUxSMFBEeXpiOFlpSXVKcUNnZEZiblBkT3R6SjJFUHpBRmk0YkxQQ1FSRVJrUnR3WmExQm0xM2hvTnhhbi8xckJvdVhiNlZ1N1VvTUhkTHp1cm9Ecitac2ZDSW1rNEh4bzUraFF2blNBSHcrZGhiSFQ1N2h5NDhmeDI2SGxaRTdxVlMrTkpVcmhWS3lwQitkT3pSaXpvSU5aR1JrMEtOTEV3SkxaTzJrczFvem1EMS9YWjdQM3Jiek1BRE5tbFRueE1rem5EaDVKdGRyQi9ScDdmeDdPSC9SSCt6WmU0d3lvVUZVcjFiZWVjMkQ5N2JOTnVYMzcrTE9Kakp6N3RwczUyZk9YWXVQajVsdUhSMkJZZFVxWlVsT1RtWGhraTBNN05jYWdOMTdqNUdhbWs3TjZoV3kzVzlKVGNkc1ZqZ29Jb1dQd2tHUjI5emRiZW96L3J1RldLMFpuRGg1amozN2psR3Jla1ZYbHlVaUlsSWtYUWtsMURrb3Q5TFhFK2F6ZVBsV09yVnZ3TWpoQXdya0djMmJWS2RPellyRXhpV3dNbkluSjA2ZVkvZmVvMXk2bE1JVHc4WmhzOWt3bVl5ODk4WkRWSzdrMkhSa3dEMHRXYkJvRSs3dUpoNisvKzVzWTZhbFdhOXBBNUxaOC9JT0V2djFib1hKWk9EU3BSVDJ4aHduS01pUGFuZVV5M0pONXc2TktGdW1aSzVqUk84OW5pMGNQSE0ya2FVcnQ5SC9ubGJPYWNSMWExZW1Ta1FZY3hhc1kwQ2ZsaGlOUmpadGpnR2dXWk5xMmNhMVdOTHc5OHM5bEJRUmNSV0ZneUszT1Y4Zk0yMWExR0haNm0wQUxGeTZXZUdnaUlqSWRYSjJEcUp3VUc2TnFBM1J6SnEvbnZCS29Rd2QwclBBbm5NdS9pSURIL2tFY0h5ZGg0VUdrWnFhUVdoSUVJODkxSkdLRlVwVHJteXdjNDArdTkzT0Q1TWRVNXl0MWt6bUxkekl3dyswenpLbXI2OFhpMmE5bCtlenA4Mks0dnZKUy9ucTg2ZW9HbEhtcXRkZWVmN203UWV4MmV3MGIxTDlobmNQVDArMzhzWFltWmhNSmdiYzB3b0FtODNHaFF2Sk5HMVVqU25UVmhHNWJnK042bGRod2UrYkNRcnlvMzZkaUd6anBGalM4Zkx5dUtGYVJFUUtnc0pCRWFGYnAwYk9jSEJWNUM2ZWU3SW5ack4rY0JFUkVibFdWM1pGdGFselVHNkJwT1JVUGhzOUF4OXZULzcxNlJCOC83RXh4czBVWE5LZlYxN29SOFh5cGFsY0tRU3oyWVBocjAzRXc4T051MXJWem5KdGVycVZUMGJQWUhYVUxoNjZyeDBuVHA3ang2bkxzVmpTZUhKdzF5eTdCM3Q0NUQzTjlrcmc1Mll5NWV0NmdLaDEwUUMwYkpyempzTFhZdEhTTFd6WmZoQWZIelBEWDU5STRzVVVFaE9Uc2Y5dCtZQ1pjOWR4OEhBc3lja1c3dTNiTWR0R0p1RG9IUFR4S3JnL0l4R1I2NlZ3VUVTb1Z6dWMwTktCbkQ2VFFHcGFPaXNpZDlLdDQ1MnVMa3RFUktUSXVSSUlaR1pxdDJJcGVEUG5SSkdja3NxWG81NHMwR0R3aWk0ZEcyVTV0dHZ0R1AvUmxYZnNlQnlqdnB6T2dVTi84dUM5YlJuOFVFZkhqc0IybURZN2l1aVlFNHg0dmkvbHk1WEs5M090R1k0ZGhmUGJBWmljYkdIdGhtak1aZzhhMXMvZXdYZXQycmVweDZLbG15a1I0RU53eVFDQ1MvcFRNdENQd0VBL1NnYjZzU3BxRjZkaTQ1aytPNUxBRXI3MDdka2kyeGdIRDhXU21XbWpWTEQvRGRjakluS3pLUndVRVFDNmQyN01mMzllQXNDaXBac1ZEb3FJaUZ5SEsxMU5HZFlNRjFjaXQ0T1pjOWNSWGltVStuVXEzNUxuV1N4cGZEOTVHVjVlSG1SWU05bTMvd1FkMmpVQUlDbkp3cFJwcTVnOWZ4MUdvNUZYWHVqbkRCUGQzVTI4T2ZJK3lrOEpac3EwVlR6MjdGaDY5MmpHc0NFOWNubGZhOWtWZlF4dnN3ZHU3aVlpTDNjQjVqZFlXeFc1RzZzMWc2YU5hK0h1bnYyZnZFOCs5OVZWZzhaL2R2NzYrbnJ4elpoaHVWNGZYTktmb1NQR1k3Vm1NdlNwSG5oN2U3STcraGdUZi9pZGdBQWYzTjNjMkxyaklBQ05HOTJSci9jZ0luSXJLUndVRVFDNmRXck1kNU9YWXJmYmlZNDV6dkdUWjZsd0RiL1JGUkVSRVFlajBZaFY0YUFVc01YTHRwS2NrcHF0bTY4Z2VYcDZzSFRsTmxKVHJSaU5CaUlxaDNIZjVWMTZVeXpwTEZxNmhXcFZ5L0hTc0Q1VXJGQTZ5NzFHbzRIQmd6clNxR0VWeG53OWw2cmh1YThkbUpwbUpYTHRidWV4djc4UFR6M2VsY0JBdjF6ditidHRPdzRCdVU4cDd0eWhFWDVYNmJROEYzK1J4Y3UzNXV0WkFCczJ4eEFmZjRrZVhadlFyblZkQUVxVkNpQjYzd2xzTnB2elBRd2UxSkdHOWF2a2Uxd1JrVnRGNGFDSUFGREMzNGRtZDFaai9SLzdBRmk0WkROUFA5YlZ4VldKaUlnVVBSNGVibGd6TksxWUN0YjJYWTRBckhPSFd4Y09HbzBHWms5OU04ZlhTcGNLNEpzeFF3a05DYnpxR0hWclZXYml1T2R6WEpQdmlnZnZiY3VEOTdaMWR2RDlmWTNDL0hqdDVRSFVxbEdCWm8xejd0THIzN3RsbnJzVlgwczQyTE5yRTl4TVJqcTFiK2c4RjFLcUJFdm5mWWpkYmljejA0YWJteW4vYjBCRTVCWXoyQzNKV2kxWlJBQll1eUdhdDBkTkJzRFAxNHZwUDd5ZTQxUU1FUkVSeWQwOTkzOUkremIxZU83cGd0czVWcVRYdmU5VHIwNWxQbmhya0t0TEVSR1JJaTczWDllSXlHMm5lWk1hQkFiNEFuQXB5Y0xTVmR0ZFhKR0lpRWpSNCs1dXdwcWhhY1ZTY0E0ZWppVTVKWlhPdDNCS3NZaUlGRjhLQjBYRXlXZzAwTGZYWDd1cnpaZ2I2Y0pxUkVSRWlpWjNrNG4wTkt1cnk1Qmk3UFNaQkFCOGZieGNYSW1JaUJRSENnZEZKSXNlWFpyaTd1NVlFK1hZaWJQczJIM1l4UldKaUlnVUxaNW1EeXlwNmE0dVE0cXhRNGYrQkxobHV4U0xpRWp4cG5CUVJMTHc5L1dpZlp2Nnp1TlpDOWE3c0JvUkVaR2l4OXZMQTR0RjRhQVVuTk5uRWdncFZjTFZaWWlJU0RHaGNGQkVzcm0zZDJ2bngyczNSSFBtWEtJTHF4RVJFU2xhdkx3ODFUa29CZXAwWEFJaElRb0hSVVRrNWxBNEtDTFpWS3hRbXJxMUhOTlU3SFk3c3hlc2MzRkZJaUlpUlllM3R5ZXBDZ2RGUkVTa2lGQTRLQ0k1NnRPOXVmUGpCWXMzWXJWcTEwVVJFWkg4OE5hYWd5SWlJbEtFS0J3VWtSeTFhbDZMVXNFQkFLU2twTE40eFZZWFZ5UWlJbEkwK1BoNmtaU2M2dW95cEJpTE81TklhRWlncThzUUVaRmlRdUdnaU9USWFEVFF1OXRmM1lPejVxOTFZVFVpSWlKRlI0Q2ZONWN1cFdDMzIxMWRpaFJUY1djU0NDMnRjRkJFUkc0T2hZTWlrcXZ1blJ2ajdtNEM0TmlKczJ6YmVjakZGWW1JaUJSKy92N2VBRnhJVEhKeEpTSWlJaUo1VXpnb0lybnk5L1dpWTlzR3p1T1o4N1V4aVlpSVNGNnVoSU9KaVNrdXJrUkVSRVFrYndvSFJlU3ErdmRxNWZ4NC9hYTluRG1YNk1KcVJFUkVDci9BQUQ4QUVpOHFIQlFSRVpIQ1QrR2dpRnhWeFFxbHFWdXJzdk40NWx5dFBTZ2lJbkkxd1NVZDRXRGNtUXN1cmtTS3E3cTFLM0h3Y0t5cnl4QVJrV0pDNGFDSTVLbHZqNzgySmxtNGJCT3BhZWt1ckVaRVJLUndLeE1XQkRnMmpSQXBLRW5KRmxlWElDSWl4WVRDUVJISlU4dG10U2dWSEFCQVNrbzZTNVp2ZFhGRklpSWloWmZKWkNLd2hDOXhaOVU1S0NJaUlvV2Z3a0VSeVpQUmFPQ2U3bjkxRDA2YkcrbkNha1JFUkFxL2tKQkF6bWhhc1lpSWlCUUJDZ2RGSkY5NmRtbUt1N3NKZ05qVENXemVkc0RGRlltSWlCUmVJYVZLcUhOUVJFUkVpZ1NGZ3lLU0x6N2VublRyMk5oNVBHMk91Z2RGUkVSeUV4cFNnajlqejd1NkRDbW1mSDI4U0U1T2MzVVpJaUpTVENnY0ZKRjhlMkJBVzR4R3g3ZU5MZHNQRW5Qd3BJc3JFaEVSS1p4Q1NnZGlzOW0wS1lrVWlDcmhZUnc2b3QyS1JVVGs1bEE0S0NMNUZoemtUL3MyOVp6SGs2ZXRkR0UxSWlJaWhWZkY4cVVBT0hUNHRJc3JFUkVSRWJrNmhZTWljazBlR3RETytmRzZqWHM1Y2p6T2hkV0lpSWdVVGxYQ3l3Q291MHRFUkVRS1BZV0RJbkpOeXBVTnBsV3ptczdqcWROV3ViQWFFUkdSd3NuWDE0dXcwQ0FPSFZYbm9OeDg5ZXBHQUxCOTF4RVhWeUlpSXNXQndrRVJ1V1lQREdqci9IaGwxRTVPYXowbEVSR1JiS3BFbE9IZ29UOWRYWWFJaUlqSVZTa2NGSkZyVnExS09Scldxd0tBM1c1bjhtOWFlMUJFUk9TZnFrYVVJZmIwZVN5cDZhNHVSVVJFUkNSWENnZEY1TG84T0tDTjgrUEZLN1p5N3Z4RkYxWWpJaUpTK0ZTTmNLdzd1Q2Y2bUlzcmtlS21TbmdZQUljT3F6TlZSRVJ1bk1KQkVia3U5ZXRFY0VkRVdRQnNOaHUvekZ6dDRvcEVSRVFLbHpxMUttRTBHdGl5N1lDclM1Rml4dGZIREVCU2tzWEZsWWlJU0hHZ2NGQkVydHVnZ1hjN1AxNjRaRE1YTGlhN3NCb1JFWkhDeGN2c1FlMGFsZGk4N2FDclN4RVJFUkhKbGNKQkVibHV6WnRVcDFMNTBnQ2twMXVaUGp2U3hSV0ppSWdVTGswYVYrUHcwZE1rWEVoeWRTbFN6SVJYQ21YN3JzT3VMa05FUklvQmhZTWljdDBNQmdQMy8yM3R3Ym1MTm5CSjAxdEVSRVNjbWphcUNzRG1yZnRkWElrVU43NitabGVYSUNJaXhZVENRUkc1SVhlM3JrOUk2VUFBTEpaMDV2eHZ2WXNyRWhFUktUekNLNGNSNE8vTjZxamRyaTVGUkVSRUpFY0tCMFhraGhpTkJ1N3Y5MWYzNEl5NVVhU2xXVjFZa1lpSVNPSFN1WDFETnZ3UlEvejVpNjR1UllvUlh4OHZrcFBUWEYyR2lJZ1VBd29IUmVTR2RXbmZpQUIvYndDU2tsT1p1MmlEaXlzU0VSRXBQTzdwMlFLNzNjNmlKVnR1MlRNVEU1TTVlQ2dXbTgyZTZ6VVhMNlpnczlsdStGbC9iRG5Bc2VOeDEzVnZRZFNabnA3OWw1UlI2L2F3Yy9lUlhPODVlell4MytNWEZsWEN3emgwSk5iVlpkdzA2emJzWmY2aVRmbTZkdUhpUDVpendERmJKYmNkbXkrNmNLTzhDeGVTMkxMOUFPZlBYM0paRFNJaTEwTGhvSWpjTUhkM0UvZjF2Y3Q1L092TTFWaXRtUzZzU0VSRXBQQUlLVjJDSm8zdTRIK0wvOEJ1enowRXU1bFdydG5KVXkrTUl5MHRQZGRydmh3M2k4SFBqTDJoNTV3L2Y0bDNSMDNoODdHenJ1dTkzZXc2RnkvYnlxQW52K1RNMzhLKzFOUjB2cDY0Z0krL21KWmprUFRMOU5VOCtzeS9XTDlwM3pYWEx6ZlA4dFU3K0czbW1ueGR1MlRGTnY2MytBOU8vUm5QZllNL1kvS3ZLN044L1czZWVvRDdCbi9HblBtNUwzZVRrWkZKVXBLRnMyY1RPWDdpREx2MkhDVnEzUjdtTDlyRXo3K3NZTnczOC9uZzAxK3hXSzY5TzNQWG5xTzgrdWIzMmpCR1JJb01OMWNYSUNMRlErOXV6Wmt5ZlJWSnlha2tYa3hoM3FJTjlPdlYwdFZsaVlpSUZBcTl1amZqemZkL1lzbnliWFR1ME5CbGRjU2VQazlZYUJBMm00MXRPdy9Ub2tuMXExNi9ic05lYkhtRWZ2WHJock5oMHo2Ky8za3BkMVF0bCt0MWJpWWp6Zko0M3ZYV2VVWDFPOHFSbkpMR1d4Lyt4TmhQbjhKczlzQnM5dUNWRi9yeHlwdmZNZlkvODNqamxZSE82emR0M3M5L2YxcEN5U0Evd2l1SDV1c1p0N3ZuWDVuQTNwampOelJHbWJCZ2Zwd3cvTHJ2TnhnTUFKUXRVNUxCRDdibm0rOFc4V2RzUEs4TzcrODhYemFzSk9NbXpHZmJyc084K2tKZkFCNGYraFdXMUhRc2xqUXlNL1B1UmpVYURmVHIxWUthTlNxd2RPVTI5aDg0bGV1MU5XdFVvRjNydWdET3Z6TkdvK0c2MzZPSXlLMmtjRkJFYmdwUFQzZnU3WE1YMzAxZUFzRGszMWJRdlZOanpHWVBGMWNtSWlMaWVzMGFWNk4wcVFBbWZMZVExaTFxNGUzdGVkT2ZjZkJRTEdmakhSMXpSeTlQODkyMFpUOGVIdTZFaFFTU2xtYmx1VmUrNGVYbisxSW1OSWprNUZRYU5heDYxVEhmK1hqeVZhZjgvdDJVYWF1dStycVBqNWw1djcxZElIVmVVYkZDYVY0YzJvdFJYMHhuelBpNXZQYlNBQUFhMXE5Q3gzYjFXYnB5Ty8xN3Q2VGFIZVU0SFpmQWg1Ly9ocmUzSjZQZWU0U1FVaVh5OVl6YlhlYmxLZDZkT3pTNjdqRktCUGpjVUExR3cxK2hXNzk3V2hFYUVrU0pFbitOR1JZYXhMZ3ZudWJUTVROWUU3V2JNMmN2TUg3MHN6UnFVSVVNcXcxUHN4dGVaay9NWm5kT25vcG5WZVJPQnZaclRiM2E0Zmo2ZWVIdjY0Vy9uemQrZnQ3T2dHL0hyaU9zWExNejE1b3lNMjNPY1BCS0Y2UFJvSWw2SWxJMEtCd1VrWnRtUU8rV3pGNndqb1FMU1Z4TXNqQnRUaFFQMzNlM3E4c1NFUkZ4T1lQQndOQWhQWG5ubzhuOE1HVVp6ejdaL2FZL1k5cnNTSmF2MnA3bDNQdWYvQUpBNXc0TjJiUDNCT1hLQnRPbVpXMysrNVBqbDNtblR5Y3dmK0hHYkdPVkNRdWlVWU9xVEo0MGduODJEaTVmdllNZkppK2xURmhKaGcrN2g5RFNnVmxlejhqSVpNT21mYlJxVVN2TGVjUGxrS1VnNnZ5N0RtMGJjT3BVUEIzYU5jaHkvcW5IdXRLblp3dXEzZUhvYmd3dTZVL3JGalhwZEhjRHdpdUZaUnRiY21jeUdSbnh2S01iTHlVbExjK3dPem5aUXRUNnZkZlVOZnZZczJPSU8zTWh4OWZTMDYzWTdkQzkvN3Raem9lVUxzRjM0MThFd0d6MjRPMlI5L1BmME1VMHFCZUJ3V0RnbFJmNlpSdHI2Y3B0cklyY1NaMWFsV25hdUZxdTlZeDR2cS96UGVmRVpyTTdweUNucFdjQWtKR1ptZU8wWkMrdm0vL0xBUkdSRzZGd1VFUnVHZzhQZHdZTnZKdXZKc3dENExkWmE3aW5lelA4L2J4ZFhKbUlpSWpydFdwZWs3YXQ2ekpyM2pycTF3Mm5SZE1hTjNYOFYxN295L0NodlFGWXNIZ1QzMHhheEl5Zlg4ZHM5bURVNk9tY2kwL2s2eStmd2RQVG5UVnJkd1B3dzVSbE9ZN1Z1bVZ0R2pXb1NzamZncitFaEV1TW43U1FGYXQzMEx0N000WU03cExqRElHRlN6YnpuLzh1WkUvTWNWNGUxZ2RmWDY4Q3IzTmw1RTYrR0RzcnkydlRaa2ZsNTlQR3FzaGRXWTVIdnRpZnUxclZ6dGU5cm5Ud2NDemhsVnc3RmZyUDJIaUd2emFSdSsrcXk1T0R1K1k2amZhVGY4MWczWWE5cEtkYjZkbXRhYjdHN3RXMUtVbkpxVG0rdG1MTkRoSXVKR1Zid3NiWHg1emwyR0F3OE1TalhmTDF2QnQxK01ocG5ucGhYSlp6SDMzK1c0N1hMcHIxSGg0ZTdyZWlMQkdSZkZFNEtDSTNWYzh1VFpnK0o0cll1UE9rcHFVelpkb3Fubm04bTZ2TEVoRVJLUlJlZUxZWDIzY2U0cjFSVS9uaW84ZXBVNnZTVFJ2YjNkME5kM2ZIai9mdUpzZC96V1lQcHMrT1l1MzZhTjUvNHlFcVZReGh5L1lEbkl1L3lLdkQrOU91ZFIwQUxpU21jUC9nVHhrMnBBZmR1elRHYVB4ck91UyttQlBNbkxlT3lIVjdzRm96Nk55K0lWVWl5ckJzNVhic2RqczJ1eDFicHMzeFg3c051ODFPMVlneXJJbmF6YjZZRTd6eHluM1VybG14UU92TXlNZ2tOVFdkTnEzcVVEcjQrcVlIbno2YlFPVGEzV1RZaXNhbWFuRm5MaEFhRXBqM2hRVW9LTkNQOEVxaFRKc2R4Y25ZZU40WU1UQmJZUHpiekVqV2JkaEwzZHFWNmRhNWNaYlhrcE10dlA3dVR3Q2NPSFVPaXlXTjUxK1pBTURiSSs4bk9OZy94K2NlUFJaSGRPb0pIcnF2WGJiWFVsUFQrZGUvNXpLd2Y2c3NIYUZwYWRZY2Q3Mitzb2xlZXJvMXh5NC9nOEdRcjJWeWdnSjllZkRldGdBY1BoYkgrbzE3dWJ0TlBjTCs5bWUwYnRNK2podzlqWnViL2hrdUlvV0x2aXVKeUUxbE5Cb1ovR0FIUGg0OURZQTVDOWZUcjNkTFNnY0h1TGd5RVJFUjEvUDM4K2J6RHgvajVmK2J4T3Z2L3NDNEw1Nm1jc1ViNy82YVBpZVNIeVl2ZHg1blpEZ0NqLzZEUnBHYTZ0Z0orT012cHpGOFdHOGkxKzRCb0ZiMThzN3VwZVJreHk2K3BZSURzblUwcFZzeldMRjZoL040OGZLdExGNisxWGxzTWhreEdvMllUSTcvR1F3R2pFWURBUUUrWEVwS1pmaHIzekxvL3ZZOE5MQXRNK2V0TGJBNkFYcDFiMHI5T3VIWDlzbTdiTk9XL1VSZTdsUXM3RTdISlhEb1NLeExON2NCUjZqNzRkc1A4OW0vWnJKczFUWmVmTzFiUnIzekNJR0JmZ0JzL0NPR1NULytUcW5nQU41NTdYNU1wcXhyOEJrTVJnSUNIRE5NNHM2WVNFLy82L2hTVWdvWEVwT3pYTy90N1VHWnNKSjRtdDJ4Wm1RNHoxLzUyakdiUGRpODdTQXIxbXhuWmVRTzdoL1Fob2Z2YjQvSlpPU1o0ZU01ZG5tTnk1eGNtZHIrVDBhamdhWHpQc3J6Y3hFVTVNZGpEM2NDSE4yejZ6ZnVwWHVYeGxtK0htTlBKM0QwV0p3MktoR1JRa2Zob0lqY2RPM2IxT2ZYV1dzNGZQUTBHUm1aL1BUTGNrWThsL3NhTFNJaUlyZVQ4TXBoalB2aUdWNTRkUUpEWC9vUFhUczI0cjcrYlNoMUE3OUlhMUNuQ3ViSHNuWTNiZHdjdy9wTisrallyajYxYWpnNjl3SURmRm0zY1I4QUowN0ZVNjVzS2NBUk5nRUU1MUJEN1pxVitQaWRSd2d1Nlkrdm54ZWU3bTU0ZXJyajV1YUd1N3ZwcW5WWkxHbDg5UGx2L0RaekRTMmExQ2pRT3ErNGNDR0pKU3UyNXZyNlAvbjZldE90MDUzNXZyNHdHRC94ZndDMGJGYlR4WlU0d3VIWFh1NVBpUkkrekpnVHhiQVIzL0RwKzQrU21wckIrNS8rNGdnUTMzcVlFaVY4czkzcjdlM0pCMjhPQXVDRFQzOGw1c0JKNS9IOGhSc1pNMzV1bHVzYjFJdmdpNDhleCt6cGdjV1M3anovKzdJdGZQZnpVc2FQZnBaV3pXc3k1ck9uK1BqejM1ajg2MHIrMkhxQWo5NGVSTTh1alVtNGtKU3RoaVBINDFpM1lTOXRXOWVsYkZoUXR0ZU5KaU5UcHExaWFoNGI3Z0FNSGRLRGJwM3V4SkxpbUE3dDhZOE9RV3RtcHJOclZrU2tNTkYzSmhFcEVFOE02c3ovZmZBakFMOHYzOEs5ZlZwVG9Wd3BGMWNsSWlKU09KUXJHOHgveDcvSXBCOFhNMmZCQnVZczJFQllhQkFSbFVLcFZiTWk5L1p0ZlUzalZZa0lvMHJFWDFNb0Z5emF4TWJOTWZUcDFZSmhRM280ejQvNWVnNEdneU9VaVRsd2t1Wk5xZ01RYy9BVWJtNG1JaXBuNzJJMEdnMVVLRitLZFJ1aXIrdTlQdjE0TjJ3Mkd4WEtsM2JXZXJQcmJIWm5OU2FNZlk2eVpZSTQ5ZWQ1Sm56M2U3N3JDd3NOb2x1bk82bGRveUlUeGo1SGFNajE3MXI4eEhOZllVbk9QalgxWmtwS1NpVXB4VUxOYXVWWnNqei9JZWcvOWUzZE10c2FmZGZMWUREd3pCUGRLRkhDbDBrLy9NNXpyMHpBemMyRTFackJKKzg5bXVYUC9Gb1lqUVorbmpnQ2dMSGo1Mks5M0ducTQrMkp4WktHeldaM2RQYXQyRWFBdnc5bHk1UUVvRmIxQ2t3WU80eFJvNmVUbG1ZbHdOK1hQcjFhNVBpTXBTdTNzVzdEWGpxMHErLzhPdnVualgvRTBMbTlvMHZUa3ByR2t1WGJxRkMrTkEzcVp1MVNMVjgyR0lENGhFc0EyVFpxeWJCbUtCd1VrVUpKMzVsRXBFQTB2Yk1hZFd0Vll1ZWVvOWp0ZHI2ZnVwUjNYbjNBMVdXSmlJZ1VHaVVDZkJqeGZGOTZkbTNDRHo4dkkvYk1lWGJ1T2NLMm5ZZTV1MjA5Z29OeVhtOHRKd2NQeGZMUy8wMTBIaWRmM3NoaHlmS3R6Z0RweVVlN3NIVGxkanAzYUVSeVVpcGJ0eC9pMFFjN0FMQjU2d0dxUnBUSk5iZzRldndNNHljdHhOM2RMZHZVME54a1p0cXdXak1JQ1FtaVZmT2FCVnFubjU4M2ZwYzNRQXV2SE1xQzZlL2tXcGZkRG91V2J1YkhxY3RKVDgrZ2U1Y21nQ1BJdWQ0UUMyQjExRzZPSERsOTNmZGZDN3Nkb3ZlZElEcm14SFdQMGFKWlRhcUUzOXhkbXUvdmZ4Zlk3VXo2Y1RFQTkvWnRUY1A2Vlc1b3pDdnJLbnFhUGJBbU9hYVYrL2s3TnJsSlNyS1FlREdaZmZ0UDh2UVRYVEVZL3BxdTYrdnJ4WWR2RGNKaVNiL2hhYnhORzFkejdtVDgrOUl0TEZtK2pjY2Y3dVQ4dXY2bjh3bU9Ec1VBLzZ5Yjhsa3pNdkhJbzl0V1JNUVZGQTZLU0lGNWFuQlhobzc0RHdCcjF1N20wTkZZSWlyZDNCOUNSVVJFaXJwcVZjc3g2djFIYjJpTTBxWDhlV3hRUnliL3VwS0VDMGtNdUtjMWxTdUZrRzdONEx1ZmwyQ3oyYWxWb3p6alJ6K0R0NWVaVFZ2Mk0vcmZzemx6TmhHYnpjYmVtQk04L1VUWFBKL3owVHVEYUZTL2FyNXEycjdyTUMrL1B1bVcxMmswR3ZEeThzenh0YjM3VGpEdTIvbkU3RDlKc3liVkdUYWtCMkdoMmFlU1hvODJyV3F6Zk1ISE4yV3NxNG5hRU0xbm82Zmo2K3ZOMU85ZUtmRG5YWXZqSjg0dzkzOGJBTWQwNDFuejFsSDlqbkswYVZYbnBqNm5oTDhQQUlrWGs1azJPd29mSHpQZE96WEpkcDNCWU1qU3ZaZVJrWW5WbXBIbG1xdHRTT0xoNFo0dERGKzBkRE1ocFVyUW9xbWp5ekE1T1JXZmYzUmdub3UvaUllSHUzUHRSZWZ6clpsNHFITlFSQW9oZldjU2tRSlR2V3A1bWpldXp2by9IR3NHVGZoK0VaKzk5NWlMcXhJUkVTbCt6cHk5eU96NUcwaE5zL0wrR3cvUnNubE5MSlkwM3Z4Z01pYWprUzgvR3B4bDU5Wm1qYXZqN201aTNzSU5wS1NrWVRJWjZkQzJmcDdQMmJYbkdFbEpxZm1xNmRqeE15NnJNeWRMVjJ6bGs5RXpDQXNONHNPM0g4NTFDbWxoMTZwWlRaS0g5T1N6TVRPSTJoQk5xMEt3N2lCQXpQNlR2UGJ1ajF5NmxNSXJML1REejllTDl6Nlp5Z2VmL2twU1VpcmR1elRPZTVCL3NOdGg4VEpIUjJuY21RUjh2QjBoWEhCSng1cVQwZnRPc0dUNVZ1N3JkMWUyS2J6ZytETTNtVXkwYVZYbmNsaTVOdGNwNXpsdFNQTHljMzJ5N0xCODlGZ2N1Nk9QOGZRVFhURWFqY3ljRThXUHY2eGd5cVFSenM3VmpJeE05c2FjSUx4U1NMYnhVdFBTOGZETXZwR09pSWlyS1J3VWtRSTE1Tkd1Yk5nY2c5MXVaOHYyZyt6Y2M1UzZ0U3E1dWl3UkVaRmk1V3g4SWlhVGdmR2puM0d1N2ZmNTJGa2NQM21HTHo5K0hMc2RWa2J1cEZMNTBsU3VGRXJKa241MDd0Q0lPUXMya0pHUlFZOHVUUWdzNFpmSFUrRG5YMVlVdWpyNjNhcTFBQUFnQUVsRVFWU3QxZ3htejErWDU3TzM3VHdNUUxNbTFUbHg4Z3duVG1ZUEw2OFkwS2QxbGltcWhVM25EZzM1K3R2NTdOaHhxRkNFZytzMzdlUER6MzdGYXMzZ3pWY0gwcloxWFFEZWZ1MEIzdjlrS3FQL1BadVUxRlFHM0hOdGEybmE3WGErbnJnQWNPeElYTGQyWlFCQ1NqdldoWno0NCs5NGVub3dvRStySE8rZnYrZ1A5dXc5UnBuUUlLcFhLKzg4LytDOWJiTk4rZjI3dUxPSnpKeTdOdHY1bVhQWDR1TmpwbHRIUjJCWXRVcFprcE5UV2Joa0N3UDdPZDdiN3IzSFNFMU5wMmIxQ3RudXQ2U21ZellySEJTUndrZmhvSWdVcUFybFN0R2hUVDJXcnRvT3dJVHZGL0wxRjgrNnVDb1JFWkhpcFhtVDZ0U3BXWkhZdUFSV1J1N2t4TWx6N041N2xFdVhVbmhpMkRoc05oc21rNUgzM25pSXlwVWNtM2tNdUtjbEN4WnR3dDNkeE1QMzM1MnY1NHg2OTFIcTE2MmNyMnQzN2o3S3lMZS9ML0E2MDlLczE3UUJ5ZXg1ZVFlSi9YcTN3bVFxdk9FZ1FFUjRHQWVQeExxMEJwdk54bmMvTGVHWEdXdnc5SFRuL1RjZW90bmZPakpiTmEvSjJ5UHY1LzFQZitHYlNZdXdXS3g1ZnEybHBxYXpldTF1YXRXb3dOQWhQZWg3ZVNPUjJOUG55Y3gwVEFFT0RRbkN3OE9kaElRa25uMmlHNzYrWHRuR3VYUXBoYjB4eHdrSzhxUGFIZVd5dk5hNVF5UG41aVU1aWQ1N1BGczRlT1pzSWt0WGJxUC9QYTJjMDRqcjFxNU1sWWd3NWl4WXg0QStMVEVhald6YUhBTkFzeWJWc28xcnNhVGg3NWQ3S0NraTRpb0tCMFdrd0QwMnFETXJvM2FSa1pISnZnTW5pVnEvaDFiTmE3bTZMQkVSa1dMalhQeEZCajd5Q2VCWVp5MHNOSWpVMUF4Q1E0SjQ3S0dPVkt4UW1uSmxnNTNycDludGRuNll2Qnh3ckxrMmIrRkdIbjZnZlo3UE9mWG51WHp2Y0hzcU52NlcxT25yNjhXaVdlL2xXYyswV1ZGOFAza3BYMzMrRkZVanlsejEydnh1dXVKS1ZTcUhzWGo1TnBjOVB6azVsVGZmLzVtZGU0NVF1bFFBSDd6NWNJNGJ1clJxVVl1M1hyMlA5ei85bFIrbkxLTml1VkswYVoxMURVS2J6WTRsTlkxejhSZnBQMmdVRmtzYXM2ZSs0UXdHQWN5ZTd1dy9lQmFUeVVTQXZ3OWVYaDZZelI3YzA5Tnh6ZUxsVzFtNVpnZXZ2M1F2QVFFK2JONStFSnZOVHZNbTFXKzRDelE5M2NvWFkyZGlNcGtZY0Urcnl6WGJ1SEFobWFhTnFqRmwyaW9pMSsyaFVmMHFMUGg5TTBGQmZ0U3ZFNUZ0bkJSTE9sNWVIamRVaTRoSVFWQTRLQ0lGcm5Sd0FEMjZOR0hPZ3ZVQVRKcThtQlpOYTk3d3puRWlJaUxpRUZ6U24xZGU2RWZGOHFXcFhDa0VzOW1ENGE5TnhNUERqYnRhMWM1eWJYcTZsVTlHejJCMTFDNGV1cThkSjA2ZTQ4ZXB5N0ZZMG5oeWNOZXIvdi96djc5ZFVDanI5UERJZTZybWxjRFB6V1RLMS9XRm5hK3ZGOGtwK1Z2L3NTRDQrSmk1bzJwWmJIWWI3LzdmQTFlZGx0NjZaVzNlZkhVZ0cvK0lvWFhMdi82YzQrTXY4Zk92eTRsY0g4MkZDMGtZalFZYTFBdW5SWk1hN05sN25JT0hZOWwvNkJUN0Q1emlYUHhGQUY1N3FUOVI2Nk5KVEV3RzRQejVTNVFxRmNERlM4bjhzZVdBOCtzaWFsMDBBQzJiM3ZpMDYwVkx0N0JsKzBGOGZNd01mMzBpaVJkVFNFeE14bTYzTzYrWk9YY2RCdy9Ia3B4czRkNitIWE1NbUMyV05IeTg4aGV1aTRqY1Nnb0hSZVNXZVBUK0RpeFpzWVdVbEhST25Eekg3OHMyMDYzVHRTOU1MU0lpSWpucjByRlJsbU83M1k3eEh4MVR4NDdITWVyTDZSdzQ5Q2NQM3R1V3dROTFkT3pXYW9kcHM2T0lqam5CaU9mN1VyNWNxUnlmOGZxSUFkU3VrYisxZzNmdE9jSW5vMmRnK2tmWWVDdnF6SWsxd3pFbHRUQ3ZKVmlVV0N4cFBQSkFlekl6TTNGek0yWGI2ZmVmbWpTNmd5YU43aUF0TFIwQVQwOFBNbXlaekYrMGlkS2xBbmprd1E1MDYzZ253Y0grUFAzaXZ6bHc4RThBUWtNQ3FWdTdNdFdybHFWNjlRcHMzTFNQcVBYUnRHbFpoOVZyZDdGNHhWWWVHdGlPQ3duSitQaVk4ZlB6SmpuWnd0b04wWmpOSGpTc243MkQ3MXExYjFPUFJVczNVeUxBaCtDU0FRU1g5S2Rrb0IrQmdYNlVEUFJqVmRRdVRzWEdNMzEySklFbGZPbmJzMFcyTVE0ZWlpVXowMGFwWVA4YnJrZEU1R1pUT0NnaXQ0U2ZyeGNQMzllZWI3NWJCTUNrbnhmVHBsVmRmSExZV1U1RVJFU3VuY1dTeHZlVGwrSGw1VUdHTlpOOSswL1FvVjBEQUpLU0xFeVp0b3JaODlkaE5CcDU1WVYrenBETzNkM0VteVB2by95VVlLWk1XOFZqejQ2bGQ0OW1EQnZTSTlzekFrdjRFaG9TbU9Qeno1eE5aTXEwbGZoNm0zSDNjQ05xdmFOenEzeTU0RnRlSnpnMmo5Z1ZmUXh2c3dkdTdpWWlMM2VTS1p5NWNWWnJKajBHNUQyVisyb21qSDJPS2hGaGZQYkJZQnJVcTVLbEUvU3B3VjFKU3JKUXEwWkZnb0wrNmtpY01UdUtLZE5XMGJ4SmRkNGNlUjhKcnljeGMrNWF1bmUraytPbnpsSytyT05yYlZYa2JxeldESm8ycm9XN2UvWi84ajc1M0ZkWERZbHRObnVXWTE5Zkw3NFpNeXpYNjROTCtqTjB4SGlzMWt5R1B0VURiMjlQZGtjZlkrSVB2eE1RNElPN214dGJkeHdFb0hHak8vTDNDUklSdVlVVURvcklMZE9uZXd0bXoxOVAzTmtMSkY1TVlmSzBGVHoxYUZkWGx5VWlJbElzZUhwNnNIVGxObEpUclJpTkJpSXFoM0hmNVIxVVV5enBMRnE2aFdwVnkvSFNzRDVVckZBNnk3MUdvNEhCZ3pyU3FHRVZ4bnc5bDZyaFYxK1RMeWNsQXJ4WnRHUXptWmsyREFZRHBZTURlT0daWHBRcm03Vzc3MWJWbVpwbUpYTHRidWV4djc4UFR6M2VsY0RBdkhkbGx0eDE2ZENJUnZWdXZCc3ZLTkFYZ0VZTnFtWjdyVUVPNC8vOHl3cCttTEtNNnRYSzgzOGpCbUkwR2hnNnBBZlB2dlExUTEvNmhuUHhpZlRzMmhTQWJUc09BYmxQS2U3Y29SRitWMWs3ODF6OFJSWXYzNXJ2OTdKaGN3eng4WmZvMGJVSjdTN3YxRnlxVkFEUiswNWdzOWtBeDlmZjRFRWRhVmkvU3I3SEZSRzVWUXgyUzdJOTc4dEVSRzZPdFJ1aWVYdlVaTUN4OXMvUDM3eE1TT21jT3hCRVJFVGs1amtkbDVCcjE5L2ZaV2Jhc3EyWGxweWNTdXpwQk1xV0NjTEw2K3BkLzFlNnJxNTNiZUVicWJNZzZpbXN2cDR3bjhYTHR6SnYyanV1THVXV21MTmdQWkhyb3ZuZ3pZZncvdHZNazQxL3hQRFZOL093Mit4OC90SGpsQzFUa295TVRPWXYzRWo3dHZYdzkvZHhYanR0MWhvbWZQYzdQMzM3Y3A2N0ZULzN5amU4L0Z3ZnVuWE8zekk0aTVac3BsUDdodG0rSnUxMk81bVpOdHpjVE5mNGprVkViaDJGZ3lKeXl3My92Mi9adWVjb0FDMmIxZVQ5MXg5eWNVVWlJaUlpUmN2dzE3NEY0RitmREhGeEpTSWlVdFRsL2FzMkVaR2I3TVduNzNGK3ZIWkRORHQySDNGaE5TSWlJaUlpSWlLM0w0V0RJbkxMVmF4UW1tNGQ3M1Flai8xbURuYTdtcGhGUkVSRVJFUkVialdGZ3lMaUVvOC8zQmxQVDNjQWpwMDR5NExmTjdtNEloRVJFWkdpNDlEaDAvbGFtMUZFUkNRdkNnZEZ4Q1ZLK1Bzd2FPRGR6dU5KUHk4bU9TWE5oUldKaUlpSUZCM0pLYW1FYWxNM0VSRzVDUlFPaW9qTDlPL1ZrcEJTSlFCSVNrN2x4MStXdTdnaUVSRVJFUkVSa2R1THdrRVJjUmwzZHplZWZhS0g4M2pPLzlaeDR1UTVGMVlrSWlJaVV2Z2RQQndMUUVSRUdSZFhJaUlpeFlIQ1FSRnhxVmJOYXRLazRSMEFaR2JhK0h6Y0RCZFhKQ0lpSWxLNEpTV25BdURyNCtYaVNrUkVwRGhRT0NnaUxqZDhhQi9jM1UwQTdObDNuRVhMTnJ1NEloRVJFUkVSRVpIYmc4SkJFWEc1MHNFQkRCclkzbm44bi84dUpQRmlpZ3NyRWhFUkVTbTg0dUlTQUFndFhjTEZsWWlJU0hHZ2NGQkVDb1dCZlZvVEZoSUVPSGJmbS9EOVFoZFhKQ0lpSWxJNG5ZNDdEMEJvaUhZckZoR1JHNmR3VUVRS0JUYzNFeU9lNitzOFhyeGlLM3YySFhOaFJTSWlJaUlpSWlMRm44SkJFU2swNnRjSjUrNjc2am1QUC90cUpoa1ptUzZzU0VSRVJLVHdTVXF5NE9QdDZlb3lSRVNrbUZBNEtDS0Z5ckFuZStMbDVRSEF5VlBubURZbjBzVVZpWWlJaUJRdUI0L0VFaEVlNXVveVJFU2ttRkE0S0NLRlNvQy9OMDg4MU5sNS9OT3Z5emx6THRHRkZZbUlpSWlJaUlnVVh3b0hSYVRRNmQyOUdaVXJoQUJndFdieXI2OW51N2dpRVJFUkVSRVJrZUpKNGFDSUZEb0dnNEZYWHVqblBONjBkVDhyMXV4d1lVVWlJaUlpSWlJaXhaUENRUkVwbEtwVktVZmZuaTJjeDE5Tm1FZENZcElMS3hJUkVSRVJFUkVwZmhRT2lraWg5Y1Nnem9TVUtnSEFwU1FMbjQrZDZlS0tSRVJFUkZ6djBPSFRWS21zRFVsRVJPVG1VRGdvSW9XV3A2YzdyNzgwMEhtOGNVc01LeUkxdlZoRVJFUnViOGtwcWZqNmVybTZEQkVSS1NZVURvcElvVmFuWmtYdTZkN2NlZnpWTi9PNG1HUnhZVVVpSWlJaUlpSWl4WWZDUVJFcDlJWTgwaVhMOU9JdngybDZzWWlJaUlpSWlNak5vSEJRUkFxOWYwNHZqdG9RemFxb25TNnNTRVJFUk1SMWZMdzlTZEpNQ2hFUnVVa1VEb3BJa1ZDblprVjZkbW5pUEI3em43bWFYaXdpSWlLM3BZandNQTRlaVhWMUdTSWlVa3dvSEJTUkl1T3BSN3NSSE9RUGFIcXhpSWlJaUlpSXlNMmdjRkJFaWd3dkx3OUd2ampBZVJ5MUlaclZVYnRjV0pHSWlJaUlpSWhJMGFad1VFU0tsSWIxSXVqVzhVN244ZWp4czRsUHVPVENpa1JFUkVSRVJFU0tMb1dESWxMa0RIMmlCMkVoUVFBa0phZnk0ZWUvWUxmYlhWeVZpSWlJeUsxUnYwNDRPM2NmZFhVWklpSlNUQ2djRkpFaXgyejI0SjJSRDJBd0dBRFl1ZWNvMCtkRXVyZ3FFUkVSa1Z2RDE5Y0xnTk54Q1M2dVJFUkVpZ09GZ3lKU0pGV05LTU1qOTdkM0hrLzhhUW1IajUxMllVVWlJaUlpdDBaRWVCa0FUcCs1NE9KS1JFU2tPRkE0S0NKRjFvTUQybEhqanZJQTJHdzIzdnQwS3VucFZoZFhKU0lpSWxLd3FvU0hBYkJqNXlFWFZ5SWlJc1dCd2tFUktiS01SZ052ajN3QWIyOFBBRTZlT3NlNGlRdGNYSldJaUloSXdmTDFNUk5lS1pURnk3ZTV1aFFSRVNrR0ZBNktTSkZXT2ppQUVjUDZPNDhYTHZtRDlYL3NkV0ZGSWlJaUlnV3ZWZk9heEoxSllQdXVJNjR1eFdudCttaGk5cDkwZFJuWDVQejVTMnphc2grTEpjM1ZwWWlJdUl6QmJrbldGcDhpVXVSOU1tWTZTMWM2Zm52dTYyUG11NitIVXpMUXo4VlZpWWlJaUJTTTAzRUpQUGo0NTNScTM0Q1J3d2U0dWh6aTR5L3gwSk5mVUtsaWFiNys4bG1NUnNNTmo1bVNrc2JSWTNINXV0YlQwNTJJeTlPdHI4V0tOVHY0NkxQZm1QVHY1NmxjS2ZTcTE4YkhYMkxxOUZVOC9YaFgzTjNkc3J5Mlpkc0I5aC84TTlkN3E0U1hvWEdqcXRkY240aklyZUNXOXlVaUlvWGZpMC8zWm5mME1XTGp6cE9Vbk1xSG4vL0M2SStlZE81b0xDSWlJbEtjaElZRVVyZDJKWllzMzhiUUlUM3g5VEc3dEo2U0pmM29mMDlMcGs1YnhlOUxOOU90YytNODcwbE5UV2ZHbkxVNXZ1Ym1icUpXOVFxOE9QTGJmRDIvWE5sUy9EaGhPQURiZGh6Q1pyZGx1Nlp1clhDT0hvL2o0cVZrNTdtalJ4M2g0OTZZRTV5L2NNbDUzc2ZMVFBWcTViUGN2eXBxSjNNV3JPZHNmQ0x2dnY0QVJ1TmZFL0hXYnRqTDNQOXR5TFcrSGwyYktCd1VrVUpMNGFDSUZBdG1zd2Z2akh5QVoxNytHcnZkenM0OVIvbDExaHJ1NzlmRzFhV0ppSWlJRkloSEh1ekl5NjlQWlB5M0MzaDFlUCs4YnloZzkvZHZ3OElsbTVuMDB4TGF0S3FEVHg2QnBTVTFqVjltckFZZ005T0cxWnFCaDRjN1JxTUJMN01IdFY1L0FJQ2hRM3JRb0c0NEFCditpR0hTajR0NTc0MkhLQnNXQk1CL0ppMGs3bXlpYzl4WDMvb09teTM3QkxucFA3M09EMU9Xc1gzblllZTV6TXhNQU1aTldPRHNka3hQdHhJUkhzWTNZNFpsdWI5Zjc1YjhlZm84YythdjU3TXhNeGs1dkwvekY5RTJ1eDJEd2NEOGFXOW5lMjZ2Z2U5ZjlmTWdJdUpxQ2dkRnBOaW9HbEdHUis1dnp3OVRsd0h3M2VTbDFLMVZtVnJWSzdpNE1oRVJFWkdicjM2ZHlyUm9Xb1BGeTdkU3IwNDRuVHMwdktYUFAzRG9UeUxYN3VidU52V29WREVFYjI5UEJ2WnJ6WVQvTG1MYXJFZ0dEK3A0MWZzRFMvanh2eG52QXJBNmFoZnZmL0lMNHo1L21pb1JqdW5CdS9ZY0JhQjBxUkxPS2I4SGo4UUNVRFlzeUhuTzI4Y01md3NISjA4YWdmMXlObmpzK0JuZS9tZ3l0V3BVcEVRSkh6NTYrK0VzTlZ5WlZqeCs5RFBPOGQ0ZE5aWFRjZWR6ckhub2t6MDQ5ZWM1L3RoNmdOTnhDWVNGT2dMS3VETUpsQXp5dzh2TE0zK2ZQQkdSUWtUaG9JZ1VLdzhPYU1lMm5ZZllzZnNJTnB1TmR6NmV6TVN2bmlld2hLK3JTeE1SRVJHNTZVYStOSUFodzc3aXN6RXo4UEUxMDZwWnpWdjI3TU5IVGpObDJpb2l3c09vVkRFRWdGNWRtL0xMOU5WTW54TkZyMjdOS0ZueXh0ZUFQaGVmeVBFVFp3QTRmejRKY0t5NWFESTVwdldtcEtSbXVUNmtkQ0FBaVluSmZQWE5QRW9GQi9EdTZ3K3dhODlSTGlWbHZYYi9mc2M2Z2R0Mkh1WlVyQ01RakkrL1NGSlNLbEhyb3pHWmpEUnZVdDE1dmRGbzRLMVg3K05TVWlxaElZR1g2N3ZJdGgySG5kMk4yUm13V2pOdTRETWdJbEt3RkE2S1NMRmlOQnA0OTdVSGVmTDVyemgzL2lJSmlVbTgvZkZreG93YTR2d0JVa1JFUktTNDhQVXg4LzViZzNqcHRXLzViUFFNZk44YVJQMDZsUXZzZVhGbkwrRGhiaUt3Uk02aG45bnNRZCtlTFlpT09ZNDF3eEdJblQ5L2lVay9McWI2SGVYbzFiM1pOVDl6M0RmenM1MTc4NE9mc3h5WEsxc3F5N0hWbXNrN0gwL2hVcEtGZjMveE5QNyszbncvZVJrSERtWGROT1RLdE9LSlB5ek9NcTNZYm9kUlgwN0R5K3pCak1uL2wrVWVIeDh2Zkh5OEFNZTZpUjk5OWh0V2F3WTl1emJOc1g1L2YyL1diZHpIOXo4dnhXejJJQ1NrQkhmZlZlOGFQZ01pSWdWTDRhQ0lGRHYrZnQ1ODhPWWdobzc0RHphYmplaVk0M3o3dys4ODgzZzNWNWNtSWlJaWN0TlZDUTlqOUNkRGVPbTFiM241OVluVXExT1paNS9zUVpYcjJMMDNMNzlNWDgzOGhSdVpQR2xFcnRjOE9MQmRsdDJLUFQzZFdidHhMNXUzSDZCTHgwWjRlTGhmMHpPZmVyd3I5V281QXM5TlcvYnp3NVJsdkRueVBzcUVPS2IwZnZ2RFlzN0ZYOHh5ejcvK1BaczllNC94OFR1UFVxRjhhUURHZkRvazI5aFhtMVo4WmMzQmZURW4rSDdLTXVjOUpZUDhlUFhGL3V5T1BzYVg0Mlp6L01RWk9yYXJUNHRtTlhLcy82RjcyekxoKzBWTS9tMGxBTzFhMTFVNEtDS0Zpc0pCRVNtVzdvZ295N09QZCtQZkV4Y0FNR05lRlBYclZxWjU0NXgvYUJNUkVSRXB5cXFFaHpIMSs1RjhPbm82NnpidTVhbm54OUc1ZlVNNmQyaEV2WnZZU2JnNytoZ0JBVDZFaFFheGMvZlJISy81ZXpBSTRPTmpway9QNXZ6OHl3cm1MOXBFdjk0dG5hOWR1cFNDeldiSFlra0hJQ25GUW1KaU1tNXVmODM0S0JOYWttcDNsQVBnK0ttekFGUXFYOW9aNXZuNWVXVUpCK2N2M01qaTVWdHAwNm9PUmhOczJYNEFnSHExdzltOTl4am5FLzdhbFRoNjN3a0EvdGk2bnlQSEhUc1huejMzMS9xRkFPbldETTZlYzR4LzV1d0ZTZ1Q0QU9EaDdzYlpjNG5jMDZNNVQxL2xsOUI5ZXJXZ2Q0L21wS1U1M3FPYm15blhhMFZFWEVIaG9JZ1VXMzE2dEdEbm5pT3NXYmNIZ0ErLytKVnZ4N3pnM05sT1JFUkVwRGp4OVRIendWdUQyTDdyQ0l1WGJXYng4cTBzWHI0VkFCOXZNMVVpd3ZEMThhSktlQmg5ZTdmRU40L2RoUDhwT2RuQzBXTnh0TXlsUSs1cSt2VnF3WXc1YS9sMTVocDZkbTNpN0I1OFl0aFhXWUs5bDErZkJFRFZLbVVZK21TUGEzNE93SkZqanBCdmRkUXVWa2Z0Y3A2ZlBmVU5GaXpjeEs3b3YwTE50SFRIMU9kcHM2S2NTOUJjdkdTaFlvVy9waW5YclYyWjc4YS9BTUJiSC83TWthT084ZStvV3BZM1J0eExVa29xcTZKMjVsbFg1UXFoenMxV1JFUUtFNFdESWxLc2pYeHhBRWVQbitINHliT2twbHA1ODhNZitjL29vWmc5UFZ4ZG1vaUlpRWlCcUYrbk12WHJWR2Jva0o2c1hSL053VU9uT0hna2xrdVhMT3pZZFlTMUc2SnAwYXptTlU4NzNyUDNCSGE3bmJxMUtsMXpUWDUrM3ZUczJvUnBzeUpadkh3YlBiczJBZUM1cDNwaVNVc241c0FwWnM5YngyTVBkNkowcVFBQy9IeWM5Mzc0MmEvTzRPN0tHb0hQdnZTZkxHc0VsZ2tMZGw3L3lBUHRzM1FuL2pwak5iOHYyNHFQanhkdmpyd3ZTMTFYcGhWLy91Rmp6azdFOVJ2M2t2U1BUVTV5c3pKeUY4dFhiYy9YdGZmMXUwdmhvSWdVU2dvSFJhUllNM3Q2OE9HYmovRGtDMk5KUzdOeS9PUlpQaDB6blhkR1B1anEwa1JFUkVRS2xLK1BtYzRkR3RLNVE4T2JNdDRmVy9jRFVMZE9icnZ5WHQwOVBac3pZMDRVdjgxY1EvZk9kMkkwR21uVm9oYmdtS0k3ZTk0Nm1qYXE1Z3pRZHUxeGRQamRmVmRkS2xWMHJCdDQ0R0FzSzlic29IZTNaZ1FGT1FMRUpTdTJZN1ZtT3AremVkc0JNalB0ZEdyZkFJQno1eThTRmhxSTBXaGcwNWI5V1dvNmZEZ1dnTjE3ajNQMmNnZWp5YzFFZ0w4UHlja1c1OFlqdVhscDJEMzA2TktZNGE5TjVNVm5lOVB1cnJyWnJwazJLNUlwMDFaUnMzcUZhL3VFaVlqY0lnb0hSYVRZS3hzV3hNZ1hCL0QrcDFNQldMTnVEelBtUnRHL2R5c1hWeVlpSWlKU2RLemJ1SmVnSUwvcjN1Z2twRlFKV2pTdFFkVDZhTmFzM1UzYjF0bUR0TCtyRWg3RytOSFBVclpNU1h4OUhTSGQwcFhiV0xGbUI1MDdOSEIyK3JWdVVadTBOS3Z6dnBWcmR2TG42ZlBPY1BEb3NUaHExNmlFM1c3bnZWRlRzenpqU2lmaStJbi95N1pXNHBjZlAwSDF5MnNkNXNaczlxQnU3Y3BVaVFoajlvSU5kT3ZjMk5ubENIRHhZZ3J6Zjk5RTFZZ3l0R3hlODZwamlZaTRpc0pCRWJrdHRHbFJtNzQ5V3pCci9qb0FKdnl3aUNyaFphaC9uYi81RmhFUkVibWRIRDRTeSttNEJMcDBiSVRCWU1qN2hyOUpUVTNIWkRMaDdtNmlUOC9tUksyUFptL015VHpEUVM4dlQrZEdKRmNURnBwMVBlbTJkOVZoMUJmVE9YUTRGamMzSTJmT0psSjNRQ1dNUmlQL20vRnVsbXR6MnEzNGVqejZRQWZlL09CbnBzMks1UDRCYlp6bi8vM3RBaTVkc3ZEUld3OWY5OWdpSWdWTjRhQ0kzRGFlZWF3Yk1RZE9zbWZmY1d3Mk8yOTkvQlAvK1dJWS85L2VYY2RYWGZaL0hIK2YzRmt6V0ZEYkNKRnVrVVlVQ1VFVXhNQUFiTDN0amh1NzY3NzlHYmQ5bXhnM0NoWWdVdEpkMHAyakIyTzluZmgrZjM4Y21JNGxzSEZnNS9WOFBIeXdjMzNyY3pZRTl0NTFYWis2ZFdMTHZoZ0FBQ0NJelptL1ZwTFU2WnpHeDMzdDhoVmI5TXFiUCtpK095NVJ6KzZ0OU5IYmQ2dGhPV1lmdnZ6Rzk1bzlmM1doc2VMMkhEenF4YWVIcTAzTEJqcXZhMHU5OS9FRWZmYjFGQ1hYalpQRllsSFhUczIwWWVNdUhjN0lMblJOY2N1Sy82NVY4M3B5dVVyZXF6bzFOVU94c1ZIcTNMR3B1blJxcWsrL21xd21aOWRWMjlZTk5YcnNURTJkdmx4WERlbXVaazFaVWd6ZzlFVTRDQ0JvV0sxV3ZmamtDTjErLzd2YXV6OU5PVGx1UGZyTVovcmd6YnNVR1ZINmZqSUFBQURCYk5ERm5SUVpFYXIyYlJzZDk3VUhEbVlvTXpOSGVYbitwYitsQllONStXN05tYmRHRzdmc1Z0ZE9UWlZZdC9BUGNUZHYyNk9aczFlcGY5OXpGQk1kVWVoWXpmZ1lTWkxEWWRmVlYvVFFCNS84cGo5WGJ0RzU1NXl0NnRVajlYL3YvNndseXpZVnVxYTBaY1dTOU9GYmQ2cHVuYmdpNDdtNStYci92eE9VZWpCREx6MDlRcEwwNEYyRGRlZUQ3K3VKNTc5U3I1NnROWDdpSXAzYi9temRQS0p2V1o4aUFBZ293a0VBUVNVeUlsU3ZQbk9EL3ZIUXU4ckpjV3Z2L2pTTmZQNEwvZnZGVzJTMzJ3SmRIZ0FBd0drcE1qSk1nd1oyTGp4NEpFc3pUTFBVYTFOMnBVcVM2aVVuRkRsbUdLWTJiZDZ0eFVzM1NwTHVlL1FqbWFZcHA5T2gzOFkrVytUOHlYOHMwOHpacTNSeDN3NmxMZ08rYkdCWGpaKzRXRHRURHFqRGtVRHp1WkhYRlRudmVKY1Y1MlRuS3lNelZ6ZmY5YmIyN2t2VEZZTzZGeHlyVmkxQ2Q5ODJVQ09mKzFMakp5NVNmRnkwbm43OEdsbXQxbEx1Q0FDQlJ6Z0lJT2pVclJPcjUvODVYQTg5K1YrWnBxblY2M2JvOWJmSDZQRUhyZ3gwYVFBQUFHZU02TWd3U2RMYWRTazZ2NFQ5QXowZXJ4WXUyU0NIdzY2RzlRdUhiMnZYN2RTalQzK3U3T3hjU2Y0WmYyMWJOVkRuYzV1bzA3bE5UNnEyRmF1MmF0ZnVWTmxzVnIzNzBUaHQycnBIbC9idnBMTWIxVG5oZTZZZXpOQzZqU25LeTNQTDZiRHBoU2VIcVhOSGY1MTc5aDdTNkI5bmEvekVoYkxiYmFwZkwwRWJOKzNXWFE5OW9PRkRMMUMzTHMyTG5aa0lBS2NEaTVtYlhmcVBlUUNnaWhyNzYxejk1NU54QmE5dnYvRWlYWEZwOTFLdUFBQUF3RkhwNmRtNjl1WTNsSnVicjdhdEc2cDZUR1NoNDE2dlQrczNwbWp2dmpUMTc5dEJEOTQ5dU5EeC9IeVBicm43YmJWdVVWK2R6MjJxZG0wYUZ1enZOMkhTWW1WbDVSUjU1c1pOZXpSdDVwKzZZbEIzVmE4ZVh1UjR2d3ZiYStmdWd4cjU3SmVxRmgydU4xNjRTYVArTjAzamYxOHN3ekFVRXhPaFJnMXFLeUcrbXNMQ1F1U3cyK1h6K2VSeWhjaGl0Y2cwVFBsOFB2bDhoandlcnp3K1F6Y042NjNRMEJEdE8zQll0OXoxamxvMlQ5WWo5dzVSYUtoVEN4ZHYwTVNwUzdWZzBUb1pocW5PNXpiUjdUZGRwTHAxNGpSMStuSzkvOThKU2t2TFVseHN0SHAwYmFtTzV6UlMwOFpKQ2dzTHFjQ3ZCQUNjSE1KQkFFSHRYKytNMVlRcGl5VkpGb3RGTHo5MXZUcTBPLzY5ZEFBQUFJTFJrdVViOWQ4dkoydG55Z0Y1UE41ampsb1VVeTFjWFRzMzF5MGoraW9reEZIdSs0NjQ3VTN0M3BONjNQVzg5ZHF0ZXZpSnp4UVpFYXAvdlhTejZ0U3VJY2svNjIvcTlEKzFhdTAyYmQyMlQ1bFp1Y3JOelpkaG1ESkxXUmJkcG1VRC9ldmxtd3RlcCt3Nm9EcTFZL1h6K1BuNitQUGZsWmZubHQxdVU0OHVMWFRGNEc1RlppWm1aK2RxOUkrek5YSHlFcVVlYVhoeTAvQSt1dWJLbnNmOTNnQ2dzaEFPQWdocWhtSG92c2MvMHVwMU95UkpMcGRENzcxK3A1S1Q0Z05jR1FBQUFFN0VqNy9NVmZjdUxSUWJHM1hjMXg0TkN2Mi9tSklzeFM0SFRqdWNxVmZmL0VFZDJ6ZFd6eDR0RlZNdHNzZzVmMmNZcGhZdjNhaVZhN2JweG1HOVpiR3d4QmpBNllOd0VFRFF5OHpLTGVoZ0xFbHhzZEg2NE0yN1ZDMnE2RklWQUFBQUFBQ3FFdG9tQVFoNlJ6c1loNFg1OTdnNWtKcXVSNS82VkhsNTdnQlhCZ0FBQUFCQTVTSWNCQUQ1T3hpLzlPUU5zdHR0a3FSTlcvZG81QXRmeXVjekFsd1pBQUFBQUFDVmgzQVFBSTVvMlN4WlR6OTZUY0VlTU10WGJ0R0xiM3dudzJEM0JRQUFBQUJBMVVRNENBQi8wK1hjcG5yZ3pzRUZyMmZNWGFWLy8rZkhBRllFQUFBQUFFRGxJUndFZ0dQMDczMk9ycnZ5L0lMWHYwMVpyQysrblJMQWlnQUFBQUFBcUJ5RWd3QlFqQnV1N2EyTExqeW40UFdYMzAzVGhNbUxBMWdSQUFBQUFBQVZqM0FRQUVyd3dKMkQxYmxEMDRMWC8vN1BqNW94WjFVQUt3SUFBQUFBb0dJUkRnSkFDYXhXaTU1KzlCcTFhSm9rU1RKTlV5Kzg4WjJXcmRnUzRNb0FBQUFBQUtnWWhJTUFVQXFIdzZhWG43cFI5UkxqSlVtR1lXamtDMTlvemZvZEFhNE1BQUFBQUlDVFJ6Z0lBR1VJQzNQcWpSZHVWbnhzdENRcFA5K2poNS82THdFaEFBQUFBT0NNUnpnSUFPVVFVeTFDYjc1OHEySnJSRW1TOHZMOEFlR0d6YnNDWEJrQUFBQUFBQ2VPY0JBQXlxbG1mSXplZXVVMnhWU0xrT1FQQ0I4YStZbTJiTnNiNE1vQUFBQUFBRGd4aElNQWNCejhBZUh0QlFGaGRtNitIaGo1TVFFaEFBQUFBT0NNUkRnSUFNZXBUcTNxaFFMQ3pLeGNQVER5WTIzZmVTREFsUUVBQUFBQWNId0lCd0hnQkJRWEVONy96L0VMQWdrQUFDQUFTVVJCVkErVnN2dGdnQ3NEQUFBQUFLRDhDQWNCNEFRZERRaXJ4MFJLa3RJemNuVGY0eDhxWlZkcWdDc0RBQUFBQUtCOENBY0I0Q1RVcVZWZC8vZnlYMDFLMGc1bjZlNUgzbWNQUWdBQUFBREFHWUZ3RUFCTzB0RVpoRFdPekNETXlNclZQWTk5b0ZWcmR3UzRNZ0FBQUFBQVNrYzRDQUFWb0U2dDZucm45WCtvWm55TUpDazMxNjJIbnZ4WUM1ZHVDSEJsQUFBQUFBQ1V6R0xtWnB1QkxnSUFxb3EwOUN3OTh1U24yckxkdjZ6WWFyWHEwZnN1MTRYbnRRbHdaUUFBQUFBQUZFVTRDQUFWTERzblg0OCsvYW5XYnRoWk1IYnY3WmZxa29zNkJyQXFBQUFBQUFDS0lod0VnRXFRbisvUk02OThYV2haOFEzWDl0WjFWNTRmd0tvQUFBQUFBQ2lNY0JBQUtvblBaK2pGTjc3VGpMbXJDc2FHRE95aWY5dzBRQmFMSllDVkFRQUFBQURnUnpnSUFKWElORTI5OWNIUCtuWGl3b0t4YnAyYTZZbUhycGJEWVF0Z1pRQUFBQUFBRUE0Q3dDbng2YWhKK3ZyNzZRV3ZtelJLMUV0UGpWQjBWRmdBcXdJQUFBQUFCRHZDUVFBNFJjYjhNa2Z2L1hkOHdldjQyR2k5L3R4TnFsc25Ob0JWQVFBQUFBQ0NHZUVnQUp4QzAyYXQwS3YvOTcyOFhwOGtLVHcwUk0rTkhLWTJMUnNFdURJQUFBQUFRREFpSEFTQVUyenRocDM2NTNOZktDTXpSNUprdFZyMDhOMlhxODhGYlFOY0dRQUFBQUFnMkJBT0FrQUE3RHR3V0k4Lys1bTI3enhRTUhibDRPNjZkVVEvT2hrREFBQUFBRTRad2tFQUNKRGNYTGVlZWZWckxWNjJzV0NzMHpsTjlQU2pWOHZwZEFTd01nQUFBQUJBc0NBY0JJQUFNZ3hUSDN3NlhtTituVnN3MXFoaGJiMzgxUFdLcVJZUndNb0FBQUFBQU1HQWNCQUFUZ1BqSnkzUy83My9rd3pELzBkeVRMVUl2ZkRFTURWcGxCamd5Z0FBQUFBQVZSbmhJQUNjSnBhdjNLS25YdnhLMmJuNWtpU3IxYXJiYnJoSWwxL1NOY0NWQVFBQUFBQ3FLc0pCQURpTjdObDNTUDk4N2d2dFNQbXJVVW5uRGszMXp3ZXVVbGlZTTRDVkFRQUFBQUNxSXNKQkFEak41T2Q3OU1hN1l6UnQ1b3FDc1pyeE1YcnBxZXVWbkJnWHdNb0FBQUFBQUZVTjRTQUFuS1ltVEY2a3R6LzhWUjZQVjVMa2REcjAwRjJYcWRkNXJRTmNHUUFBQUFDZ3FpQWNCSURUMkpidGV6WHl1UyswUHpXOVlHeEFudzY2KzlaTDVIRFlBbGdaQUFBQUFLQXFJQndFZ05OY2RrNmVYbmo5T3kxY3VxRmdySDVTZ3A1ODVCcVdHUU1BQUFBQVRncmhJQUNjSWI3NVlibysrM3F5RE1QL3g3YkRZZE10dy92cHNvRmRaTEZZQWx3ZEFBQUFBT0JNUkRnSUFHZVFQMWR0MWJPdmZxMzBqSnlDc1ZiTjYrbkpoNjlXOVpqSUFGWUdBQUFBQURnVEVRNEN3QmttTFQxTHI3NzV2Ull0MjFnd0ZoN20wc1AzREZIM3pzMERXQmtBQUFBQTRFeERPQWdBWjZoeGt4YnEvVThtS0MvZlhURFd1MmNiM1h2N0lJV0dPZ05ZR1FBQUFBRGdURUU0Q0FCbnNEMTdEK241MTcvVCtrMHBCV01KY2RVMDhxR3IxTHhKY2dBckF3QUFBQUNjQ1FnSEFlQU1aeGlHdnZsaGhyNzhicXA4UGtPU1pMRllOUFN5N3JyK210NnkyMjBCcmhBQUFBQUFjTG9pSEFTQUttTGpsdDE2L3JWdnRHdlBvWUt4dW5WaTlmajlWNmhKbzhRQVZnWUFBQUFBT0YwUkRnSkFGZUoyZS9UeEZ4TTFkdHk4UXVQOUx6eEh0OTNZWHhIaHJnQlZCZ0FBQUFBNEhSRU9Ba0FWdEdiOURyMys5aGp0U0RsUU1CWWRGYVovM0RoQXZjOXZHOERLQUFBQUFBQ25FOEpCQUtpaXZGNmZ2aHM3VTZORy95R1B4MXN3M3FwNVBUMTg5K1dxWGF0NkFLc0RBQUFBQUp3T0NBY0JvSXJicy9lUTNuaDNqSmF2M0ZvdzVuRFlkUFdRODNUTjVlZkw0YUJoQ2NySHQzZVBmRHUyeWp5Y0pqTXJVMlptUnNHdjF2aWE4bTNaR09nU1R5dTJCbzFrN044clMyU1UvNytJU0ZraUltV3RGaU5yY24zWkVtb0Z1a1FBQUFDQWNCQUFnc1hrNmN2MS9uL0hLVDBqcDJDc1ZrSjEzWHI5UmVyUnBYa0FLOFBwekx0NWczenJWc3U3YnJVc0lTN1pXcmFUeFc3M2gxMVIwUVhCbHpVcU90Q2xucGFNakhSL2lKcVpMak1qdy8reDF5UGZpcVV5M2ZteU4ya2hXNVBtc2pkc0ZPaFNBUUFBRUtRSUJ3RWdpR1JtNWVyRHozN1RiMU1XRnhwdjNpUkpkOTA2VUdjM3JCT2d5bkE2OGUzZEk4K2l1Zkl1WFNoYmNuM1ptcmVSdlhscldhdlhDSFJwVllweE1GWGVOU3ZrVzdWY3ZoM2JaRCtub3h6bmRKWXRvV2FnU3dNQUFFQVFJUndFZ0NDMFl2VTJ2ZkhPRDlxMTUxQ2g4VjdudGRZdHcvc3BMcFpaWU1ISVNFK1QrL2Z4TXZidGxmT2lTMlE3dTVrc1RtZWd5d29LWm42K3ZCdld5dlBiVDdMV3FpTm4zNHVaalFrQUFJQlRnbkFRQUlLVTErdlR6Nzh0MEZmZlRWVm1WbTdCdU5QcDBCV1hkdFUxbC9lVXkwVXdGQXpNL0h5NUo0MlRkOTFxT1FkY0prZTdjd05kVWxEekxGa2c5L2l4c2pkcktXZWZpd2xvQVFBQVVLa0lCd0VneUdYbjVPdXI3NmJxeC9IejVQWDZDc1pqb2lOMDQ3RGU2dGZySEZtdGxnQldpTXJrbmpkTDdzbmo1ZXcvV001dTV3ZTZIUHlOZTlZMHVTZjhLR2UvUytUczJEWFE1UUFBQUtDS0lod0VBRWlTOXU1UDAwZWYvNllaYzFZVkdrOU9qTmRkdHd4VXU5WU5BMVFaS2t2ZUQ5LzRsN0QydWlqUXBhQVU3c25qWmV6Zko5ZVFvWUV1QlFBQUFGVVE0U0FBb0pEMW0xTDA5Z2UvYXQzR25ZWEcyN1NzcjJGWFhhZzJMZXNIcURKVXBKeDMzNURqL0Q1eXRPOFU2RkpRRHA1RmMrV1pOVTFoZHp3UTZGSUFBQUJReFJBT0FnQ0tOV1B1S24zOHhXL2FzemV0MEhpTHBra2FQdlJDdFc5elZvQXF3OGt3OXU5VnpqdXZLL1Qra2JMVnJodm9jbkFjZkNuYmxmdjJxd3E3K3hGWjQrSURYUTRBQUFDcUNNSkJBRUNKZkQ1REU2Y3UwZGZmVDllKy9ZVkR3aWFORWpYODZndlVzWDNqQUZXSDQyVm1aU3Juay84bzdKRm5aTEZhQTEwT1RvRHA4eW43dGFjVWR1dDlzb2FIQjdvY0FBQUFWQUdFZ3dDQU1obUdvWWxUbCtxYjc2ZHJ6NzVEaFk0MWFsQmJ3NFplb0s0ZG13V29PcFNIc1grZmNyLzVWT0dQUFIvb1VsQUJzbDk2UXFIRGI1WTFsaG1FQUFBQU9EbUVnd0NBY2pNTVE1T21MZE9vNzZjVldXNmNWRGRPbDEzU1ZYMTZ0bFZJaUNOQUZhSWtXVTgrcUloWC95TXhZN0JLTUwxZVpZKzhWeEhQdmg3b1VnQUFBSENHSXh3RUFCdzN3ekExZWZveWZUMTZtbmJ0S1R5VE1ESWlWQmYzN2FCTCszZFdYR3gwZ0NyRTMrVzgreSs1cnJsQlZ2WVlyRko4S2R1VlAzcVV3dTY0UDlDbEFBQUE0QXhHT0FnQU9HR0dZV3Jxak9VYU5YcWFVbllmTEhUTWFyV3FSNWZtR25KSlZ6VnJuQlNnQ3BIM3d6ZXlOMjBoTzEySnF5VFB3cm55YlZvbjEyVkRBMTBLQUFBQXpsQ0Vnd0NBazJhYXB1WXVYS3V4djg3VjhwVmJpaHh2MGloUlF5N3Rxdk82dEpETnhyTFdVOFV6Zjdaa0dISmMwQy9RcGFBUzVVK1pJSXZESVdmSHJvRXVCUUFBQUdjZ3drRUFRSVhhbVpLcTBUL08xSlNaZjhydDloUTZGbHM5U3BjTzZLU0IvVG9xTWlJMFFCVUdCek0vWDltdlBxMklsOTRPZENrNEJiSWV1MHZoSTErVXhjRitud0FBQURnK2hJTUFnRXFSbFoyblh5Y3UwRS9qNXluMVlFYWhZdzZIWFYzT2JhSyt2ZHFyUTl0R3N0SWtvOExsanhzclM2MjZjbmJ0R2VoU2NBcTRaMDJUZVdDdlF2b1BDblFwQUFBQU9NTVFEZ0lBS3BWaEdKbzFiNDNHL0RKYnE5ZnRLSEk4SmpwQ0Y1elhXbjE3dFZQRGVyVUNVR0hWWTZTbktmZWpkeFQrNUN1QkxnV25VUGF6anlqMGpnZGtqWXdLZENrQUFBQTRneEFPQWdCT21lMDc5dXUzS1lzMVpmcHlwYVZuRlRsZVB5bEJmWHExVisvejJ5Z21PaUlBRlZZTmVkK1BrcTE1R3puYW5Sdm9VbkFLZVJiUGwyLzlLcm1HWEJQb1VnQUFBSEFHSVJ3RUFKeHlobUZvd1pMMW1qaDVpZVl0WGllZnp5aDAzR3ExcUVYVFpQWG8ybExkT3pkWGJIVm1RcFdYYis4ZTVmL3d0Y0llZWlyUXBTQUFzbDk3V3FGRHI1YzFQaUhRcFFBQUFPQU1RVGdJQUFpbzlJd2NUWm14WEJPbkxOYVdiWHVMUGFkSm83cnEzcVdGZW5SdW9kcTFxcC9pQ3M4c2VlUEd5dGE0aFJ3dDJ3UzZGQVNBZDhWU2VUZXVrMnNBZXc4Q0FBQ2dmQWdIQVFDbmpVMWI5MmppNU1XYU92TlBaV1RtRkh0Ty9hUUU5ZWphUXQyN3RGRDlKR1pISFN2cjJVY1YvdXkvWkhFNkExMEtBc0RNeTFYMjg0OHA0c21YQTEwS0FBQUF6aENFZ3dDQTA0N1BaMmo1eWkyYU5XK1Y1aXhZcTBOcG1jV2VWNmRXZFhYdjdBOEttelNxZTRxclBQMTROMitRWjlZZkNyMzkva0NYZ2dESytjOGJDcm1ncjJ6MUd3YTZsQ3JybTlIVEZlSzBhOGlnYm9FdXBjQzY5VHVWRUY5Tk1UR1JCV05yMSsxVWVrYTIyclJxSUpmcjlQMkJRZXJCREIwOG1LRzZkV0lWSHU0NkpjL015UEQvQUNvcUtxeGdMRHM3VHlFaER0bnR0bE5TdzdIV3J0c3B3elRVdkdseVFKNFBBQWhlaElNQWdOT2FhWnBhczM2blpzOWZyZG56VjJ2M25rUEZuaGNUSGFIV0xldXJUYXVHYXR1eW9lcldybkdLS3cyOC9IRS95cEpRUzg3dUYxVDh6UTFEWm5hbUxKSFJGWC92QURDek1wVS81aXRaNDJySzJmK3k0NzgrUFUzNTQzK1F2V1Y3MlZ1Mkszcjg0SDdsVHg0bmU0dTJzcmRvSzBuSy8rVi9zamljY2w0MCtLVHJMNDE3eGhTWmh3NG81S0pMSy9VNXB3dVB4NmYwOUd6NURKOThQa00rbnlHdjF5ZXYxNURiNjVYSDQ1WEg3WlBiN1ZHKzI2TzhQTGZ5OGozS3pYTXJPenRYMlRuNU9ydGhIUTNvMTZIY3o3eHF4Q3NLRHcvVnArL2RXNG52N1BoY2U5UHJ5c3JPMDlpdlI4cG1zMHFTSG56OEU2MWV0MTFqUnYxVDRlR2hBYTZ3WkorTm1xeFIzLzJoMTU2L1FlM2JOaXJ6ZkkvSHEyVXJ0cFRyM2dseDBVb3VacGI1L1k5OUxFbDY4NVZiSlBsL0tQWElFNThxMyszUms0OE9WVUo4VEpGclROTlVmcjVIdVhuNXlzdnpLQ3M3VCtucDJVcEx6OUxoOUN3ZFR2Ti8zS0paUGZYdmMwNjU2dnU3bSs5Nld4NlBWMTk4K01CeFh3c0F3TW13QjdvQUFBQktZN0ZZMUx4SmtwbzNTZEp0MTEra3JUdjJhZGJjMVpvOWI3VTJiOXRUY0Y1YWVwYW16MTZwNmJOWFNwSmlxMGVwVGNzR2F0T3FnZHEwYktCYUNWVi9yMEx2dXRVS3ZhQmZ4ZC9ZNTFQT2U2OUp1VGtLdSs4SnlSbmlmOTdTK1RMMnBCejM3YXp4TldYdmNNeU1xN3hjNVg3OTBRbVZaMi9jUW81dXZZNzdPbC9LZG5sWExwVTFMa0gyRGwyUDYxb3pOMGZlcFF0a3JSRXZGUmNPWm1YSnUzaXVyREUxcENQaG9IZjVJbGxDd3lvOUhMUTNiNlhjajk0T21uQnczLzVER25IYm0rVSszMmF6eXVWeXl1Vnl5QlhpbE12bFBLR1pZcVpwS2lzcnQ4enpJaUw4b2R6b0gyZHAwK1k5Wlp4ZHVzUTZzUnAyZGRId2YrT20zZHE3TDAzOWVyY3ZDQVlQSDg3U2l0VmIxYlZ6ODlNNkdKUWswL0RQVmJCYXJlVTYvL0RoYkQzKzlPZmxPdmZpaTg3Vi9YY08wb2piL3ExejI1K3RPMis5dU5qemJEYXJPcHh6dHY3N3hlKzY5WjUzOWNpOVE5UzFjek45K2MxVS9USmhnWEx6M01yTGM1ZnJtV21IczlTL3p6bEtUOC9XcVAvOVVlcTUxMS9icStEcll4aG11VDhIQUFCVUpNSkJBTUFacFg1U2d1b25KV2o0MEF1VWVpaERTNVp0MHVMbEc3VHN6eTFLUzg4cU9DLzFVSWFtekZpdUtUT1dTNUpxeEVTcWFlTkVOVzJjcEtabko2cEpvN29LQ1hFRTZtMVVPTi9lUGJLNFhMSldyNFFaa3phYjdHYzFrWHZxZU9XTkdTWFgxVGRKa3J3cmw4cTdjdW54MzY1eDh5TGhvT256eWJkMnBXU3hTSTV5ZmwwTVUvSjZaRDJCMll5V2lFaUZqcmhET2UrOHBMeXhYeXU4Y1F0Wm9xckdyRWhyYkx4a3M4bll2eThvdWhiWHFSMnJsNSs1WGphN1JRNjdYWGFiVFE2SFhRNkhUWGE3VGVzM3B1aWxOMGJyelZkdlVZdW15UlVXdnV6WXVWK1hEbjIrelBPbWpudEprclI4eFJZdFdMVCtwSjdadkdseXNlSGdqTmtySkVrWDl2eXJFZEdFU1l0bEdLWTZ0RzJrUTRlSzM1cmg3eUlqdytSd0JHWTVyV0VlRFFjdDVUcS9SbzBvamYxNnBDVHByb2MrVUhKaW5CNitkNGdrYWMrK05OMzV3SHU2NzQ1TDFhTnJpNEkvNS9QeTNISjd2S1hlZCtpUUhtclVvSmFlZmVWYlBmWGlLTDN3NURBMWFaeW83VHNQS0NURXJsQlhpRndoRG9XR2htak1MM01VRmhxaWY5elVYK0hoTGtWRWhDb3FLa3pSa1dFRlM3aHpjdk0xWWRMaVVwOTUxWkFlQmVHZ2FacmwvaHdBQUZDUkNBY0JBR2VzMk9wUjZ0dXJuZnIyOHMvYzJySjlyNVlzMzZRbHl6WnF4WnB0eXMvM0ZKeDdNQzFUcytldjBlejVheVQ1dndtdGw1U2dwbWNucW1ualJEVTdPMGxKaVhHeVdNN01iOHlNSFZ0bGE5bTIwdTd2N0hPSnZPdFd5cnRrbnJ5Tm04dmVycE5jMTk0aStZeS9uV1VxZitKUDhzeWFJbnZiYytXNmZMaWtZajZmdHBMREdWdkRKZ3E5L2NGeTFXVHMzS2FjdDE0by90ajJ6ZklzbVYvbVBTd3hOV1N4MnVTZU1xN1U4eHhkenBlMVp1MXkxWFU2c0xkcUorK09yWEpXOFhCd3g4NzkycEdTNm4vaGtYTGxLWExPcmlOYkVhemJrS0tNak5KbitpWFdpVlZ5VW55NW5sMmpScVNHWFZYK0pmd3ZQVDJpMU9OWGpYaEZibzlYUDM3elJMbnZLVWxlcjA4VHB5eFZyWnJWMWFaVkEwbitKYksvVEZnZ1NmcjN1eitXNno0dlAzdTl6bTEvOW5FOXU2SWM3OHhCcTlXaTZPandnbzhkVG52QjY2enNQRW1TSzlSWk1IWTgycmR0cEhkZXYwM2ZqWm1wamgwYXkycTFGdnQ1bVRobGlTSWlYT3JXcFhtSjk2cFZzN3JHLy9CTXFjOXp1ejNLemMyWEpCbUdJYXZWVnZENjcreDJlOERDV3dCQTFVYzRDQUNvTWhvazExU0Q1SnE2NHRKdThuaDhXcjF1aDVZczM2Z2x5emRwdytaZE1zMi90dGsxREZOYnR1M1ZsbTE3Tlg3U0lrbFNXSmhUamMrcXEyYU5rOVMwY2FLYU4wbFdWR1JZU1k4N3JSaUgwMlFKanl6N3hCTmxzOGwxOVUzS2VmTTU1WTBacGZDem12cG4yaDM1bDRTWm5hWDhNVi9KdTJLSmJNMWF5M1gxemRJeDMrZ2IyemJKRWxkVGxwQ0l5cXZ6Q04vZTNmTE1MWDA1MzFHbUpHTi82Y3M5N1UxYVNEVnJ5LzM3enpJTzdwZVo2dytadkN1WHlqaTRYN2JFK3BMRElkKzJ6ZjU3WmhVL1U4dElUMVBlZDU4V0duTzBhaTliczlibHFyVzhMQTZIekxUaTkrZXNTbWJOVzZOdlJrOHY5Unpma1FEN3M2K21sRGtyYStpUUhocVdWTDdBTHlJOFRBUDdkeXhmb1pWbzlyelZTanVjcGVGWFgxRHd3NDNmSmkzV2dkUjBEYnpvWExWcVdWK2ZmVFZGUHE5UE45L1F0OFQ3bkZXLzFxa3F1UWpEOEgrTlRuVFduTVdzMkIvcUpDY2w2Tkg3cjZqUWU1YmsrZGUrMDl6NWF3dU5YWHpGczBYT0d6cWtoMjY1b1JLMmpRQUFRSVNEQUlBcXl1R3dxVTNMK21yVHNyNXVHdFpIZVhsdXJkMlFvclViZG1qZGhoU3QzYkN6U0Jma25CeTNscTNZVW1pais1aHFFYXFYRksva3hIalZTMHBRY21LQ2toUGpGUjExZW9XR1psYUdyRFhyVk9venJEWHJ5Tmx2c0N4TzUxOUxjQTFEM2lYemxEOStqTXpzVE1ucGxMRjNsOHpjSEZuQy93b0J2U3NXSysvclQyUk5xSzJ3KzBaSzFsTXpBeWJraWhGeXREbTN5TGgzNHhyWmFpZVdHYWk2Ly9pdDBLeEMzNjRkTWxLMlMwZkNEQ010VldaT3Rpek9FSm51ZkhtWExpaTlvTHhjZVJmUExUUmtqWTJ2K0hBd01sckdnYjBWZXMvVDBiVlg5dFMxVi9Zczlad2x5emZxa1NjKzAvKzljb3NhbjEzK3J1WmVyMC9aUjJhaEhjc3dUUm1Hb2ZUMDdCS3ZEd3R6blpLWlh0Ly9ORWVTRkIzbG55V1hsK2ZXbDk5TlZVeE1oRzYvcWI5Y0xxZkcvRHhYYnJkSEYvU28yTjluNWJGaTlWYU4rMjFScWVkczNMeGJrdlRsdDlNSzNrZEpMcnVraXhZdjNTaWZ6eWRKU3MvSTBiYWQrL1hGMTFNa1NSbEg5b0djUFhlMWR1OCtLRW5xMDZ2b3ZxREhtalIxbVZJUHB1dXFJVDBLOW0wMERLUFFEUFJqbWFaWjdDdy9TWEk0N09YYXk3Sm50NWFxZjZSaHlrL2pGeWpVNVNpWURTLzVaMEwrUEg2KzdNd2FCQUJVSXNKQkFFQlFjTG1jYXR1cWdkb2VXWFluU2ZzT0hOYTZEU2xhdjNHbjFxemZvUTJiZHhmNVJqRHRjSmJTRG1jVjZZd1pGUm5tRHczcnhxdDI3VmpGeFVZclBqWktjYkhWRkI5NzZ2ZXVNek16VDhtZWVjN3ovVE5Yekt3TWVaY3VrSHZPSHpJUDdwZTFkcUpDYjdwSFptYTZjajk5UjNuZi9sZWhOL3M3dVhxbVQxVCsrREd5aElVclpORFFVeFlNU3BMRmJwZENRZ3FObVlkU2xmZlZoN0tFaGlsODVDdVN3MW55RGV5Ri82a1VldVBka2lSajd5N2x2UEcwbkQzNnlObjNTT01QcjFjYU1seVM1TnU1VmJrZnZGSGtkdGI0V2dxNzk1aGxvL2FLLytlWUpTcGFabWJaKzh4VkZTdFdiOVhqVDM5UjdMR2pNd2Z2ZSt6akVtZW12ZmJDaldyZUpLblEyS0tsRy9YRWMxK1crTXhEaHpKMTJiVXZsbmg4NUNOWFZYb1l0M0R4QnExYnY3UFEyT2VqcHVyZ3dVemRmZnZBZ3IzdkFtbi9nY09hYzJRN2g1SzQzZjY5QUZlczJsYm03TUVlWFZ0b3h1eVZjbnY4NFdCbVpvNGthZHBNZnpPcW82SGhtdlU3dFczSEFVblNPV1VzbHpZTVV6K05uNmYxRzFMMHg4d1ZldlQrSzNSV3cxcWFOWGUxbm52bDIxS3ZMVzZXbnlUZGNGMXZYVGYwL0ZLdmxhUmVmOXNuOHZlcFMxVzdWZzNkT0x4UHdWaktyZ1ArY05CR09BZ0FxRHlFZ3dDQW9KVVFWMDBKY2RWMFh0Y1dCV003VTFLMWZkZCtiZG02UjF1MjdkWFdIZnVVc2l1MXlMVVptVGxhc1hxYlZxemVWdXk5WTJ0RUtTR3VtbUpyUkNtdVJyVGk0Nm9wTHJhYWFsU1BVRVI0bUNJaVhLb1JVM0hMZ00yc1RGa2lveXJzZm1YSkcvMkZmR3YrbENVNlJpR0RycGFqUzA5SkZ1VjkrNGtreWJkdXBieExGOGk3ZXBtOGZ5Nld0VzZ5UWtmY0lVdE02UTFUZkp2WEtldWZkNVN2Q01NczhaQTF2cFljbmM2VE5hNW1rV1A1NDhkSVBxK2N2ZnFYSGd4S3N0Vk5scVBUZVdYV0xja2Y4aDBKK2l3bDNkZGlLUkpXVmdaTFZKVE16SXhLZjg3cHdqQk01ZVc1OWNoOWw2dDJyY0tkeVRkc1RORjduMHpRM2JjUFZHS2QyRUxIZHU1SzFiL2VIaXVqME42WmhmWHAxVll0bTlVcmR5M3JOcVpvL01UU1o4cFZCTk0wOWRuWGt3dU5yZCtRb2g5K25xMUdEV3Zya21PV1BCdUdXZUpNUjVmTFdXa05taTdzMlZZWDlpeDlQOVRIbi81Y0M1ZHMwR01QWEs3enVyVXM4NTdkT2plVEpCMDRrSzZoTjd5cTY2L3RwVUVYZDVZazdkcDlVTU52L1pkdXZhR2ZlcDlmdm4xWXJWYUwvdStWVy9USkY1TTA1dWM1dXZQQjkzVFhiUVBWc2xseWlUTlRmNTZ3UUU2blhSZGQyTDdZNHkyYkoydkE1YVh2TnlqNVo2ZVArdVFoU1ZKdW5sdE9aK0Z2enp4SFFsQ0hrMi9iQUFDVmg3OWxBQUQ0bThTNnNVcXNHNnR1SFpzVkd0KzBkWSsyYnR1cjdUdjNhZk5XZjJoNElEVzl4UHVrSHN4UTZzR3l3eG1IdzY3SWlGQkZScmdVRVI2cXlJaXdnbzhqSWtKVjN2NG9seHc2SkZjbGhJTytEV3VVKy9tN0JhOHRFVkVLLytjcmNsMXlwYnpOMjhoeFRtZkpacGR5czVYNzdhZnlyZmxUOW5hZDVGMjFWSG5mZk94L2o5MTZLV1RnRmY3enltQ0ppSkt0VVpOeTFXYm1aTXUzYmxXeHgyejF6NUt0L2xsRnhvM3RXK1Q5YzVHc0NiWGw2RnIyckI1Yms1YXlOU2s3ckRqZFdDS2pneW9jUEtwaC9WbzZxMkhodmZQY0h2OXM0SWIxYWhaWlZ1eDBsUDE3c21XemV1cmZ0ME81YTNDRk9rOUpPRGp1dDRYYXNIR1h1blJxV3JCblhYSlN2RHAzYktMaFEzc1ZhZTZ4YmZ1K0VtYzYzblpqUDExNVdZOUtyN2trMjNmNlovaXRYTE85WE9IZ1ViOU45bmNDYnRXaTdQRDJyZGR1ayt2dkFhaXBRdjJTbkU2SDdyaGxnRm8yUzlZYjcveW9PcldxcTE1eVFxRlpmSDgzYmVZS1JVUzRTand1cWREeTRHVXJ0bWpIenYzcTA2dXRRbDEvL1lBZ0xNei9zZHZ0VVhaMlhzSHJvN3hlZjNEdEtNY1NaUUFBVGhUaElBQUE1WEJXL1ZwRk51elB6WFZyeS9ZOTJyYy9YUWNPcG12L2dUU2xwbVpvZjZyL2RkcmhyREx2Ni9GNGRTZ3RzOGoraDhlcmUrY0l4VlRDc21KTFJJVHNqZjB6SzcyYjFrdHV0Mzg4TmtHT1dQOCtXZDZWUzVYLzgzY3lEeCtTbzJkZmhReTRYUGsvaHNvejl3L1p6K21pa0VGWGwvMmdJODFpckhXVDVicm1sbkxWWnV6Y3BweGl3a0hmcG5YeXJsMVI3RFZIdzBSTFpMUi9CdUZ4Y0p6VFJkWmF4K3haWi9qa21UTk5ac1poT1hzUExPamViSHJjeGQvRU5LWDh2KzFSWnBIa3JQaVpoTmFvYUZuamEyck1MM09WblZWNmg5N1RSWjllN1ZRekllYWs3bkgzd3g4VVdaWmEyckppbzVUWnA2ZXp2RHkzUHZseWttSnJST21heTNzV2hJTXVsMVBQUHpHczJHdmk0NkpMRExMT2JsaTUrNVdXWnZlZWc5cTNQMDJTTkhmZUd0MTV5NEJ5ZFkxZnQzNm52dmwrdWxxM2JLQUc5Y3B1cGxLamVsVEIxLy93NFN6dDJIVkFqUm9XdmE1NzF4WnExK1lzaFllN2p2T2RGSFhQUHk2UjVKL2xlZDNOYjZoaGcxb2xOam81ZU1qL2QwRDBNVTJ3UEI3L2t1dnlCTmtBQUp3by9wWUJBT0FFaFlZNjFieEpzcHFYTXRGdDcvNDA3VCtRcnRTREdkcWZlbGpwNlZuS3pNcFRabGFPc3JMemxKV1ZxOHpzUEdWbDVpaTdoSTN0eXlNaUowTkdScnFzRlJ3UVdtc255VFhDdjh3MzUrMFhaUjd5Yi9BdnIwZmVGVXZsbmoxVnhvNHRVbWk0WENQdWtMMWxPNW1aR2ZKdFh1OC9iZkZjNVhuY2NsMCtUQW90cGRHQTRWODZaNm1Bb015M1k0czhNeWFWZnM2bXRmSnRXbHZxT2NleUpUZjRLeHc4RW1hNnAvMG1tYWJzclRzbzc2c1A1VjI5dk5SN0dQdjNLR3Zrblg4Tk9KMktlT205NDZxalBJeU1kQmtIOW1uaTBzWGFzdTNNYUV6U29FR3RrdzRIbjNwMHFKSVM0d3VOclY2N1E2KysrYjFHUG55VjZpY25GRHEyZGZzK1BmM2lxSk42WmlDNFhFN1ZUS2ltRzY3dExaZXJmTXVCSXlKQ3k3M005bFNhTVdlMUpHbndKVjMwNHk5enRYVDVKclZ2MjZqVWF6WnMzS1ZIbnZwY1ZxdFZEOXgxYWJtZU0ySFNJcjM5L2kreVdxMEYzWkZiTmE5ZjdMbkhCb041ZWU1QzNlNlBLcTRoaWNWaUtiTFg0N0kvTjJ2dnZqUTllTTlsa3Z5TlR0eHViNkh6anM0MHIxbXo4TEo0NzVFOUZKM095bG4yRFFDQVJEZ0lBRUNscWhrZm81cng1UTg4TXJOeWp3U0d1Y3JKY2N2ajhjcHIrT1QxK09UMUdmSjZ2UEw2ZlBKNi9hODlIcDkvQS81TnMvekxTRTlCVXhKSmNrK2RJUGZrWHlXclZZN081L203R0lkSHlNdzRyTndQM3BDeGY2OS9mejJMUmQ0L0Z5dDcyMmE1cnJsWnRvYU5pNy9oa2FXZmNwNThBd1ZuOXd2bDZIak1Fc25jSEdXLzlZTGs4eXJzM2lka2lTaCtDYlo3Mm0veXpQaGR6djVENU9qWXZkQXhpOHNsNWVYS3MyQ20zRFA5blZFdEVaRnk5cnBZanM0OTVKazdYUXIxei9veHN6TGxXN2V5NkFOY29iSzMrQ3Vnc2RncjV4dCtNeU5kbHNnb2ZmenVQWlZ5LzlOVlhHdzExYWxkZUgvSXZmc1ArWS9WaUNweUxLc2NzeXBuelYydFhVZTYzcGJIOXBRRDVUNzNaRHp6K0xXcVZiTzZ0cDRoNFc5eDNHNlB4djR5UjdFMW9uVHo4RDZhTnVOUGZmNzExRExEd1RxMWE2aHVuUnE2YVhodjFhMFRWK2hZYkkwb3ZmYkNEZko2REczWnRxZGdWbUdibHZVMWFHQm55WlRzZHB2T2FsaEx2YzVyVStUZUhvOVBIM3c2UVpkZjJsVzFqZ1IxUTY1N1NYbDV4YzhHUHJZaFNXeU5LUDN2aThjS2pmMDZjYUdpbzhOMVljL1d5czdPMDIzM3ZxdWUzVnZxNWhGOUM4NDV1bjl0ZytUQys2VG01Zm4vYkhTRzhHMGJBS0R5OExjTWhBREZWUUFBRkJaSlJFRlVBQUNuRWYvK2c2RXFlNUZjWWJsZmJKQ1ptUzRwc1RMS0tzSjVmai9KTU9Ub2ZKNHMxZnpmUVB1MmJGRGVWeC9Lek1wUXlCVWo1SjQ2WGhhSFE0N09QWlgveS8rVSs4RWJjdlllNkY5K2U4eXlRVFBmSDlKWWJMYkN5MjVMVWVMU1hZZXpTRU9RL0FsanBOd2NPZnRmSm10QzdlS3Z5OHVWZDhsY3llbVVzM09QWW1jNlpyLzJsTXlEK3d1YWlqZzZuU2RIdHd2OEgzZS9VRWVqUG1QN0Z1VVVFdzVhbzJQa0ducGp1ZDdmeVRBejBrc01RS3V5T3g5OHI4ZytuVWVYRHQvenlJZEZqaFV6R2F5SVpTczJsOWg0cURoSHUrVld0bHJIekRBN0UzMDllcm9PSGNyVTdUZGZKSmZMcVNHWGR0V25YMDdTNzFPWEZ0cXY3MWpoNFM2OSs4WS9pdTFzSEJMaVVQczJqWFRqSFc4cEl0eWx0MSsvVFpLVW5KU2d1MjhiV0daTksxWnYwVSsvenRQdTNRZjE4clBYRjR3M09xdTJldmNzR2liKzNhOFRGeFdaU2JodmY1cG16MTJ0WVVNdmtOUHBrTlBwVUVKY05ZMy9mWkdHRGIyZ29CSE00cVViWmJGWTFPU1lmVEdQM3M4VkV2ak8wd0NBcW90d0VBQ0FLc0FTR1NrejR4UTJvSENHeUhuUllQL0hQcS9jZjB5VSsvZWZKWWRUcnVIL2tMMWxPM2tXenBKNThJQWMzWHJKR2w5THVWKytML2VrWCtUYnNrR3VhMitSSmZLdldZNUhtMmQ0NXMrVVovN01DaTNWdDJXRFBBdG1TU0d1b2pNSy95Wi8zUGN5c3pMbDdIdHBpVXVnclFtMVpPOTZ2bXoxR3lubnJSY3F0TTZLWkdhbXl4SlpjZDJ3VDNjUllhRnExYUsraGx6U1JkV1A2UUsrZm1PSzN2MW9uQjY0YTNDUmJzVUhEMlhvNXdrTEZGSE0vbkpSVVdGcTFhSytycnFzdXpxZFc3NG1PWkovQ2VtWDMwNVRUSFRFaWIyWlNySjEyNzRTdStlMmIzdVduaHQ1M1NtdForWHFiZnBtOUF6VnJST3JRUVA4bllhSFhOSkY0MzVib0xmZi8wVm5ONnl0K3ZXS2Rocy9hdmVlVk4xMjczOUtQSjZmNzU5eFYxckg0T2VldUZidDJ4U2VwYmhnMFVaSlVwZU9UUXVOSjlXTjE1QkIzVXA5VHd1WGJ0UzI3ZnNLalgzN3cwdzVuWTZDYnNxU2ROa2xYZlRVaTZNMDVZL2xHdEN2ZzdLemM3Vm0zUTQxYTVLa3FLakNldzdtSHBteDZLcWtidElBQUVpRWd3QUFWQW1XaU1pQWRLZjFybHFtL0Y5SHl6eDRRTlphZGVVYWRydXM4VWUrb2JkWUMyYjMyYzV1cHZCN24xRE9wMi9MdDJ2blg4dUlqekFPK3hzUzJCcTMrT3Y2TXBoWkdmSXVXMWoyZWVscHNrVEh5RXhQVS9aTGo4clJvWnVjM1h2SlV1T3Z2ZWs4ODZiTE0zK21yRFhyeU5temI0bjNDcjNoTHNsaWtiRjNWN2xxREpTank0cURnV21hcXBsUVRjOC9VWHk0ZGJReFVFSkNOU1VsRmw2Q21wUVlwN2F0R3haN25lRXpkTU93Q3d2MnBWdXlmS1BXcmt2UmRVUC82bkw5MDdoNTJyeGxUOEZlY3BKL1dXbWpoclhWdW1XRGszcGZGYTFhdGZDQ0VPNVl0V3NkczgrZDF5ZDdKWGJIM2J4bGowWSs5NVdzVm9zZXVmOXlPWTQwMjNDNW5Icmdyc3YwK0RPZjYrRW5QdFViTDk2a2VzZnNFM2xVVkdTNFJseHpRWW5QR1AzamJEa2REZzI2dUdPSjU5U3BGVnRrYk9FUy8zNnBuWThKQjAvRWttVWJOZTYzaFJvNnBIdEI2SmVibTYra3hEaEZSWVZwN0s5ek5hQmZCMzMvMHh4NXZUNzE2dG02eUQxeWpzd2NEQTJ0K01aRkFBQWNSVGdJQUVBVllJbXBMalBuRkhXbDlYcmttVGREN3JsL3lEeXdUM0k0NWV3M1NNNmUvU1Q3a1g5YWVMMHk5dStSSmJMYVh6WEdKU2o4bnBFeUR1eVZwWHJoYjhxUGhtMGhmUytSTmFsOG9ZcXhjMXU1d2tGNzI0Nnl0ejVIM3VXTDVaN3h1enl6cDhvelo1cHNUVnZKMmFPM2pGM2JsZi9yOTdLRVJ5ajAranNrUnluTDkwcm9vdXFlTUZiR3Z0MEZyODNjbk9KclBueFFlWis5Vy9pV1VkRUtHVko4aDlrVFpYcTlzbFk3ODVlZGxrZDJkcDR1SGZwOG1lYzkrUGducFI2ZjlQTUxzdG1za3Z6N3pyMysxaGdkUEpTcC8zMytxQ0lpUWpWcnptcU5tN2hJZlh1MVUxeWNmOWJyeHMyN05YSHlFbDB5b0pNYU5mUXZWMSt6ZnFmRy9EeEhkV3ZYMENVRE9wM2t1NnM0TWRVaUNnV2JKZmxtOUhUTm5MTkt6ejh4ck9COVZxUkZTemJxK2RlK1UzWjJyaDYrZDRpYU4wa3FkTHhEKzBhNmFVUmZmZkw1Uk4zenlJZDY0SzVCNnRtOVZaSDdSRVdGNmNyTFNwNEpQSEhLTWtXRXUwbzk1MWc3ZHU3WHpwUURhbngyWGNYV09MbHczVEJNdmZ5djcyV2FwbWJOVzZ0cE0xY3FQU083ME42RkdSazVtajVyaGNiOFBFZmg0YUhxYzBIUmhqRkhadzZHaHhFT0FnQXFEK0VnQUFCVmdDMnBudkpIajVMNlhsejVEN1BhNUprL1EyYmFRVGs2OVpEendvc2xuODgvUXk4c1RHWk9qdkluL3lybFpNdmU3cGhaTzZGaHhZWi92ZzFySkl0RjFwcDFLcTFtZTd1T3NyZnJLTi9HdFhMLzhadDhhLzVVN3BvL0M0NkgzbksvTExIRnoxSXFpMi9iSnZtMmJpejd4UHg4ZVk4Kzh3aExiTHdxK3R0Kzc0cWxDcjNtK3JKUHJBTEN3bHo2N1AzN1NqeStadDFPdmY3V0dEMzkyRFdxbHh4ZjRubEhnMEZKK3U2SEdkcTErNkJ1dUs2M0lpSkNKVWs5dXJiUXI3OHQxSlRweTNYMUZlZEpraTRiMkVVVEp5L1JtSi9uNkxFSHJwQWs5VDYvcmNiOFBFZWZqcHFpODN1MFVtUmttTDc5WWFheU1vc1BqSS9LenNtWHoyZm80ODhtbG5xZXkrWFVzS3RMbmpGM3NxSWl3N1I1Nng3ZCtkQjdldkdwRVFXaDU4bkt6L2ZveTIrbWF2U1BzeVJKRDl3MVdQMTZ0eS8yM0tzdjd5R2YxNmZQUmszVzg2OStwMmt6VitpbVliMlZuSFJpLzMrVzE2U3BTeVVWWFZKOElxeFdpNFlNNnFaNTg5Y290a2EwWW1PakZWc2pRakV4a2FvUkV5bTd3Nlp2UjgvUXAxOU5WazVPdm02N3NWK3hzd1BYYmRncGk4V2lHdFdEWXlZd0FDQXdDQWNCQUtnQ2JBbTFaTHJ6WlJ4TWxiVkcwYVZ5Sjh2TXpKQjVLRlZtZnI2VWx5dlhzTnRsaVlnc2FIcmhuakpPN29rL0ZickdVaVBPSHh5V3dkaTNXOGErM2JJMWFpbzVLMzkyaksxT2tteEpEZVRidGtseUg1bkZZL2lVKytuYmNuVHZMV2ZuOHlSWDZISGRNL1NPUndxOU5yWnZVYzQ3THhVNXo1cFFXMkVQUDNmQ3RaZUhjV0MvWkJpeXhsVnVrSEk2V0w4aFJRY09scjZjZm45cXVpUnA3NEUwV2Y4V0FCNXJSMHFxRXV2RXl1djFhZFQvL2xDdG10VjExWkMvT2xhM2FkVkFVVkhobWpSdFdVRTQyTEJCTFRWdG5LZy9acTdRTFNQNnFVYU5TRm10RnQxMlF6ODk4dVJuK3QvWVdicDVSRi85T242KzloMDRYSzczOU4yWTB2ZmNqSW9LcTlSdzhPS0x6bFZzalNnOTkrcTN1dit4ai9YQ1U4UFU1aVNXU0J1R29ha3ovdFFYWDAvVm5yMkhGQkVScWljZUhxb083VXZ2U0h6ZDBQT1ZWRGRPYjd6em8rYk1XNk81ODllcWZkdXpkT1hnYnRxOGRVK1p6ODNJOU0vU0d6MjI3RDFNQncvc0lwdk5waW5UL2NGOWw0NUY5NWo4WStZS3pabS9wdFQ3dU4yZVFudGVYbjE1RDExOWVja3pGNWVjdFVrTGwyeFFnL28xTlhoZ1YwblNhMi8rb05SREdZcUtDTk9CZytsYXRXYTdXalJMVmhnekJ3RUFsWWh3RUFDQUtzTGVwSVc4YTFiSTJiMkNnd092VjdtZnZTc3pLMU95V3BYMzYyaTVycnFoOExPYnRmWUhpRzYzTEhhYnJMVVQ1V2pYdWFDcmIyazhNeWY3NzlHNncvSFY1ZlA2ZnkxaHFXL2hoN2psMjdSZW5xWHo1RjI1VFBKNkpGZW9RaTY1U3Jhem04bjl4MFI1bHkyUWUvd1BjazhaSjBlbjgrVHNjYUVzMFRISFY5TnB3THZtVDltYk5BOTBHYWZFVCtQbmFlYWMxV1dlNTNJNTljWFhVOHM4YitpUUh0cTBaYmU4WHA4ZXZIdHd3VjU0a21TMVd0VzFVMVBOWDdoT3Fha1ppbzMxQitOOWU3V1R3MkZYMnVFczFhamhENGJhdDIya2xzM3I2YmZKU3pUaW1ndjE4YnYzeUN4UGErUnlzSlRuOS90SjZuUnVFNzM0MUhEOTg5a3Y5WitQeHVuRHQrNHV0ak53ZWZ6dzAyeDkrS2wvTnVTNTU1eXRCKysrck54TGRudDBhNkdXTFpMMXlSZVROR25xTW0zZHZsZnhjZFgwMUl0ZmwrdjYzRnkzdnZobVdwbm5EZWpiUVFkU0QrcmdvUXpWVEloUmczcEYrOFVuSmNhcGF4a3pDcWZOWENHUHgxdXUydHh1anliL3NWemg0UzQ5K2NoUU9SeitQUjV0ZHB1V0x0OHMwelJsdFZyVnZFbVNIcjczc2pMdUJnREF5U0VjQkFDZ2lyQTFhUzdQektsU0JZZURlYU0vbDdGamk1ejlCa2srbjl5VGYxVyt4YUtRaTYrUXd2eGRmYTIxRXhVeStKcmp2cmV4SjBXZWhiTmxpWXlTby8zeDdjL21YZThQaFN4UjFZb2NNOVBUNU51eFZjYnVuZkp0M1NqZjFrMEZZYUlsTWtxT1R2M2s2TlpMbG5CL1IxblgxVGZKN0h1cDNOTW15TE5vamp3emZwZG45aFRaMjNhVTgveUxaRTBvSEJhWXVVZjJkN1NXUEJNdFVMeXIvbFJJcjVLYnFsUWxqOTUvaFI2OS80b0t2V2RlbmxzTEZxMHZ0bEhKYlRmMDB3TjNEWkwxYjEvM2dmMDdhbUQvb2swdjdybDlvTUxEWFhJNGJBWEJ6NW1rYmV1R2V1WFpFYXBUTy9hRWcwRkp1bnhRZDZYc1Bxak9IWnFjVUpPUG1HcVJldmplSVJwK1RTKzU4ejFLckJ1bjhUK1UzSUg0UklXSGgrcVRkKy9WeGkzRk54dHFXTCtXYmh6ZXA5UjdyTiswcTBpMzRwSTRuUTY5OHV3SUhVN1BWbExpWDh2ZEg3eDdzQjY4ZTdCOFBrTVdpd3I5WGdNQW9MSVFEZ0lBVUVYWUd6WlMzcWoveXN6UGw2VWNNL2JLdzd0eXFieEw1OHZXdUlXY3ZRWkloaUhqd0Y1NUZzNldaOWxDMlJvMGtyVjZyT1FNa2NWcWxhdzJmMkJtdFVxR0lYazlNcjNldi8zcS85alpiN0NzTWRXVjkvWEhrbW5LZVVILzBodUI1T1lvNTkyWHBaQlFXUndPbVRuWk12YWsrTjkzazVaRjYxNnpRdmxqdnZwcndCVXFlK3Yyc3Jkc0wzdXpWcEt0NkQrQkxOVmpGWEw1Y0RsN0RaQjd5amg1RnMyVmQvRmMyYzlxVWhBTzVuNzBiOG5uazdGL3J5VEpXaU91eUgwQ3ljek5sYkU3UmJaNnhYZmdSZGxjTHFmTzYxNzA5NVFrUlVhR2xmcytEZW9YblgxV0dlclhxNm1wNDRvdVlmKzcvL3pySHlkMDc0cm91R3kxV3ZUQVhZTlArajRKY1VWL0NGRFJrcFBpbFp4VWRGL0s4b2FScno1M1E5a24vVTFTWXJ5U0Vvcy9aaXRsQ1R3QUFCV05jQkFBZ0NyRTN0N2ZjTVBlb2szRjNLOVJVMWxpNCtVYWVxTi8rYTdOSnRlMXQ4cmJxcjA4QzJiSjJMdGJ2bzNySk1OWDdudGFJaUpsall1WGNXQy96S3dNV1pQcXk5RzFqTm1Pb1dFeTgvSms3anV5MTVqRjR0L1Q4SUwrc2lZWERUQWM1M2FUa2JKTjFwcDFaRXR1S0d1ZEpNbFd2dGxibHBnYUNybGloSnk5QnNpemJJSHM1M1FwT0dibTU4dll2bGtLY2ZrYm5CenZVdWhLNXQyd1J2YjJSV2V4QVFBQUFDV3htTG5aRmJNQkNnQUFDRGpmdnIzS0gvMlZ3aDUrdXVKdW1wTmRzSHk0UkticFg3YnI5Y3IwZWlTZlQ3SllKYXRGc2xobE9mS3JyRlovU0hkazVwNTVLRlV5REZsaVMrNGlXK3l6cFBMdE5WZ1pURE53enk1RDlpdFBLZlRhRzJXTk80N1BKd0FBQUlJYU13Y0JBS2hDYkFrMVphMVpXNTRsQytTb3FCbGtaUVdEa2o4c3N6c2t1ME1XbGIvVHI2WDZDWFJXRG5Rd0Yram5sOEN6YUo1c2lja0Vnd0FBQURndWJHWUJBRUFWNCt4N3Nkemp4d2E2REp4aTd2Rmo1ZXg3Y2FETEFBQUF3Qm1HY0JBQWdDckdHaFV0ZTdPV2NzLytJOUNsNEJSeHo1d2llNnQyc2taRUJyb1VBQUFBbkdFSUJ3RUFxSUtjZlpnOUdFemM0MytVczgrQVFKY0JBQUNBTXhBTlNRQUFxS0xjQzJaTEhvK2NGeElhVldYNWs4Yko0bkxKZVc2WHNrOEdBQUFBanNITVFRQUFxaWhueDI0eTl1MlRkOUc4UUplQ1N1S1pQMXZtd1ZTQ1FRQUFBSnd3d2tFQUFLb3cxNUNoY3MrZUtpTmxlNkJMUVFYemJkOHF6NEpaY2cyK010Q2xBQUFBNEF4R09BZ0FRQlVYOW84SGxQUDJxNUxYRStoU1VFRk1qMXU1Ny85YlliZmRHK2hTQUFBQWNJWWpIQVFBSUFpRTNmMm9zbDk5SnRCbG9JSmt2L3FNd3U1K09OQmxBQUFBb0FxZ0lRa0FBRUhDek1sV3pnZHZLZXlSWjJTeDJ3TmREazZBNlhFcjU3Vm5GUHFQKzJVTkN3OTBPUUFBQUtnQ21Ea0lBRUNRc0lTRkszVDR6Y29lZWE5ODdFRjR4dkZ0MzZyc0p4OVU2UFczRXd3Q0FBQ2d3akJ6RUFDQUlKVHovcHR5ZEQxZkRycmNuaEU4QzJiTE0zOFdld3dDQUFDZ3doRU9BZ0FRcFBMR2ZpZHJmQzA1TDd3bzBLV2dGTzVKNDJRY1NwVnJFRjJKQVFBQVVQRllWZ3dBUUpCeVhUWlVjdHFWOWRoZGNzK2FGdWh5Y0F6M3pDbktldlJPS1RTVVlCQUFBQUNWaHBtREFBQUVPZFBqa1h2U2VIbFhMWmR6d0dWeW5OTXAwQ1VGTmMraWVYS1BIeXQ3cTNaeTlobEE4eGdBQUFCVUtzSkJBQUFnU1RJeU0rVCtmWng4dTNiS2VkR2xzcC9kVkJaWGFLRExDZ3BtYnE1OEc5Y3FmOEpQc2lVbXk5bjNZbGtqSWdOZEZnQUFBSUlBNFNBQUFDakUyTDlQN2tWejVWMjZVTmJhaWJLM2FDMTc4OWF5eHNZSHVyUXF4VGl3WDk3VmY4cTdlcm1NM2J0a2I5OVJ6ZzZkWlkzajh3d0FBSUJUaDNBUUFBQ1V5TGQxczd4clY4bTdiclZrczhuZXFxMHNkb2NzVWRWa2lZcVdKU3BLbHNob1dhT2lBMTNxYWNuSVNKZDU5TC9NSTc5NnZmS3VXQ0laaHV4Tm1zdmV0SVZzOVJvR3VsUUFBQUFFS2NKQkFBQlFMc2IrZmZMdDJDb2o3WkRNckF5Wm1aa3lNek5rWm1iSUdsOVR2aTBiQTEzaWFjWFdvSkdNQS90a2lZeVNKU0pLbHNoSS84Y3hNYkluMVpjMUxpSFFKUUlBQUFDRWd3QUFBQUFBQUVDd3NnYTZBQUFBQUFBQUFBQ0JRVGdJQUFBQUFBQUFCQ25DUVFBQUFBQUFBQ0JJRVE0Q0FBQUFBQUFBUVlwd0VBQUFBQUFBQUFoU2hJTUFBQUFBQUFCQWtDSWNCQUFBQUFBQUFJSVU0U0FBQUFBQUFBQVFwQWdIQVFBQUFBQUFnQ0JGT0FnQUFBQUFBQUFFS2NKQkFBQUFBQUFBSUVnUkRnSUFBQUFBQUFCQmluQVFBQUFBQUFBQUNGS0Vnd0FBQUFBQUFFQ1FJaHdFQUFBQUFBQUFnaFRoSUFBQUFBQUFBQkNrQ0FjQkFBQUFBQUNBSUVVNENBQUFBQUFBQUFRcHdrRUFBQUFBQUFBZ1NCRU9BZ0FBQUFBQUFFR0tjQkFBQUFBQUFBQUlVb1NEQUFBQUFBQUFRSkFpSEFRQUFBQUFBQUNDRk9FZ0FBQUFBQUFBRUtRSUJ3RUFBQUFBQUlBZ1JUZ0lBQUFBQUFBQUJDbkNRUUFBQUFBQUFDQklFUTRDQUFBQUFBQUFRWXB3RUFBQUFBQUFBQWhTaElNQUFBQUFBQUJBa0NJY0JBQUFBQUFBQUlJVTRTQUFBQUFBQUFBUXBBZ0hBUUFBQUFBQWdDQkZPQWdBQUFBQUFBQUVLY0pCQUFBQUFBQUFJRWdSRGdJQUFBQUFBQUJCaW5BUUFBQUFBQUFBQ0ZLRWd3QUFBQUFBQUVDUUlod0VBQUFBQUFBQWdoVGhJQUFBQUFBQUFCQ2tDQWNCQUFBQUFBQ0FJRVU0Q0FBQUFBQUFBQVFwd2tFQUFBQUFBQUFnU0JFT0FnQUFBQUFBQUVIcS93RXBoL0xnSmJ0OHd3QUFBQUJKUlU1RXJrSmdnZz09IiwKCSJUeXBlIiA6ICJtaW5kIgp9Cg=="/>
    </extobj>
  </extobjs>
</s:customData>
</file>

<file path=customXml/itemProps72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1028</Words>
  <Application>WPS 演示</Application>
  <PresentationFormat>全屏显示(16:9)</PresentationFormat>
  <Paragraphs>129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48" baseType="lpstr">
      <vt:lpstr>Arial</vt:lpstr>
      <vt:lpstr>宋体</vt:lpstr>
      <vt:lpstr>Wingdings</vt:lpstr>
      <vt:lpstr>微软雅黑</vt:lpstr>
      <vt:lpstr>汉仪旗黑</vt:lpstr>
      <vt:lpstr>方正隶书简体</vt:lpstr>
      <vt:lpstr>隶书</vt:lpstr>
      <vt:lpstr>黑体</vt:lpstr>
      <vt:lpstr>微软雅黑</vt:lpstr>
      <vt:lpstr>Calibri</vt:lpstr>
      <vt:lpstr>Helvetica Neue</vt:lpstr>
      <vt:lpstr>汉仪书宋二KW</vt:lpstr>
      <vt:lpstr>Wingdings</vt:lpstr>
      <vt:lpstr>MiSans</vt:lpstr>
      <vt:lpstr>MiSans Bold</vt:lpstr>
      <vt:lpstr>宋体</vt:lpstr>
      <vt:lpstr>思源黑体 CN Bold</vt:lpstr>
      <vt:lpstr>Arial Unicode MS</vt:lpstr>
      <vt:lpstr>Calibri Light</vt:lpstr>
      <vt:lpstr>等线 Light</vt:lpstr>
      <vt:lpstr>汉仪中等线KW</vt:lpstr>
      <vt:lpstr>等线</vt:lpstr>
      <vt:lpstr>报隶-简</vt:lpstr>
      <vt:lpstr>汉仪中黑KW</vt:lpstr>
      <vt:lpstr>苹方-简</vt:lpstr>
      <vt:lpstr>MiSans</vt:lpstr>
      <vt:lpstr>MiSans Bold</vt:lpstr>
      <vt:lpstr>思源黑体 CN Bold</vt:lpstr>
      <vt:lpstr>方正隶书简体</vt:lpstr>
      <vt:lpstr>隶书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阳光</cp:lastModifiedBy>
  <cp:revision>150</cp:revision>
  <dcterms:created xsi:type="dcterms:W3CDTF">2024-03-05T02:18:29Z</dcterms:created>
  <dcterms:modified xsi:type="dcterms:W3CDTF">2024-03-05T02:18:29Z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13E295A6F47C92B7DB3F856524E5AFE2_43</vt:lpwstr>
  </property>
  <property fmtid="{D5CDD505-2E9C-101B-9397-08002B2CF9AE}" pid="3" name="KSOProductBuildVer">
    <vt:lpwstr>2052-6.5.2.8766</vt:lpwstr>
  </property>
</Properties>
</file>